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24" r:id="rId3"/>
    <p:sldId id="311" r:id="rId4"/>
    <p:sldId id="283" r:id="rId5"/>
    <p:sldId id="282" r:id="rId6"/>
    <p:sldId id="297" r:id="rId7"/>
    <p:sldId id="298" r:id="rId8"/>
    <p:sldId id="285" r:id="rId9"/>
    <p:sldId id="286" r:id="rId10"/>
    <p:sldId id="322" r:id="rId11"/>
    <p:sldId id="313" r:id="rId12"/>
    <p:sldId id="314" r:id="rId13"/>
    <p:sldId id="291" r:id="rId14"/>
    <p:sldId id="294" r:id="rId15"/>
    <p:sldId id="271" r:id="rId16"/>
    <p:sldId id="272" r:id="rId17"/>
    <p:sldId id="30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16" autoAdjust="0"/>
  </p:normalViewPr>
  <p:slideViewPr>
    <p:cSldViewPr>
      <p:cViewPr varScale="1">
        <p:scale>
          <a:sx n="67" d="100"/>
          <a:sy n="67" d="100"/>
        </p:scale>
        <p:origin x="-16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BDE35-53D5-4CC6-9F97-0D2CAB82E712}" type="datetimeFigureOut">
              <a:rPr lang="en-ZA" smtClean="0"/>
              <a:pPr/>
              <a:t>6/6/14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DB980-8CA4-44AC-BBDD-F9FB822BEA40}" type="slidenum">
              <a:rPr lang="en-ZA" smtClean="0"/>
              <a:pPr/>
              <a:t>‹#›</a:t>
            </a:fld>
            <a:endParaRPr lang="en-ZA"/>
          </a:p>
        </p:txBody>
      </p:sp>
    </p:spTree>
    <p:extLst>
      <p:ext uri="{BB962C8B-B14F-4D97-AF65-F5344CB8AC3E}">
        <p14:creationId xmlns:p14="http://schemas.microsoft.com/office/powerpoint/2010/main" val="37517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I’ll be happy to be</a:t>
            </a:r>
            <a:r>
              <a:rPr lang="en-ZA" baseline="0" dirty="0" smtClean="0"/>
              <a:t> contacted if anyone has any queries</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Teacher training in Nepal – all this for 1000 Euro</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11</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Dark skies programme – this is the sort of activity</a:t>
            </a:r>
            <a:r>
              <a:rPr lang="en-ZA" baseline="0" dirty="0" smtClean="0"/>
              <a:t> that can be expanded for the IYL</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12</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Good geographical spread – TFs</a:t>
            </a:r>
            <a:r>
              <a:rPr lang="en-ZA" baseline="0" dirty="0" smtClean="0"/>
              <a:t> rank projects then move down list looking at strategic aspects like geography and then test against proposal that was left out – done in a </a:t>
            </a:r>
            <a:r>
              <a:rPr lang="en-ZA" baseline="0" dirty="0" err="1" smtClean="0"/>
              <a:t>telecon</a:t>
            </a:r>
            <a:r>
              <a:rPr lang="en-ZA" baseline="0" dirty="0" smtClean="0"/>
              <a:t> and by email</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13</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List</a:t>
            </a:r>
            <a:r>
              <a:rPr lang="fr-FR" baseline="0" dirty="0" smtClean="0"/>
              <a:t> </a:t>
            </a:r>
            <a:r>
              <a:rPr lang="fr-FR" baseline="0" dirty="0" err="1" smtClean="0"/>
              <a:t>comes</a:t>
            </a:r>
            <a:r>
              <a:rPr lang="fr-FR" baseline="0" dirty="0" smtClean="0"/>
              <a:t> about as an </a:t>
            </a:r>
            <a:r>
              <a:rPr lang="fr-FR" baseline="0" dirty="0" err="1" smtClean="0"/>
              <a:t>answer</a:t>
            </a:r>
            <a:r>
              <a:rPr lang="fr-FR" baseline="0" dirty="0" smtClean="0"/>
              <a:t> to the question: if </a:t>
            </a:r>
            <a:r>
              <a:rPr lang="fr-FR" baseline="0" dirty="0" err="1" smtClean="0"/>
              <a:t>you</a:t>
            </a:r>
            <a:r>
              <a:rPr lang="fr-FR" baseline="0" dirty="0" smtClean="0"/>
              <a:t> </a:t>
            </a:r>
            <a:r>
              <a:rPr lang="fr-FR" baseline="0" dirty="0" err="1" smtClean="0"/>
              <a:t>had</a:t>
            </a:r>
            <a:r>
              <a:rPr lang="fr-FR" baseline="0" dirty="0" smtClean="0"/>
              <a:t> </a:t>
            </a:r>
            <a:r>
              <a:rPr lang="fr-FR" baseline="0" dirty="0" err="1" smtClean="0"/>
              <a:t>unlimited</a:t>
            </a:r>
            <a:r>
              <a:rPr lang="fr-FR" baseline="0" dirty="0" smtClean="0"/>
              <a:t> </a:t>
            </a:r>
            <a:r>
              <a:rPr lang="fr-FR" baseline="0" dirty="0" err="1" smtClean="0"/>
              <a:t>funding</a:t>
            </a:r>
            <a:r>
              <a:rPr lang="fr-FR" baseline="0" dirty="0" smtClean="0"/>
              <a:t> </a:t>
            </a:r>
            <a:r>
              <a:rPr lang="fr-FR" baseline="0" dirty="0" err="1" smtClean="0"/>
              <a:t>would</a:t>
            </a:r>
            <a:r>
              <a:rPr lang="fr-FR" baseline="0" dirty="0" smtClean="0"/>
              <a:t> </a:t>
            </a:r>
            <a:r>
              <a:rPr lang="fr-FR" baseline="0" dirty="0" err="1" smtClean="0"/>
              <a:t>you</a:t>
            </a:r>
            <a:r>
              <a:rPr lang="fr-FR" baseline="0" dirty="0" smtClean="0"/>
              <a:t> </a:t>
            </a:r>
            <a:r>
              <a:rPr lang="fr-FR" baseline="0" dirty="0" err="1" smtClean="0"/>
              <a:t>fund</a:t>
            </a:r>
            <a:r>
              <a:rPr lang="fr-FR" baseline="0" dirty="0" smtClean="0"/>
              <a:t> </a:t>
            </a:r>
            <a:r>
              <a:rPr lang="fr-FR" baseline="0" dirty="0" err="1" smtClean="0"/>
              <a:t>this</a:t>
            </a:r>
            <a:r>
              <a:rPr lang="fr-FR" baseline="0" dirty="0" smtClean="0"/>
              <a:t> </a:t>
            </a:r>
            <a:r>
              <a:rPr lang="fr-FR" baseline="0" dirty="0" err="1" smtClean="0"/>
              <a:t>project</a:t>
            </a:r>
            <a:r>
              <a:rPr lang="fr-FR" baseline="0" dirty="0" smtClean="0"/>
              <a:t>? i.e. </a:t>
            </a:r>
            <a:r>
              <a:rPr lang="fr-FR" baseline="0" dirty="0" err="1" smtClean="0"/>
              <a:t>is</a:t>
            </a:r>
            <a:r>
              <a:rPr lang="fr-FR" baseline="0" dirty="0" smtClean="0"/>
              <a:t> </a:t>
            </a:r>
            <a:r>
              <a:rPr lang="fr-FR" baseline="0" dirty="0" err="1" smtClean="0"/>
              <a:t>it</a:t>
            </a:r>
            <a:r>
              <a:rPr lang="fr-FR" baseline="0" dirty="0" smtClean="0"/>
              <a:t> </a:t>
            </a:r>
            <a:r>
              <a:rPr lang="fr-FR" baseline="0" dirty="0" err="1" smtClean="0"/>
              <a:t>feasible</a:t>
            </a:r>
            <a:r>
              <a:rPr lang="fr-FR" baseline="0" dirty="0" smtClean="0"/>
              <a:t>/</a:t>
            </a:r>
            <a:r>
              <a:rPr lang="fr-FR" baseline="0" dirty="0" err="1" smtClean="0"/>
              <a:t>robust</a:t>
            </a:r>
            <a:r>
              <a:rPr lang="fr-FR" baseline="0" dirty="0" smtClean="0"/>
              <a:t> </a:t>
            </a:r>
            <a:r>
              <a:rPr lang="fr-FR" baseline="0" dirty="0" err="1" smtClean="0"/>
              <a:t>enough</a:t>
            </a:r>
            <a:r>
              <a:rPr lang="fr-FR" baseline="0" dirty="0" smtClean="0"/>
              <a:t> to </a:t>
            </a:r>
            <a:r>
              <a:rPr lang="fr-FR" baseline="0" dirty="0" err="1" smtClean="0"/>
              <a:t>be</a:t>
            </a:r>
            <a:r>
              <a:rPr lang="fr-FR" baseline="0" dirty="0" smtClean="0"/>
              <a:t> </a:t>
            </a:r>
            <a:r>
              <a:rPr lang="fr-FR" baseline="0" dirty="0" err="1" smtClean="0"/>
              <a:t>worthy</a:t>
            </a:r>
            <a:r>
              <a:rPr lang="fr-FR" baseline="0" dirty="0" smtClean="0"/>
              <a:t> of </a:t>
            </a:r>
            <a:r>
              <a:rPr lang="fr-FR" baseline="0" dirty="0" err="1" smtClean="0"/>
              <a:t>funding</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B6861774-1025-B24C-9451-EB8B0A83F98B}" type="slidenum">
              <a:rPr lang="fr-FR" smtClean="0"/>
              <a:pPr/>
              <a:t>14</a:t>
            </a:fld>
            <a:endParaRPr lang="fr-FR"/>
          </a:p>
        </p:txBody>
      </p:sp>
      <p:sp>
        <p:nvSpPr>
          <p:cNvPr id="5" name="Espace réservé du pied de page 4"/>
          <p:cNvSpPr>
            <a:spLocks noGrp="1"/>
          </p:cNvSpPr>
          <p:nvPr>
            <p:ph type="ftr" sz="quarter" idx="11"/>
          </p:nvPr>
        </p:nvSpPr>
        <p:spPr/>
        <p:txBody>
          <a:bodyPr/>
          <a:lstStyle/>
          <a:p>
            <a:r>
              <a:rPr lang="fr-FR" dirty="0" smtClean="0"/>
              <a:t> IAU Office of </a:t>
            </a:r>
            <a:r>
              <a:rPr lang="fr-FR" dirty="0" err="1" smtClean="0"/>
              <a:t>Astronomy</a:t>
            </a:r>
            <a:r>
              <a:rPr lang="fr-FR" dirty="0" smtClean="0"/>
              <a:t> for </a:t>
            </a:r>
            <a:r>
              <a:rPr lang="fr-FR" dirty="0" err="1" smtClean="0"/>
              <a:t>Development</a:t>
            </a:r>
            <a:endParaRPr lang="fr-FR" dirty="0"/>
          </a:p>
        </p:txBody>
      </p:sp>
    </p:spTree>
    <p:extLst>
      <p:ext uri="{BB962C8B-B14F-4D97-AF65-F5344CB8AC3E}">
        <p14:creationId xmlns:p14="http://schemas.microsoft.com/office/powerpoint/2010/main" val="109876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Our</a:t>
            </a:r>
            <a:r>
              <a:rPr lang="en-ZA" baseline="0" dirty="0" smtClean="0"/>
              <a:t> experience and input from stakeholders informs our direction of efforts</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15</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This</a:t>
            </a:r>
            <a:r>
              <a:rPr lang="en-ZA" baseline="0" dirty="0" smtClean="0"/>
              <a:t> is a key resource that has been underutilised</a:t>
            </a:r>
          </a:p>
          <a:p>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16</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This is the stuff that the SC</a:t>
            </a:r>
            <a:r>
              <a:rPr lang="en-ZA" baseline="0" dirty="0" smtClean="0"/>
              <a:t> and the IAU/NRF need to consider and what we hope can also be discussed at the FM</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17</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Reminder of the big picture – strategic</a:t>
            </a:r>
            <a:r>
              <a:rPr lang="en-ZA" baseline="0" dirty="0" smtClean="0"/>
              <a:t> plan is downloadable from the website</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Overview of achievements – snapshot</a:t>
            </a:r>
            <a:r>
              <a:rPr lang="en-ZA" baseline="0" dirty="0" smtClean="0"/>
              <a:t> of what we’ve done </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r>
              <a:rPr lang="fr-FR" dirty="0" err="1" smtClean="0">
                <a:ea typeface="ＭＳ Ｐゴシック" pitchFamily="34" charset="-128"/>
              </a:rPr>
              <a:t>TFs</a:t>
            </a:r>
            <a:r>
              <a:rPr lang="fr-FR" baseline="0" dirty="0" smtClean="0">
                <a:ea typeface="ＭＳ Ｐゴシック" pitchFamily="34" charset="-128"/>
              </a:rPr>
              <a:t> </a:t>
            </a:r>
            <a:r>
              <a:rPr lang="fr-FR" baseline="0" dirty="0" err="1" smtClean="0">
                <a:ea typeface="ＭＳ Ｐゴシック" pitchFamily="34" charset="-128"/>
              </a:rPr>
              <a:t>established</a:t>
            </a:r>
            <a:r>
              <a:rPr lang="fr-FR" baseline="0" dirty="0" smtClean="0">
                <a:ea typeface="ＭＳ Ｐゴシック" pitchFamily="34" charset="-128"/>
              </a:rPr>
              <a:t> </a:t>
            </a:r>
            <a:r>
              <a:rPr lang="fr-FR" baseline="0" dirty="0" err="1" smtClean="0">
                <a:ea typeface="ＭＳ Ｐゴシック" pitchFamily="34" charset="-128"/>
              </a:rPr>
              <a:t>through</a:t>
            </a:r>
            <a:r>
              <a:rPr lang="fr-FR" baseline="0" dirty="0" smtClean="0">
                <a:ea typeface="ＭＳ Ｐゴシック" pitchFamily="34" charset="-128"/>
              </a:rPr>
              <a:t> open call for nominations as </a:t>
            </a:r>
            <a:r>
              <a:rPr lang="fr-FR" baseline="0" dirty="0" err="1" smtClean="0">
                <a:ea typeface="ＭＳ Ｐゴシック" pitchFamily="34" charset="-128"/>
              </a:rPr>
              <a:t>well</a:t>
            </a:r>
            <a:r>
              <a:rPr lang="fr-FR" baseline="0" dirty="0" smtClean="0">
                <a:ea typeface="ＭＳ Ｐゴシック" pitchFamily="34" charset="-128"/>
              </a:rPr>
              <a:t> as mix of </a:t>
            </a:r>
            <a:r>
              <a:rPr lang="fr-FR" baseline="0" dirty="0" err="1" smtClean="0">
                <a:ea typeface="ＭＳ Ｐゴシック" pitchFamily="34" charset="-128"/>
              </a:rPr>
              <a:t>experienced</a:t>
            </a:r>
            <a:r>
              <a:rPr lang="fr-FR" baseline="0" dirty="0" smtClean="0">
                <a:ea typeface="ＭＳ Ｐゴシック" pitchFamily="34" charset="-128"/>
              </a:rPr>
              <a:t>, new </a:t>
            </a:r>
            <a:r>
              <a:rPr lang="fr-FR" baseline="0" dirty="0" err="1" smtClean="0">
                <a:ea typeface="ＭＳ Ｐゴシック" pitchFamily="34" charset="-128"/>
              </a:rPr>
              <a:t>blood</a:t>
            </a:r>
            <a:r>
              <a:rPr lang="fr-FR" baseline="0" dirty="0" smtClean="0">
                <a:ea typeface="ＭＳ Ｐゴシック" pitchFamily="34" charset="-128"/>
              </a:rPr>
              <a:t> and ex-</a:t>
            </a:r>
            <a:r>
              <a:rPr lang="fr-FR" baseline="0" dirty="0" err="1" smtClean="0">
                <a:ea typeface="ＭＳ Ｐゴシック" pitchFamily="34" charset="-128"/>
              </a:rPr>
              <a:t>officio</a:t>
            </a:r>
            <a:r>
              <a:rPr lang="fr-FR" baseline="0" dirty="0" smtClean="0">
                <a:ea typeface="ＭＳ Ｐゴシック" pitchFamily="34" charset="-128"/>
              </a:rPr>
              <a:t> (</a:t>
            </a:r>
            <a:r>
              <a:rPr lang="fr-FR" baseline="0" dirty="0" err="1" smtClean="0">
                <a:ea typeface="ＭＳ Ｐゴシック" pitchFamily="34" charset="-128"/>
              </a:rPr>
              <a:t>e.g</a:t>
            </a:r>
            <a:r>
              <a:rPr lang="fr-FR" baseline="0" dirty="0" smtClean="0">
                <a:ea typeface="ＭＳ Ｐゴシック" pitchFamily="34" charset="-128"/>
              </a:rPr>
              <a:t>. Commissions 46, 55, OAO)</a:t>
            </a:r>
            <a:endParaRPr lang="fr-FR" dirty="0" smtClean="0">
              <a:ea typeface="ＭＳ Ｐゴシック" pitchFamily="34" charset="-128"/>
            </a:endParaRPr>
          </a:p>
        </p:txBody>
      </p:sp>
      <p:sp>
        <p:nvSpPr>
          <p:cNvPr id="44036" name="Espace réservé du numéro de diapositive 3"/>
          <p:cNvSpPr>
            <a:spLocks noGrp="1"/>
          </p:cNvSpPr>
          <p:nvPr>
            <p:ph type="sldNum" sz="quarter" idx="5"/>
          </p:nvPr>
        </p:nvSpPr>
        <p:spPr>
          <a:noFill/>
        </p:spPr>
        <p:txBody>
          <a:bodyPr/>
          <a:lstStyle/>
          <a:p>
            <a:fld id="{41319E57-7E29-448D-90CE-1561E8ACEEB0}"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We are well underway</a:t>
            </a:r>
            <a:r>
              <a:rPr lang="en-ZA" baseline="0" dirty="0" smtClean="0"/>
              <a:t> for a global network!</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Partners support</a:t>
            </a:r>
            <a:r>
              <a:rPr lang="en-ZA" baseline="0" dirty="0" smtClean="0"/>
              <a:t> wish list projects – we refer recommended projects to these opportunities.</a:t>
            </a:r>
          </a:p>
          <a:p>
            <a:endParaRPr lang="en-ZA" baseline="0" dirty="0" smtClean="0"/>
          </a:p>
          <a:p>
            <a:r>
              <a:rPr lang="en-ZA" baseline="0" dirty="0" smtClean="0"/>
              <a:t>RAS: visiting experts – soon to be both ways</a:t>
            </a:r>
          </a:p>
          <a:p>
            <a:r>
              <a:rPr lang="en-ZA" baseline="0" dirty="0" smtClean="0"/>
              <a:t>NWO: visiting experts outwards from Netherlands</a:t>
            </a:r>
          </a:p>
          <a:p>
            <a:r>
              <a:rPr lang="en-ZA" baseline="0" dirty="0" smtClean="0"/>
              <a:t>ICTP: workshops, associates, travel grants</a:t>
            </a:r>
          </a:p>
          <a:p>
            <a:r>
              <a:rPr lang="en-ZA" baseline="0" dirty="0" smtClean="0"/>
              <a:t>IUCAA: hosting developing astronomers</a:t>
            </a:r>
          </a:p>
          <a:p>
            <a:r>
              <a:rPr lang="en-ZA" baseline="0" dirty="0" err="1" smtClean="0"/>
              <a:t>UCLan</a:t>
            </a:r>
            <a:r>
              <a:rPr lang="en-ZA" baseline="0" dirty="0" smtClean="0"/>
              <a:t>: distance learning astronomy module</a:t>
            </a:r>
          </a:p>
          <a:p>
            <a:r>
              <a:rPr lang="en-ZA" baseline="0" dirty="0" err="1" smtClean="0"/>
              <a:t>HdA</a:t>
            </a:r>
            <a:r>
              <a:rPr lang="en-ZA" baseline="0" dirty="0" smtClean="0"/>
              <a:t>: one day per week staff time to help with Latin America</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Volunteers register</a:t>
            </a:r>
            <a:r>
              <a:rPr lang="en-ZA" baseline="0" dirty="0" smtClean="0"/>
              <a:t> their skills and interests with the OAD.</a:t>
            </a:r>
          </a:p>
          <a:p>
            <a:r>
              <a:rPr lang="en-ZA" baseline="0" dirty="0" smtClean="0"/>
              <a:t>We use this database whenever opportunities arise.</a:t>
            </a:r>
          </a:p>
          <a:p>
            <a:r>
              <a:rPr lang="en-ZA" baseline="0" dirty="0" smtClean="0"/>
              <a:t>Example: Ethiopia needed astronomy and instrumentation skills for their new telescopes – over 20 feasible offers of assistance</a:t>
            </a:r>
          </a:p>
          <a:p>
            <a:r>
              <a:rPr lang="en-ZA" baseline="0" dirty="0" smtClean="0"/>
              <a:t>Have a matching process with opportunities – need to automate this</a:t>
            </a:r>
          </a:p>
          <a:p>
            <a:r>
              <a:rPr lang="en-ZA" baseline="0" dirty="0" smtClean="0"/>
              <a:t>With more funds can do more with volunteers</a:t>
            </a:r>
          </a:p>
          <a:p>
            <a:r>
              <a:rPr lang="en-ZA" baseline="0" dirty="0" smtClean="0"/>
              <a:t>Use them to support wish list projects</a:t>
            </a:r>
          </a:p>
        </p:txBody>
      </p:sp>
      <p:sp>
        <p:nvSpPr>
          <p:cNvPr id="4" name="Slide Number Placeholder 3"/>
          <p:cNvSpPr>
            <a:spLocks noGrp="1"/>
          </p:cNvSpPr>
          <p:nvPr>
            <p:ph type="sldNum" sz="quarter" idx="10"/>
          </p:nvPr>
        </p:nvSpPr>
        <p:spPr/>
        <p:txBody>
          <a:bodyPr/>
          <a:lstStyle/>
          <a:p>
            <a:fld id="{158DB980-8CA4-44AC-BBDD-F9FB822BEA40}"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20</a:t>
            </a:r>
            <a:r>
              <a:rPr lang="en-ZA" baseline="0" dirty="0" smtClean="0"/>
              <a:t> % increase in demand</a:t>
            </a:r>
          </a:p>
          <a:p>
            <a:r>
              <a:rPr lang="en-ZA" baseline="0" dirty="0" smtClean="0"/>
              <a:t>Funding only 10% by number</a:t>
            </a:r>
          </a:p>
          <a:p>
            <a:endParaRPr lang="en-ZA" baseline="0" dirty="0" smtClean="0"/>
          </a:p>
          <a:p>
            <a:r>
              <a:rPr lang="en-ZA" baseline="0" dirty="0" smtClean="0"/>
              <a:t>Importantly, the process is also a developmental one where proposers gain experience in writing proposals and conceptualising their projects. We have heard of projects that have been supported outside of the IAU funding simply because people now had a proposal they could put on their institutions’ tables or take to other funders. This is the benefit of the process.</a:t>
            </a:r>
            <a:endParaRPr lang="en-ZA" dirty="0"/>
          </a:p>
        </p:txBody>
      </p:sp>
      <p:sp>
        <p:nvSpPr>
          <p:cNvPr id="4" name="Slide Number Placeholder 3"/>
          <p:cNvSpPr>
            <a:spLocks noGrp="1"/>
          </p:cNvSpPr>
          <p:nvPr>
            <p:ph type="sldNum" sz="quarter" idx="10"/>
          </p:nvPr>
        </p:nvSpPr>
        <p:spPr/>
        <p:txBody>
          <a:bodyPr/>
          <a:lstStyle/>
          <a:p>
            <a:fld id="{158DB980-8CA4-44AC-BBDD-F9FB822BEA40}"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Part of the </a:t>
            </a:r>
            <a:r>
              <a:rPr lang="fr-FR" dirty="0" err="1" smtClean="0"/>
              <a:t>selection</a:t>
            </a:r>
            <a:r>
              <a:rPr lang="fr-FR" dirty="0" smtClean="0"/>
              <a:t> </a:t>
            </a:r>
            <a:r>
              <a:rPr lang="fr-FR" dirty="0" err="1" smtClean="0"/>
              <a:t>process</a:t>
            </a:r>
            <a:r>
              <a:rPr lang="fr-FR" dirty="0" smtClean="0"/>
              <a:t> </a:t>
            </a:r>
            <a:r>
              <a:rPr lang="fr-FR" dirty="0" err="1" smtClean="0"/>
              <a:t>is</a:t>
            </a:r>
            <a:r>
              <a:rPr lang="fr-FR" dirty="0" smtClean="0"/>
              <a:t> </a:t>
            </a:r>
            <a:r>
              <a:rPr lang="fr-FR" dirty="0" err="1" smtClean="0"/>
              <a:t>geographical</a:t>
            </a:r>
            <a:r>
              <a:rPr lang="fr-FR" baseline="0" dirty="0" smtClean="0"/>
              <a:t> </a:t>
            </a:r>
            <a:r>
              <a:rPr lang="fr-FR" baseline="0" dirty="0" err="1" smtClean="0"/>
              <a:t>consideration</a:t>
            </a:r>
            <a:endParaRPr lang="fr-FR" baseline="0" dirty="0" smtClean="0"/>
          </a:p>
          <a:p>
            <a:r>
              <a:rPr lang="fr-FR" baseline="0" dirty="0" smtClean="0"/>
              <a:t>If </a:t>
            </a:r>
            <a:r>
              <a:rPr lang="fr-FR" baseline="0" dirty="0" err="1" smtClean="0"/>
              <a:t>someone</a:t>
            </a:r>
            <a:r>
              <a:rPr lang="fr-FR" baseline="0" dirty="0" smtClean="0"/>
              <a:t> </a:t>
            </a:r>
            <a:r>
              <a:rPr lang="fr-FR" baseline="0" dirty="0" err="1" smtClean="0"/>
              <a:t>asks</a:t>
            </a:r>
            <a:r>
              <a:rPr lang="fr-FR" baseline="0" dirty="0" smtClean="0"/>
              <a:t> </a:t>
            </a:r>
            <a:r>
              <a:rPr lang="fr-FR" baseline="0" dirty="0" err="1" smtClean="0"/>
              <a:t>why</a:t>
            </a:r>
            <a:r>
              <a:rPr lang="fr-FR" baseline="0" dirty="0" smtClean="0"/>
              <a:t> </a:t>
            </a:r>
            <a:r>
              <a:rPr lang="fr-FR" baseline="0" dirty="0" err="1" smtClean="0"/>
              <a:t>Nepal</a:t>
            </a:r>
            <a:r>
              <a:rPr lang="fr-FR" baseline="0" dirty="0" smtClean="0"/>
              <a:t> has more: </a:t>
            </a:r>
            <a:r>
              <a:rPr lang="fr-FR" baseline="0" dirty="0" err="1" smtClean="0"/>
              <a:t>Sometimes</a:t>
            </a:r>
            <a:r>
              <a:rPr lang="fr-FR" baseline="0" dirty="0" smtClean="0"/>
              <a:t> value for money </a:t>
            </a:r>
            <a:r>
              <a:rPr lang="fr-FR" baseline="0" dirty="0" err="1" smtClean="0"/>
              <a:t>is</a:t>
            </a:r>
            <a:r>
              <a:rPr lang="fr-FR" baseline="0" dirty="0" smtClean="0"/>
              <a:t> </a:t>
            </a:r>
            <a:r>
              <a:rPr lang="fr-FR" baseline="0" dirty="0" err="1" smtClean="0"/>
              <a:t>overwhelming</a:t>
            </a:r>
            <a:r>
              <a:rPr lang="fr-FR" baseline="0" dirty="0" smtClean="0"/>
              <a:t> – for 1000 EUR in </a:t>
            </a:r>
            <a:r>
              <a:rPr lang="fr-FR" baseline="0" dirty="0" err="1" smtClean="0"/>
              <a:t>Nepal</a:t>
            </a:r>
            <a:r>
              <a:rPr lang="fr-FR" baseline="0" dirty="0" smtClean="0"/>
              <a:t> </a:t>
            </a:r>
            <a:r>
              <a:rPr lang="fr-FR" baseline="0" dirty="0" err="1" smtClean="0"/>
              <a:t>can</a:t>
            </a:r>
            <a:r>
              <a:rPr lang="fr-FR" baseline="0" dirty="0" smtClean="0"/>
              <a:t> do </a:t>
            </a:r>
            <a:r>
              <a:rPr lang="fr-FR" baseline="0" dirty="0" err="1" smtClean="0"/>
              <a:t>what</a:t>
            </a:r>
            <a:r>
              <a:rPr lang="fr-FR" baseline="0" dirty="0" smtClean="0"/>
              <a:t> </a:t>
            </a:r>
            <a:r>
              <a:rPr lang="fr-FR" baseline="0" dirty="0" err="1" smtClean="0"/>
              <a:t>would</a:t>
            </a:r>
            <a:r>
              <a:rPr lang="fr-FR" baseline="0" dirty="0" smtClean="0"/>
              <a:t> </a:t>
            </a:r>
            <a:r>
              <a:rPr lang="fr-FR" baseline="0" dirty="0" err="1" smtClean="0"/>
              <a:t>cost</a:t>
            </a:r>
            <a:r>
              <a:rPr lang="fr-FR" baseline="0" dirty="0" smtClean="0"/>
              <a:t> 10 times as </a:t>
            </a:r>
            <a:r>
              <a:rPr lang="fr-FR" baseline="0" dirty="0" err="1" smtClean="0"/>
              <a:t>much</a:t>
            </a:r>
            <a:r>
              <a:rPr lang="fr-FR" baseline="0" dirty="0" smtClean="0"/>
              <a:t> </a:t>
            </a:r>
            <a:r>
              <a:rPr lang="fr-FR" baseline="0" dirty="0" err="1" smtClean="0"/>
              <a:t>elsewhere</a:t>
            </a:r>
            <a:endParaRPr lang="fr-FR" dirty="0"/>
          </a:p>
        </p:txBody>
      </p:sp>
      <p:sp>
        <p:nvSpPr>
          <p:cNvPr id="4" name="Espace réservé du pied de page 3"/>
          <p:cNvSpPr>
            <a:spLocks noGrp="1"/>
          </p:cNvSpPr>
          <p:nvPr>
            <p:ph type="ftr" sz="quarter" idx="10"/>
          </p:nvPr>
        </p:nvSpPr>
        <p:spPr/>
        <p:txBody>
          <a:bodyPr/>
          <a:lstStyle/>
          <a:p>
            <a:r>
              <a:rPr lang="fr-FR" smtClean="0"/>
              <a:t> IAU Office of Astronomy for Development</a:t>
            </a:r>
            <a:endParaRPr lang="fr-FR" dirty="0"/>
          </a:p>
        </p:txBody>
      </p:sp>
      <p:sp>
        <p:nvSpPr>
          <p:cNvPr id="5" name="Espace réservé du numéro de diapositive 4"/>
          <p:cNvSpPr>
            <a:spLocks noGrp="1"/>
          </p:cNvSpPr>
          <p:nvPr>
            <p:ph type="sldNum" sz="quarter" idx="11"/>
          </p:nvPr>
        </p:nvSpPr>
        <p:spPr/>
        <p:txBody>
          <a:bodyPr/>
          <a:lstStyle/>
          <a:p>
            <a:fld id="{B6861774-1025-B24C-9451-EB8B0A83F98B}" type="slidenum">
              <a:rPr lang="fr-FR" smtClean="0"/>
              <a:pPr/>
              <a:t>9</a:t>
            </a:fld>
            <a:endParaRPr lang="fr-FR"/>
          </a:p>
        </p:txBody>
      </p:sp>
    </p:spTree>
    <p:extLst>
      <p:ext uri="{BB962C8B-B14F-4D97-AF65-F5344CB8AC3E}">
        <p14:creationId xmlns:p14="http://schemas.microsoft.com/office/powerpoint/2010/main" val="18598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CE42CFE-ED26-49B4-B4DC-5D3ABA844740}" type="datetime1">
              <a:rPr lang="en-ZA" smtClean="0"/>
              <a:pPr/>
              <a:t>6/6/14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397184-0C4B-4398-8E23-A7BADA979F9A}" type="datetime1">
              <a:rPr lang="en-ZA" smtClean="0"/>
              <a:pPr/>
              <a:t>6/6/14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7D2D4A3-5A0C-4D1F-9109-4004E8DCD5AB}" type="datetime1">
              <a:rPr lang="en-ZA" smtClean="0"/>
              <a:pPr/>
              <a:t>6/6/14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DE3DF7-DBC3-4297-A2DB-4ACAE229C70F}" type="datetime1">
              <a:rPr lang="en-ZA" smtClean="0"/>
              <a:pPr/>
              <a:t>6/6/14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F1EBB-9AE4-4519-83CC-60A3104F7E4D}" type="datetime1">
              <a:rPr lang="en-ZA" smtClean="0"/>
              <a:pPr/>
              <a:t>6/6/14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5916403-6F44-4582-AB11-E30134449677}" type="datetime1">
              <a:rPr lang="en-ZA" smtClean="0"/>
              <a:pPr/>
              <a:t>6/6/14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66A61CB-ED2F-46D7-9D2A-7D2ED0F3A6DF}" type="datetime1">
              <a:rPr lang="en-ZA" smtClean="0"/>
              <a:pPr/>
              <a:t>6/6/14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3C5E95B-009E-47A6-996F-603DB0440B4B}" type="datetime1">
              <a:rPr lang="en-ZA" smtClean="0"/>
              <a:pPr/>
              <a:t>6/6/14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F338E-0CB6-4A10-973B-BB8E0A20A60A}" type="datetime1">
              <a:rPr lang="en-ZA" smtClean="0"/>
              <a:pPr/>
              <a:t>6/6/14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4376D-891E-4A66-856C-FC4A7FF5C6F6}" type="datetime1">
              <a:rPr lang="en-ZA" smtClean="0"/>
              <a:pPr/>
              <a:t>6/6/14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63539-A0FD-43D5-8AB9-31F9D8D5BBD2}" type="datetime1">
              <a:rPr lang="en-ZA" smtClean="0"/>
              <a:pPr/>
              <a:t>6/6/14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05FC-3F3D-48BC-8DE6-66D4A5D1313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08ED0-B16B-4667-AED3-F554F98FEA01}" type="datetime1">
              <a:rPr lang="en-ZA" smtClean="0"/>
              <a:pPr/>
              <a:t>6/6/14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B05FC-3F3D-48BC-8DE6-66D4A5D13132}"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iau.org/administration/membership/individual/15520/" TargetMode="External"/><Relationship Id="rId4" Type="http://schemas.openxmlformats.org/officeDocument/2006/relationships/image" Target="../media/image20.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mailto:sudeepneupane@gmail.com"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0.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www.astro4dev.org/2014-wish-list-projects/" TargetMode="External"/><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hyperlink" Target="http://www.astro4dev.org/partners/" TargetMode="External"/><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astro4dev.org/funded-projects/" TargetMode="External"/><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3" cstate="print"/>
          <a:srcRect/>
          <a:stretch>
            <a:fillRect/>
          </a:stretch>
        </p:blipFill>
        <p:spPr bwMode="auto">
          <a:xfrm>
            <a:off x="3765550" y="2514600"/>
            <a:ext cx="2025650" cy="1274763"/>
          </a:xfrm>
          <a:prstGeom prst="rect">
            <a:avLst/>
          </a:prstGeom>
          <a:noFill/>
          <a:ln w="9525">
            <a:noFill/>
            <a:miter lim="800000"/>
            <a:headEnd/>
            <a:tailEnd/>
          </a:ln>
        </p:spPr>
      </p:pic>
      <p:sp>
        <p:nvSpPr>
          <p:cNvPr id="2051" name="Text Box 8"/>
          <p:cNvSpPr txBox="1">
            <a:spLocks noChangeArrowheads="1"/>
          </p:cNvSpPr>
          <p:nvPr/>
        </p:nvSpPr>
        <p:spPr bwMode="auto">
          <a:xfrm>
            <a:off x="1076325" y="381000"/>
            <a:ext cx="7454900" cy="1077913"/>
          </a:xfrm>
          <a:prstGeom prst="rect">
            <a:avLst/>
          </a:prstGeom>
          <a:solidFill>
            <a:srgbClr val="FFFFFF"/>
          </a:solidFill>
          <a:ln w="9525">
            <a:noFill/>
            <a:miter lim="800000"/>
            <a:headEnd/>
            <a:tailEnd/>
          </a:ln>
        </p:spPr>
        <p:txBody>
          <a:bodyPr wrap="none">
            <a:spAutoFit/>
          </a:bodyPr>
          <a:lstStyle/>
          <a:p>
            <a:pPr algn="ctr"/>
            <a:r>
              <a:rPr lang="en-US" sz="3200" b="1"/>
              <a:t>International Astronomical Union</a:t>
            </a:r>
          </a:p>
          <a:p>
            <a:pPr algn="ctr"/>
            <a:r>
              <a:rPr lang="en-US" sz="3200" b="1"/>
              <a:t>Office of Astronomy for Development</a:t>
            </a:r>
          </a:p>
        </p:txBody>
      </p:sp>
      <p:sp>
        <p:nvSpPr>
          <p:cNvPr id="2053" name="TextBox 9"/>
          <p:cNvSpPr txBox="1">
            <a:spLocks noChangeArrowheads="1"/>
          </p:cNvSpPr>
          <p:nvPr/>
        </p:nvSpPr>
        <p:spPr bwMode="auto">
          <a:xfrm>
            <a:off x="5868144" y="2564904"/>
            <a:ext cx="2916333" cy="646331"/>
          </a:xfrm>
          <a:prstGeom prst="rect">
            <a:avLst/>
          </a:prstGeom>
          <a:noFill/>
          <a:ln w="9525">
            <a:noFill/>
            <a:miter lim="800000"/>
            <a:headEnd/>
            <a:tailEnd/>
          </a:ln>
        </p:spPr>
        <p:txBody>
          <a:bodyPr wrap="square">
            <a:spAutoFit/>
          </a:bodyPr>
          <a:lstStyle/>
          <a:p>
            <a:pPr algn="ctr"/>
            <a:r>
              <a:rPr lang="en-ZA" b="1" dirty="0" smtClean="0"/>
              <a:t>Contact: Kevin </a:t>
            </a:r>
            <a:r>
              <a:rPr lang="en-ZA" b="1" dirty="0" err="1" smtClean="0"/>
              <a:t>Govender</a:t>
            </a:r>
            <a:endParaRPr lang="en-ZA" b="1" dirty="0" smtClean="0"/>
          </a:p>
          <a:p>
            <a:pPr algn="ctr"/>
            <a:r>
              <a:rPr lang="en-ZA" b="1" dirty="0" smtClean="0"/>
              <a:t>kg@astro4dev.org</a:t>
            </a:r>
            <a:endParaRPr lang="en-ZA" b="1" dirty="0"/>
          </a:p>
        </p:txBody>
      </p:sp>
      <p:pic>
        <p:nvPicPr>
          <p:cNvPr id="2054" name="Picture 6" descr="sp_cover-new.jpg"/>
          <p:cNvPicPr>
            <a:picLocks noChangeAspect="1"/>
          </p:cNvPicPr>
          <p:nvPr/>
        </p:nvPicPr>
        <p:blipFill>
          <a:blip r:embed="rId4" cstate="print"/>
          <a:srcRect/>
          <a:stretch>
            <a:fillRect/>
          </a:stretch>
        </p:blipFill>
        <p:spPr bwMode="auto">
          <a:xfrm>
            <a:off x="0" y="2328863"/>
            <a:ext cx="3200400" cy="4529137"/>
          </a:xfrm>
          <a:prstGeom prst="rect">
            <a:avLst/>
          </a:prstGeom>
          <a:noFill/>
          <a:ln w="9525">
            <a:noFill/>
            <a:miter lim="800000"/>
            <a:headEnd/>
            <a:tailEnd/>
          </a:ln>
        </p:spPr>
      </p:pic>
      <p:pic>
        <p:nvPicPr>
          <p:cNvPr id="2055" name="Picture 21" descr="saao"/>
          <p:cNvPicPr>
            <a:picLocks noChangeAspect="1" noChangeArrowheads="1"/>
          </p:cNvPicPr>
          <p:nvPr/>
        </p:nvPicPr>
        <p:blipFill>
          <a:blip r:embed="rId5" cstate="print"/>
          <a:srcRect/>
          <a:stretch>
            <a:fillRect/>
          </a:stretch>
        </p:blipFill>
        <p:spPr bwMode="auto">
          <a:xfrm>
            <a:off x="3657600" y="4038600"/>
            <a:ext cx="2281238" cy="908050"/>
          </a:xfrm>
          <a:prstGeom prst="rect">
            <a:avLst/>
          </a:prstGeom>
          <a:noFill/>
          <a:ln w="9525">
            <a:noFill/>
            <a:miter lim="800000"/>
            <a:headEnd/>
            <a:tailEnd/>
          </a:ln>
        </p:spPr>
      </p:pic>
      <p:pic>
        <p:nvPicPr>
          <p:cNvPr id="2056" name="Picture 5" descr="dst"/>
          <p:cNvPicPr>
            <a:picLocks noChangeAspect="1" noChangeArrowheads="1"/>
          </p:cNvPicPr>
          <p:nvPr/>
        </p:nvPicPr>
        <p:blipFill>
          <a:blip r:embed="rId6" cstate="print"/>
          <a:srcRect/>
          <a:stretch>
            <a:fillRect/>
          </a:stretch>
        </p:blipFill>
        <p:spPr bwMode="auto">
          <a:xfrm>
            <a:off x="6228184" y="4032324"/>
            <a:ext cx="2592288" cy="908844"/>
          </a:xfrm>
          <a:prstGeom prst="rect">
            <a:avLst/>
          </a:prstGeom>
          <a:noFill/>
          <a:ln w="9525">
            <a:noFill/>
            <a:miter lim="800000"/>
            <a:headEnd/>
            <a:tailEnd/>
          </a:ln>
        </p:spPr>
      </p:pic>
      <p:sp>
        <p:nvSpPr>
          <p:cNvPr id="2057" name="TextBox 10"/>
          <p:cNvSpPr txBox="1">
            <a:spLocks noChangeArrowheads="1"/>
          </p:cNvSpPr>
          <p:nvPr/>
        </p:nvSpPr>
        <p:spPr bwMode="auto">
          <a:xfrm>
            <a:off x="2555776" y="1484784"/>
            <a:ext cx="4175630" cy="461665"/>
          </a:xfrm>
          <a:prstGeom prst="rect">
            <a:avLst/>
          </a:prstGeom>
          <a:noFill/>
          <a:ln w="9525">
            <a:noFill/>
            <a:miter lim="800000"/>
            <a:headEnd/>
            <a:tailEnd/>
          </a:ln>
        </p:spPr>
        <p:txBody>
          <a:bodyPr wrap="none">
            <a:spAutoFit/>
          </a:bodyPr>
          <a:lstStyle/>
          <a:p>
            <a:r>
              <a:rPr lang="en-ZA" sz="2400" b="1" dirty="0" smtClean="0"/>
              <a:t>SALT Board Meeting, June 2014</a:t>
            </a:r>
            <a:endParaRPr lang="en-ZA" sz="2400" b="1" dirty="0"/>
          </a:p>
        </p:txBody>
      </p:sp>
      <p:sp>
        <p:nvSpPr>
          <p:cNvPr id="10" name="TextBox 9"/>
          <p:cNvSpPr txBox="1"/>
          <p:nvPr/>
        </p:nvSpPr>
        <p:spPr>
          <a:xfrm>
            <a:off x="4777684" y="5589240"/>
            <a:ext cx="3106684" cy="523220"/>
          </a:xfrm>
          <a:prstGeom prst="rect">
            <a:avLst/>
          </a:prstGeom>
          <a:noFill/>
        </p:spPr>
        <p:txBody>
          <a:bodyPr wrap="none" rtlCol="0">
            <a:spAutoFit/>
          </a:bodyPr>
          <a:lstStyle/>
          <a:p>
            <a:r>
              <a:rPr lang="en-ZA" sz="2800" b="1" dirty="0" smtClean="0"/>
              <a:t>www.astro4dev.org</a:t>
            </a:r>
          </a:p>
        </p:txBody>
      </p:sp>
      <p:sp>
        <p:nvSpPr>
          <p:cNvPr id="11" name="Slide Number Placeholder 10"/>
          <p:cNvSpPr>
            <a:spLocks noGrp="1"/>
          </p:cNvSpPr>
          <p:nvPr>
            <p:ph type="sldNum" sz="quarter" idx="12"/>
          </p:nvPr>
        </p:nvSpPr>
        <p:spPr/>
        <p:txBody>
          <a:bodyPr/>
          <a:lstStyle/>
          <a:p>
            <a:fld id="{16DB05FC-3F3D-48BC-8DE6-66D4A5D13132}" type="slidenum">
              <a:rPr lang="en-ZA" smtClean="0"/>
              <a:pPr/>
              <a:t>1</a:t>
            </a:fld>
            <a:endParaRPr lang="en-ZA"/>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8761" y="1416475"/>
            <a:ext cx="8853957" cy="5262939"/>
          </a:xfrm>
          <a:prstGeom prst="rect">
            <a:avLst/>
          </a:prstGeom>
          <a:solidFill>
            <a:schemeClr val="bg1">
              <a:lumMod val="9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F1G-GUASA2013_oficial_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8506" y="3722151"/>
            <a:ext cx="4103430" cy="2718522"/>
          </a:xfrm>
          <a:prstGeom prst="rect">
            <a:avLst/>
          </a:prstGeom>
          <a:ln>
            <a:noFill/>
          </a:ln>
          <a:effectLst>
            <a:outerShdw blurRad="292100" dist="139700" dir="2700000" algn="tl" rotWithShape="0">
              <a:srgbClr val="333333">
                <a:alpha val="65000"/>
              </a:srgbClr>
            </a:outerShdw>
          </a:effectLst>
        </p:spPr>
      </p:pic>
      <p:sp>
        <p:nvSpPr>
          <p:cNvPr id="37889" name="Content Placeholder 2"/>
          <p:cNvSpPr>
            <a:spLocks noGrp="1"/>
          </p:cNvSpPr>
          <p:nvPr>
            <p:ph idx="1"/>
          </p:nvPr>
        </p:nvSpPr>
        <p:spPr>
          <a:xfrm>
            <a:off x="230886" y="1638675"/>
            <a:ext cx="8458200" cy="5029200"/>
          </a:xfrm>
        </p:spPr>
        <p:txBody>
          <a:bodyPr/>
          <a:lstStyle/>
          <a:p>
            <a:pPr marL="0" indent="0">
              <a:buFontTx/>
              <a:buNone/>
              <a:defRPr/>
            </a:pPr>
            <a:r>
              <a:rPr lang="en-ZA" sz="1800" i="1" dirty="0">
                <a:solidFill>
                  <a:srgbClr val="FF6600"/>
                </a:solidFill>
                <a:latin typeface="Arial" charset="0"/>
                <a:cs typeface="+mn-cs"/>
              </a:rPr>
              <a:t>The first “Guatemalan School of Astrophysics”, </a:t>
            </a:r>
            <a:r>
              <a:rPr lang="en-ZA" sz="1800" i="1" dirty="0" smtClean="0">
                <a:solidFill>
                  <a:srgbClr val="FF6600"/>
                </a:solidFill>
                <a:latin typeface="Arial" charset="0"/>
                <a:cs typeface="+mn-cs"/>
              </a:rPr>
              <a:t>Guatemala</a:t>
            </a:r>
            <a:endParaRPr lang="en-ZA" sz="1800" i="1" dirty="0">
              <a:solidFill>
                <a:srgbClr val="FF6600"/>
              </a:solidFill>
              <a:latin typeface="Arial" charset="0"/>
              <a:cs typeface="+mn-cs"/>
            </a:endParaRPr>
          </a:p>
          <a:p>
            <a:pPr marL="0" indent="0">
              <a:buFontTx/>
              <a:buNone/>
              <a:defRPr/>
            </a:pPr>
            <a:r>
              <a:rPr lang="en-ZA" sz="1800" b="1" dirty="0">
                <a:latin typeface="Arial" charset="0"/>
                <a:cs typeface="+mn-cs"/>
              </a:rPr>
              <a:t>Project leader: </a:t>
            </a:r>
            <a:r>
              <a:rPr lang="en-ZA" sz="1800" dirty="0">
                <a:latin typeface="Arial" charset="0"/>
                <a:cs typeface="+mn-cs"/>
                <a:hlinkClick r:id="rId3"/>
              </a:rPr>
              <a:t>Dr. Eduardo Rubio-Herrera</a:t>
            </a:r>
            <a:endParaRPr lang="en-ZA" sz="1800" dirty="0">
              <a:latin typeface="Arial" charset="0"/>
              <a:cs typeface="+mn-cs"/>
            </a:endParaRPr>
          </a:p>
          <a:p>
            <a:pPr marL="0" indent="0">
              <a:defRPr/>
            </a:pPr>
            <a:endParaRPr lang="en-ZA" sz="1800" dirty="0">
              <a:latin typeface="Arial" charset="0"/>
              <a:cs typeface="+mn-cs"/>
            </a:endParaRPr>
          </a:p>
        </p:txBody>
      </p:sp>
      <p:sp>
        <p:nvSpPr>
          <p:cNvPr id="10" name="Rectangle 2"/>
          <p:cNvSpPr txBox="1">
            <a:spLocks noChangeArrowheads="1"/>
          </p:cNvSpPr>
          <p:nvPr/>
        </p:nvSpPr>
        <p:spPr>
          <a:xfrm>
            <a:off x="0" y="309890"/>
            <a:ext cx="9131300" cy="684212"/>
          </a:xfrm>
          <a:prstGeom prst="rect">
            <a:avLst/>
          </a:prstGeom>
          <a:solidFill>
            <a:srgbClr val="EEECE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Arial" charset="0"/>
              </a:rPr>
              <a:t>		     Example: TF1 - </a:t>
            </a:r>
            <a:r>
              <a:rPr lang="en-US" sz="2800" dirty="0">
                <a:latin typeface="Arial" charset="0"/>
              </a:rPr>
              <a:t>funded projects</a:t>
            </a:r>
            <a:endParaRPr lang="en-ZA" sz="2800" dirty="0"/>
          </a:p>
        </p:txBody>
      </p:sp>
      <p:sp>
        <p:nvSpPr>
          <p:cNvPr id="11" name="Text Box 4"/>
          <p:cNvSpPr txBox="1">
            <a:spLocks noChangeArrowheads="1"/>
          </p:cNvSpPr>
          <p:nvPr/>
        </p:nvSpPr>
        <p:spPr bwMode="auto">
          <a:xfrm>
            <a:off x="6994525" y="219075"/>
            <a:ext cx="1920875" cy="923925"/>
          </a:xfrm>
          <a:prstGeom prst="rect">
            <a:avLst/>
          </a:prstGeom>
          <a:solidFill>
            <a:srgbClr val="C0C0C0"/>
          </a:solidFill>
          <a:ln w="101600" cmpd="thinThick">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ea typeface="MS PGothic" charset="0"/>
                <a:cs typeface="MS PGothic" charset="0"/>
              </a:rPr>
              <a:t>Astronomy for Universities and Research</a:t>
            </a:r>
          </a:p>
        </p:txBody>
      </p:sp>
      <p:pic>
        <p:nvPicPr>
          <p:cNvPr id="12" name="Picture 6" descr="sp_cover-new.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6088856" y="1043444"/>
            <a:ext cx="787400" cy="369332"/>
          </a:xfrm>
          <a:prstGeom prst="rect">
            <a:avLst/>
          </a:prstGeom>
          <a:solidFill>
            <a:schemeClr val="tx2">
              <a:lumMod val="60000"/>
              <a:lumOff val="40000"/>
            </a:schemeClr>
          </a:solidFill>
        </p:spPr>
        <p:txBody>
          <a:bodyPr wrap="square" rtlCol="0">
            <a:spAutoFit/>
          </a:bodyPr>
          <a:lstStyle/>
          <a:p>
            <a:pPr algn="ctr"/>
            <a:r>
              <a:rPr lang="fr-FR" dirty="0" smtClean="0">
                <a:solidFill>
                  <a:schemeClr val="bg1"/>
                </a:solidFill>
              </a:rPr>
              <a:t>TF1G</a:t>
            </a:r>
            <a:endParaRPr lang="fr-FR" dirty="0">
              <a:solidFill>
                <a:schemeClr val="bg1"/>
              </a:solidFill>
            </a:endParaRPr>
          </a:p>
        </p:txBody>
      </p:sp>
      <p:sp>
        <p:nvSpPr>
          <p:cNvPr id="4" name="ZoneTexte 3"/>
          <p:cNvSpPr txBox="1"/>
          <p:nvPr/>
        </p:nvSpPr>
        <p:spPr>
          <a:xfrm>
            <a:off x="155443" y="2439382"/>
            <a:ext cx="4559582" cy="3804118"/>
          </a:xfrm>
          <a:prstGeom prst="rect">
            <a:avLst/>
          </a:prstGeom>
          <a:noFill/>
        </p:spPr>
        <p:txBody>
          <a:bodyPr wrap="square" rtlCol="0">
            <a:spAutoFit/>
          </a:bodyPr>
          <a:lstStyle/>
          <a:p>
            <a:pPr marL="342900" lvl="0" indent="-342900">
              <a:spcBef>
                <a:spcPct val="20000"/>
              </a:spcBef>
              <a:buFont typeface="Arial"/>
              <a:buChar char="•"/>
              <a:defRPr/>
            </a:pPr>
            <a:r>
              <a:rPr lang="en-ZA" dirty="0">
                <a:solidFill>
                  <a:prstClr val="black"/>
                </a:solidFill>
              </a:rPr>
              <a:t>Launch of the first ever </a:t>
            </a:r>
            <a:r>
              <a:rPr lang="en-ZA" i="1" dirty="0">
                <a:solidFill>
                  <a:prstClr val="black"/>
                </a:solidFill>
              </a:rPr>
              <a:t>GUAtemalan School of Astrophysics</a:t>
            </a:r>
            <a:r>
              <a:rPr lang="en-ZA" dirty="0">
                <a:solidFill>
                  <a:prstClr val="black"/>
                </a:solidFill>
              </a:rPr>
              <a:t> (GUASA) to be held in a rural area of Guatemala every 2 years</a:t>
            </a:r>
          </a:p>
          <a:p>
            <a:pPr marL="342900" lvl="0" indent="-342900">
              <a:spcBef>
                <a:spcPct val="20000"/>
              </a:spcBef>
              <a:buFont typeface="Arial"/>
              <a:buChar char="•"/>
              <a:defRPr/>
            </a:pPr>
            <a:r>
              <a:rPr lang="en-ZA" dirty="0" smtClean="0">
                <a:solidFill>
                  <a:prstClr val="black"/>
                </a:solidFill>
              </a:rPr>
              <a:t>33 </a:t>
            </a:r>
            <a:r>
              <a:rPr lang="en-ZA" dirty="0">
                <a:solidFill>
                  <a:prstClr val="black"/>
                </a:solidFill>
              </a:rPr>
              <a:t>students from local Central American/Caribbean undergraduate </a:t>
            </a:r>
            <a:r>
              <a:rPr lang="en-ZA" dirty="0" smtClean="0">
                <a:solidFill>
                  <a:prstClr val="black"/>
                </a:solidFill>
              </a:rPr>
              <a:t>with </a:t>
            </a:r>
            <a:r>
              <a:rPr lang="en-ZA" dirty="0">
                <a:solidFill>
                  <a:prstClr val="black"/>
                </a:solidFill>
              </a:rPr>
              <a:t>experts from prestigious astronomical institutions from around the world</a:t>
            </a:r>
          </a:p>
          <a:p>
            <a:pPr marL="342900" lvl="0" indent="-342900">
              <a:spcBef>
                <a:spcPct val="20000"/>
              </a:spcBef>
              <a:buFont typeface="Arial"/>
              <a:buChar char="•"/>
              <a:defRPr/>
            </a:pPr>
            <a:r>
              <a:rPr lang="en-ZA" dirty="0" smtClean="0">
                <a:solidFill>
                  <a:prstClr val="black"/>
                </a:solidFill>
              </a:rPr>
              <a:t>Martin Still (NASA Ames Research Centre), Sara Seager (MIT), David Ardila (Caltech), Mihkel Kama (Leiden University) and Silvia Torres-Peimbert, IAU President Elect, gave lectures on Exoplanets</a:t>
            </a:r>
            <a:endParaRPr lang="en-ZA" dirty="0" smtClean="0">
              <a:solidFill>
                <a:prstClr val="black"/>
              </a:solidFill>
              <a:latin typeface="Arial" charset="0"/>
            </a:endParaRPr>
          </a:p>
          <a:p>
            <a:endParaRPr lang="fr-FR" dirty="0"/>
          </a:p>
        </p:txBody>
      </p:sp>
      <p:pic>
        <p:nvPicPr>
          <p:cNvPr id="14" name="Image 13" descr="TF1G-guasa201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9204" y="1550651"/>
            <a:ext cx="2372732" cy="3163643"/>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1259632" y="6237312"/>
            <a:ext cx="1252597" cy="626298"/>
            <a:chOff x="2078804" y="892833"/>
            <a:chExt cx="1252597" cy="626298"/>
          </a:xfrm>
        </p:grpSpPr>
        <p:sp>
          <p:nvSpPr>
            <p:cNvPr id="20" name="Rectangle 19"/>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angle 20"/>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extLst>
      <p:ext uri="{BB962C8B-B14F-4D97-AF65-F5344CB8AC3E}">
        <p14:creationId xmlns:p14="http://schemas.microsoft.com/office/powerpoint/2010/main" val="19782347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a:xfrm>
            <a:off x="0" y="309890"/>
            <a:ext cx="9131300" cy="684212"/>
          </a:xfrm>
          <a:prstGeom prst="rect">
            <a:avLst/>
          </a:prstGeom>
          <a:solidFill>
            <a:srgbClr val="EEECE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Arial" charset="0"/>
              </a:rPr>
              <a:t>			  Example: TF2 - </a:t>
            </a:r>
            <a:r>
              <a:rPr lang="en-US" sz="2800" dirty="0">
                <a:latin typeface="Arial" charset="0"/>
              </a:rPr>
              <a:t>funded projects</a:t>
            </a:r>
            <a:endParaRPr lang="en-ZA" sz="2800" dirty="0"/>
          </a:p>
        </p:txBody>
      </p:sp>
      <p:sp>
        <p:nvSpPr>
          <p:cNvPr id="16" name="Rectangle 15"/>
          <p:cNvSpPr/>
          <p:nvPr/>
        </p:nvSpPr>
        <p:spPr>
          <a:xfrm>
            <a:off x="158761" y="1416475"/>
            <a:ext cx="8853957" cy="5262939"/>
          </a:xfrm>
          <a:prstGeom prst="rect">
            <a:avLst/>
          </a:prstGeom>
          <a:solidFill>
            <a:schemeClr val="bg1">
              <a:lumMod val="9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850" name="Content Placeholder 2"/>
          <p:cNvSpPr>
            <a:spLocks noGrp="1"/>
          </p:cNvSpPr>
          <p:nvPr>
            <p:ph idx="1"/>
          </p:nvPr>
        </p:nvSpPr>
        <p:spPr>
          <a:xfrm>
            <a:off x="381000" y="1570981"/>
            <a:ext cx="8229600" cy="4343400"/>
          </a:xfrm>
        </p:spPr>
        <p:txBody>
          <a:bodyPr/>
          <a:lstStyle/>
          <a:p>
            <a:pPr marL="0" indent="0">
              <a:buFontTx/>
              <a:buNone/>
            </a:pPr>
            <a:r>
              <a:rPr lang="en-ZA" sz="1800" i="1" dirty="0">
                <a:solidFill>
                  <a:srgbClr val="FF6600"/>
                </a:solidFill>
                <a:latin typeface="Arial" charset="0"/>
              </a:rPr>
              <a:t>Galileo Teacher Training Program (GTTP), Nepal</a:t>
            </a:r>
          </a:p>
          <a:p>
            <a:pPr marL="0" indent="0">
              <a:buFontTx/>
              <a:buNone/>
            </a:pPr>
            <a:r>
              <a:rPr lang="en-ZA" sz="1800" b="1" dirty="0">
                <a:latin typeface="Arial" charset="0"/>
              </a:rPr>
              <a:t>Project leader:</a:t>
            </a:r>
            <a:r>
              <a:rPr lang="en-ZA" sz="1800" dirty="0">
                <a:latin typeface="Arial" charset="0"/>
              </a:rPr>
              <a:t> </a:t>
            </a:r>
            <a:r>
              <a:rPr lang="en-ZA" sz="1800" dirty="0">
                <a:latin typeface="Arial" charset="0"/>
                <a:hlinkClick r:id="rId3"/>
              </a:rPr>
              <a:t>Mr. Sudeep </a:t>
            </a:r>
            <a:r>
              <a:rPr lang="en-ZA" sz="1800" dirty="0" smtClean="0">
                <a:latin typeface="Arial" charset="0"/>
                <a:hlinkClick r:id="rId3"/>
              </a:rPr>
              <a:t>Neupane</a:t>
            </a:r>
            <a:endParaRPr lang="en-ZA" sz="1800" dirty="0">
              <a:latin typeface="Arial" charset="0"/>
            </a:endParaRPr>
          </a:p>
        </p:txBody>
      </p:sp>
      <p:sp>
        <p:nvSpPr>
          <p:cNvPr id="78852" name="Text Box 5"/>
          <p:cNvSpPr txBox="1">
            <a:spLocks noChangeArrowheads="1"/>
          </p:cNvSpPr>
          <p:nvPr/>
        </p:nvSpPr>
        <p:spPr bwMode="auto">
          <a:xfrm>
            <a:off x="6994525" y="228600"/>
            <a:ext cx="1920875" cy="923925"/>
          </a:xfrm>
          <a:prstGeom prst="rect">
            <a:avLst/>
          </a:prstGeom>
          <a:solidFill>
            <a:srgbClr val="C0C0C0"/>
          </a:solidFill>
          <a:ln w="101600" cmpd="thinThick">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ea typeface="MS PGothic" charset="0"/>
                <a:cs typeface="MS PGothic" charset="0"/>
              </a:rPr>
              <a:t>Astronomy for Children and Schools</a:t>
            </a:r>
          </a:p>
        </p:txBody>
      </p:sp>
      <p:pic>
        <p:nvPicPr>
          <p:cNvPr id="8" name="Image 7" descr="nepal_photo1.png"/>
          <p:cNvPicPr>
            <a:picLocks noChangeAspect="1"/>
          </p:cNvPicPr>
          <p:nvPr/>
        </p:nvPicPr>
        <p:blipFill>
          <a:blip r:embed="rId4" cstate="screen">
            <a:extLst/>
          </a:blip>
          <a:stretch>
            <a:fillRect/>
          </a:stretch>
        </p:blipFill>
        <p:spPr bwMode="auto">
          <a:xfrm>
            <a:off x="3060856" y="2442970"/>
            <a:ext cx="2849733" cy="174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descr="nepal_photo2.png"/>
          <p:cNvPicPr>
            <a:picLocks noChangeAspect="1"/>
          </p:cNvPicPr>
          <p:nvPr/>
        </p:nvPicPr>
        <p:blipFill>
          <a:blip r:embed="rId5" cstate="screen">
            <a:extLst/>
          </a:blip>
          <a:stretch>
            <a:fillRect/>
          </a:stretch>
        </p:blipFill>
        <p:spPr bwMode="auto">
          <a:xfrm>
            <a:off x="6029008" y="2442969"/>
            <a:ext cx="2886392" cy="174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descr="nepal_photo4.png"/>
          <p:cNvPicPr>
            <a:picLocks noChangeAspect="1"/>
          </p:cNvPicPr>
          <p:nvPr/>
        </p:nvPicPr>
        <p:blipFill>
          <a:blip r:embed="rId6" cstate="screen">
            <a:extLst/>
          </a:blip>
          <a:stretch>
            <a:fillRect/>
          </a:stretch>
        </p:blipFill>
        <p:spPr bwMode="auto">
          <a:xfrm>
            <a:off x="3060856" y="4312104"/>
            <a:ext cx="2849733" cy="174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descr="nepal_photo3.png"/>
          <p:cNvPicPr>
            <a:picLocks noChangeAspect="1"/>
          </p:cNvPicPr>
          <p:nvPr/>
        </p:nvPicPr>
        <p:blipFill rotWithShape="1">
          <a:blip r:embed="rId7" cstate="screen">
            <a:extLst/>
          </a:blip>
          <a:srcRect/>
          <a:stretch/>
        </p:blipFill>
        <p:spPr bwMode="auto">
          <a:xfrm>
            <a:off x="6041581" y="4312104"/>
            <a:ext cx="2849815" cy="1735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ZoneTexte 11"/>
          <p:cNvSpPr txBox="1"/>
          <p:nvPr/>
        </p:nvSpPr>
        <p:spPr>
          <a:xfrm>
            <a:off x="216457" y="2592036"/>
            <a:ext cx="2740025" cy="2862323"/>
          </a:xfrm>
          <a:prstGeom prst="rect">
            <a:avLst/>
          </a:prstGeom>
          <a:noFill/>
        </p:spPr>
        <p:txBody>
          <a:bodyPr>
            <a:spAutoFit/>
          </a:bodyPr>
          <a:lstStyle/>
          <a:p>
            <a:pPr marL="285750" indent="-285750">
              <a:buFont typeface="Arial"/>
              <a:buChar char="•"/>
              <a:defRPr/>
            </a:pPr>
            <a:r>
              <a:rPr lang="fr-FR" dirty="0" smtClean="0"/>
              <a:t>43 </a:t>
            </a:r>
            <a:r>
              <a:rPr lang="fr-FR" dirty="0"/>
              <a:t>new Galileo </a:t>
            </a:r>
            <a:r>
              <a:rPr lang="fr-FR" dirty="0" err="1"/>
              <a:t>teachers</a:t>
            </a:r>
            <a:r>
              <a:rPr lang="fr-FR" dirty="0"/>
              <a:t> </a:t>
            </a:r>
            <a:r>
              <a:rPr lang="fr-FR" dirty="0" err="1" smtClean="0"/>
              <a:t>with</a:t>
            </a:r>
            <a:r>
              <a:rPr lang="fr-FR" dirty="0" smtClean="0"/>
              <a:t> </a:t>
            </a:r>
            <a:r>
              <a:rPr lang="fr-FR" dirty="0"/>
              <a:t>the new </a:t>
            </a:r>
            <a:r>
              <a:rPr lang="fr-FR" dirty="0" err="1"/>
              <a:t>hope</a:t>
            </a:r>
            <a:r>
              <a:rPr lang="fr-FR" dirty="0"/>
              <a:t> of </a:t>
            </a:r>
            <a:r>
              <a:rPr lang="fr-FR" dirty="0" err="1"/>
              <a:t>growing</a:t>
            </a:r>
            <a:r>
              <a:rPr lang="fr-FR" dirty="0"/>
              <a:t> the </a:t>
            </a:r>
            <a:r>
              <a:rPr lang="fr-FR" dirty="0" err="1"/>
              <a:t>community</a:t>
            </a:r>
            <a:r>
              <a:rPr lang="fr-FR" dirty="0"/>
              <a:t> </a:t>
            </a:r>
            <a:r>
              <a:rPr lang="fr-FR" dirty="0" err="1"/>
              <a:t>throughout</a:t>
            </a:r>
            <a:r>
              <a:rPr lang="fr-FR" dirty="0"/>
              <a:t> the country. </a:t>
            </a:r>
          </a:p>
          <a:p>
            <a:pPr>
              <a:defRPr/>
            </a:pPr>
            <a:endParaRPr lang="fr-FR" dirty="0" smtClean="0">
              <a:ea typeface="+mn-ea"/>
              <a:cs typeface="+mn-cs"/>
            </a:endParaRPr>
          </a:p>
          <a:p>
            <a:pPr marL="285750" indent="-285750">
              <a:buFont typeface="Arial"/>
              <a:buChar char="•"/>
              <a:defRPr/>
            </a:pPr>
            <a:r>
              <a:rPr lang="fr-FR" dirty="0" smtClean="0">
                <a:ea typeface="+mn-ea"/>
                <a:cs typeface="+mn-cs"/>
              </a:rPr>
              <a:t>8 </a:t>
            </a:r>
            <a:r>
              <a:rPr lang="fr-FR" dirty="0" err="1">
                <a:ea typeface="+mn-ea"/>
                <a:cs typeface="+mn-cs"/>
              </a:rPr>
              <a:t>lecturers</a:t>
            </a:r>
            <a:endParaRPr lang="fr-FR" dirty="0">
              <a:ea typeface="+mn-ea"/>
              <a:cs typeface="+mn-cs"/>
            </a:endParaRPr>
          </a:p>
          <a:p>
            <a:pPr marL="285750" indent="-285750">
              <a:buFont typeface="Arial"/>
              <a:buChar char="•"/>
              <a:defRPr/>
            </a:pPr>
            <a:endParaRPr lang="fr-FR" dirty="0">
              <a:ea typeface="+mn-ea"/>
              <a:cs typeface="+mn-cs"/>
            </a:endParaRPr>
          </a:p>
          <a:p>
            <a:pPr marL="285750" indent="-285750">
              <a:buFont typeface="Arial"/>
              <a:buChar char="•"/>
              <a:defRPr/>
            </a:pPr>
            <a:r>
              <a:rPr lang="fr-FR" dirty="0">
                <a:ea typeface="+mn-ea"/>
                <a:cs typeface="+mn-cs"/>
              </a:rPr>
              <a:t>12 </a:t>
            </a:r>
            <a:r>
              <a:rPr lang="fr-FR" dirty="0" err="1">
                <a:ea typeface="+mn-ea"/>
                <a:cs typeface="+mn-cs"/>
              </a:rPr>
              <a:t>students</a:t>
            </a:r>
            <a:r>
              <a:rPr lang="fr-FR" dirty="0">
                <a:ea typeface="+mn-ea"/>
                <a:cs typeface="+mn-cs"/>
              </a:rPr>
              <a:t> (9th grade)</a:t>
            </a:r>
          </a:p>
          <a:p>
            <a:pPr>
              <a:defRPr/>
            </a:pPr>
            <a:endParaRPr lang="fr-FR" dirty="0">
              <a:ea typeface="+mn-ea"/>
              <a:cs typeface="+mn-cs"/>
            </a:endParaRPr>
          </a:p>
          <a:p>
            <a:pPr marL="285750" indent="-285750">
              <a:buFont typeface="Arial"/>
              <a:buChar char="•"/>
              <a:defRPr/>
            </a:pPr>
            <a:r>
              <a:rPr lang="fr-FR" dirty="0">
                <a:ea typeface="+mn-ea"/>
                <a:cs typeface="+mn-cs"/>
              </a:rPr>
              <a:t>3 lectures, 4 workshops</a:t>
            </a:r>
          </a:p>
        </p:txBody>
      </p:sp>
      <p:sp>
        <p:nvSpPr>
          <p:cNvPr id="78858" name="Rectangle 15"/>
          <p:cNvSpPr>
            <a:spLocks noChangeArrowheads="1"/>
          </p:cNvSpPr>
          <p:nvPr/>
        </p:nvSpPr>
        <p:spPr bwMode="auto">
          <a:xfrm>
            <a:off x="845107" y="5641972"/>
            <a:ext cx="2111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t>Global impact in </a:t>
            </a:r>
            <a:r>
              <a:rPr lang="fr-FR" b="1" dirty="0" err="1"/>
              <a:t>schools</a:t>
            </a:r>
            <a:r>
              <a:rPr lang="fr-FR" b="1" dirty="0"/>
              <a:t> in </a:t>
            </a:r>
            <a:r>
              <a:rPr lang="fr-FR" b="1" dirty="0" err="1"/>
              <a:t>Nepal</a:t>
            </a:r>
            <a:endParaRPr lang="fr-FR" b="1" dirty="0"/>
          </a:p>
        </p:txBody>
      </p:sp>
      <p:sp>
        <p:nvSpPr>
          <p:cNvPr id="14" name="Flèche vers le bas 13"/>
          <p:cNvSpPr>
            <a:spLocks noChangeArrowheads="1"/>
          </p:cNvSpPr>
          <p:nvPr/>
        </p:nvSpPr>
        <p:spPr bwMode="auto">
          <a:xfrm rot="16200000">
            <a:off x="341869" y="5736428"/>
            <a:ext cx="381000" cy="457200"/>
          </a:xfrm>
          <a:prstGeom prst="downArrow">
            <a:avLst>
              <a:gd name="adj1" fmla="val 50000"/>
              <a:gd name="adj2" fmla="val 50000"/>
            </a:avLst>
          </a:prstGeom>
          <a:solidFill>
            <a:srgbClr val="FF6600"/>
          </a:solidFill>
          <a:ln w="9525">
            <a:solidFill>
              <a:srgbClr val="B6DCDF"/>
            </a:solidFill>
            <a:miter lim="800000"/>
            <a:headEnd/>
            <a:tailEnd/>
          </a:ln>
          <a:effectLst>
            <a:outerShdw blurRad="63500" dist="23000" dir="5400000" rotWithShape="0">
              <a:srgbClr val="000000">
                <a:alpha val="34999"/>
              </a:srgbClr>
            </a:outerShdw>
          </a:effectLst>
        </p:spPr>
        <p:txBody>
          <a:bodyPr anchor="ctr"/>
          <a:lstStyle/>
          <a:p>
            <a:pPr algn="ctr">
              <a:defRPr/>
            </a:pPr>
            <a:endParaRPr lang="fr-FR">
              <a:solidFill>
                <a:schemeClr val="lt1"/>
              </a:solidFill>
              <a:latin typeface="+mn-lt"/>
              <a:ea typeface="+mn-ea"/>
              <a:cs typeface="+mn-cs"/>
            </a:endParaRPr>
          </a:p>
        </p:txBody>
      </p:sp>
      <p:pic>
        <p:nvPicPr>
          <p:cNvPr id="19" name="Picture 6" descr="sp_cover-new.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p:cNvSpPr>
            <a:spLocks noGrp="1"/>
          </p:cNvSpPr>
          <p:nvPr>
            <p:ph type="sldNum" sz="quarter" idx="12"/>
          </p:nvPr>
        </p:nvSpPr>
        <p:spPr/>
        <p:txBody>
          <a:bodyPr/>
          <a:lstStyle/>
          <a:p>
            <a:fld id="{16DB05FC-3F3D-48BC-8DE6-66D4A5D13132}" type="slidenum">
              <a:rPr lang="en-ZA" smtClean="0"/>
              <a:pPr/>
              <a:t>11</a:t>
            </a:fld>
            <a:endParaRPr lang="en-ZA"/>
          </a:p>
        </p:txBody>
      </p:sp>
      <p:grpSp>
        <p:nvGrpSpPr>
          <p:cNvPr id="17" name="Group 16"/>
          <p:cNvGrpSpPr/>
          <p:nvPr/>
        </p:nvGrpSpPr>
        <p:grpSpPr>
          <a:xfrm>
            <a:off x="1259632" y="6237312"/>
            <a:ext cx="1252597" cy="626298"/>
            <a:chOff x="2078804" y="892833"/>
            <a:chExt cx="1252597" cy="626298"/>
          </a:xfrm>
        </p:grpSpPr>
        <p:sp>
          <p:nvSpPr>
            <p:cNvPr id="20" name="Rectangle 19"/>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angle 20"/>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extLst>
      <p:ext uri="{BB962C8B-B14F-4D97-AF65-F5344CB8AC3E}">
        <p14:creationId xmlns:p14="http://schemas.microsoft.com/office/powerpoint/2010/main" val="20653685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
          <p:cNvSpPr txBox="1">
            <a:spLocks noChangeArrowheads="1"/>
          </p:cNvSpPr>
          <p:nvPr/>
        </p:nvSpPr>
        <p:spPr>
          <a:xfrm>
            <a:off x="0" y="309890"/>
            <a:ext cx="9131300" cy="684212"/>
          </a:xfrm>
          <a:prstGeom prst="rect">
            <a:avLst/>
          </a:prstGeom>
          <a:solidFill>
            <a:srgbClr val="EEECE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Arial" charset="0"/>
              </a:rPr>
              <a:t>			 Example: TF3 - </a:t>
            </a:r>
            <a:r>
              <a:rPr lang="en-US" sz="2800" dirty="0">
                <a:latin typeface="Arial" charset="0"/>
              </a:rPr>
              <a:t>funded projects</a:t>
            </a:r>
            <a:endParaRPr lang="en-ZA" sz="2800" dirty="0"/>
          </a:p>
        </p:txBody>
      </p:sp>
      <p:sp>
        <p:nvSpPr>
          <p:cNvPr id="22" name="Rectangle 21"/>
          <p:cNvSpPr/>
          <p:nvPr/>
        </p:nvSpPr>
        <p:spPr>
          <a:xfrm>
            <a:off x="146549" y="1416475"/>
            <a:ext cx="8853957" cy="5262939"/>
          </a:xfrm>
          <a:prstGeom prst="rect">
            <a:avLst/>
          </a:prstGeom>
          <a:solidFill>
            <a:schemeClr val="bg1">
              <a:lumMod val="9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 name="Grouper 20"/>
          <p:cNvGrpSpPr/>
          <p:nvPr/>
        </p:nvGrpSpPr>
        <p:grpSpPr>
          <a:xfrm>
            <a:off x="325339" y="2819896"/>
            <a:ext cx="1793658" cy="3694763"/>
            <a:chOff x="56724" y="1556956"/>
            <a:chExt cx="1508785" cy="3597564"/>
          </a:xfrm>
        </p:grpSpPr>
        <p:pic>
          <p:nvPicPr>
            <p:cNvPr id="6" name="Image 5" descr="DarkSkiesAfrica_participants.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264" t="65663" r="83717"/>
            <a:stretch/>
          </p:blipFill>
          <p:spPr>
            <a:xfrm>
              <a:off x="192251" y="3482120"/>
              <a:ext cx="1373257" cy="1672400"/>
            </a:xfrm>
            <a:prstGeom prst="rect">
              <a:avLst/>
            </a:prstGeom>
          </p:spPr>
        </p:pic>
        <p:cxnSp>
          <p:nvCxnSpPr>
            <p:cNvPr id="11" name="Connecteur droit 10"/>
            <p:cNvCxnSpPr/>
            <p:nvPr/>
          </p:nvCxnSpPr>
          <p:spPr>
            <a:xfrm>
              <a:off x="76633" y="1624059"/>
              <a:ext cx="1488876"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00396" y="1776459"/>
              <a:ext cx="146511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100396" y="3572051"/>
              <a:ext cx="146511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76636" y="5093041"/>
              <a:ext cx="148887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6724" y="1556956"/>
              <a:ext cx="101884" cy="3597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4" name="Text Box 6"/>
          <p:cNvSpPr txBox="1">
            <a:spLocks noChangeArrowheads="1"/>
          </p:cNvSpPr>
          <p:nvPr/>
        </p:nvSpPr>
        <p:spPr bwMode="auto">
          <a:xfrm>
            <a:off x="7010400" y="326255"/>
            <a:ext cx="1920875" cy="646113"/>
          </a:xfrm>
          <a:prstGeom prst="rect">
            <a:avLst/>
          </a:prstGeom>
          <a:solidFill>
            <a:srgbClr val="C0C0C0"/>
          </a:solidFill>
          <a:ln w="101600" cmpd="thinThick">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ea typeface="MS PGothic" charset="0"/>
                <a:cs typeface="MS PGothic" charset="0"/>
              </a:rPr>
              <a:t>Astronomy for the public</a:t>
            </a:r>
          </a:p>
        </p:txBody>
      </p:sp>
      <p:grpSp>
        <p:nvGrpSpPr>
          <p:cNvPr id="4" name="Grouper 31"/>
          <p:cNvGrpSpPr/>
          <p:nvPr/>
        </p:nvGrpSpPr>
        <p:grpSpPr>
          <a:xfrm>
            <a:off x="349007" y="2819893"/>
            <a:ext cx="1769989" cy="3694765"/>
            <a:chOff x="76633" y="284004"/>
            <a:chExt cx="1488876" cy="3597566"/>
          </a:xfrm>
        </p:grpSpPr>
        <p:pic>
          <p:nvPicPr>
            <p:cNvPr id="33" name="Image 32" descr="DarkSkiesAfrica_participants.pn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281" r="83717" b="58694"/>
            <a:stretch/>
          </p:blipFill>
          <p:spPr>
            <a:xfrm>
              <a:off x="193871" y="284006"/>
              <a:ext cx="1371637" cy="2011828"/>
            </a:xfrm>
            <a:prstGeom prst="rect">
              <a:avLst/>
            </a:prstGeom>
          </p:spPr>
        </p:pic>
        <p:cxnSp>
          <p:nvCxnSpPr>
            <p:cNvPr id="34" name="Connecteur droit 33"/>
            <p:cNvCxnSpPr/>
            <p:nvPr/>
          </p:nvCxnSpPr>
          <p:spPr>
            <a:xfrm>
              <a:off x="76633" y="770930"/>
              <a:ext cx="1488876"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a:off x="76633" y="968012"/>
              <a:ext cx="1488876"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76633" y="1624059"/>
              <a:ext cx="1488876"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100396" y="1776459"/>
              <a:ext cx="146511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103504" y="284004"/>
              <a:ext cx="94416" cy="3597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44" name="Picture 6" descr="sp_cover-new.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44" descr="SAM_316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3052" y="3990836"/>
            <a:ext cx="3155392" cy="2366544"/>
          </a:xfrm>
          <a:prstGeom prst="rect">
            <a:avLst/>
          </a:prstGeom>
        </p:spPr>
      </p:pic>
      <p:sp>
        <p:nvSpPr>
          <p:cNvPr id="46" name="Rectangle 45"/>
          <p:cNvSpPr/>
          <p:nvPr/>
        </p:nvSpPr>
        <p:spPr>
          <a:xfrm>
            <a:off x="380951" y="1482659"/>
            <a:ext cx="2017452" cy="1200329"/>
          </a:xfrm>
          <a:prstGeom prst="rect">
            <a:avLst/>
          </a:prstGeom>
        </p:spPr>
        <p:txBody>
          <a:bodyPr wrap="square">
            <a:spAutoFit/>
          </a:bodyPr>
          <a:lstStyle/>
          <a:p>
            <a:pPr>
              <a:defRPr/>
            </a:pPr>
            <a:r>
              <a:rPr lang="en-ZA" i="1" dirty="0">
                <a:solidFill>
                  <a:srgbClr val="FF6600"/>
                </a:solidFill>
              </a:rPr>
              <a:t>Dark Skies Outreach to Sub-Saharan Africa, USA/Africa</a:t>
            </a:r>
          </a:p>
        </p:txBody>
      </p:sp>
      <p:pic>
        <p:nvPicPr>
          <p:cNvPr id="47" name="Image 46" descr="DSA-ki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3663" y="4419142"/>
            <a:ext cx="3221362" cy="1938238"/>
          </a:xfrm>
          <a:prstGeom prst="rect">
            <a:avLst/>
          </a:prstGeom>
        </p:spPr>
      </p:pic>
      <p:pic>
        <p:nvPicPr>
          <p:cNvPr id="48" name="Image 47" descr="DSA-ma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8403" y="1625561"/>
            <a:ext cx="3057588" cy="2727109"/>
          </a:xfrm>
          <a:prstGeom prst="rect">
            <a:avLst/>
          </a:prstGeom>
        </p:spPr>
      </p:pic>
      <p:pic>
        <p:nvPicPr>
          <p:cNvPr id="49" name="Image 48" descr="DSA-Hangou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3053" y="1754148"/>
            <a:ext cx="3155392" cy="2131496"/>
          </a:xfrm>
          <a:prstGeom prst="rect">
            <a:avLst/>
          </a:prstGeom>
        </p:spPr>
      </p:pic>
      <p:sp>
        <p:nvSpPr>
          <p:cNvPr id="25" name="Slide Number Placeholder 24"/>
          <p:cNvSpPr>
            <a:spLocks noGrp="1"/>
          </p:cNvSpPr>
          <p:nvPr>
            <p:ph type="sldNum" sz="quarter" idx="12"/>
          </p:nvPr>
        </p:nvSpPr>
        <p:spPr/>
        <p:txBody>
          <a:bodyPr/>
          <a:lstStyle/>
          <a:p>
            <a:fld id="{16DB05FC-3F3D-48BC-8DE6-66D4A5D13132}" type="slidenum">
              <a:rPr lang="en-ZA" smtClean="0"/>
              <a:pPr/>
              <a:t>12</a:t>
            </a:fld>
            <a:endParaRPr lang="en-ZA"/>
          </a:p>
        </p:txBody>
      </p:sp>
      <p:grpSp>
        <p:nvGrpSpPr>
          <p:cNvPr id="26" name="Group 25"/>
          <p:cNvGrpSpPr/>
          <p:nvPr/>
        </p:nvGrpSpPr>
        <p:grpSpPr>
          <a:xfrm>
            <a:off x="1951251" y="6231702"/>
            <a:ext cx="1252597" cy="626298"/>
            <a:chOff x="2078804" y="892833"/>
            <a:chExt cx="1252597" cy="626298"/>
          </a:xfrm>
        </p:grpSpPr>
        <p:sp>
          <p:nvSpPr>
            <p:cNvPr id="27" name="Rectangle 26"/>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angle 27"/>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extLst>
      <p:ext uri="{BB962C8B-B14F-4D97-AF65-F5344CB8AC3E}">
        <p14:creationId xmlns:p14="http://schemas.microsoft.com/office/powerpoint/2010/main" val="37123570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0" y="308741"/>
            <a:ext cx="9144000" cy="687594"/>
          </a:xfrm>
          <a:prstGeom prst="rect">
            <a:avLst/>
          </a:prstGeom>
          <a:solidFill>
            <a:srgbClr val="EEECE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charset="0"/>
              </a:rPr>
              <a:t>        </a:t>
            </a:r>
            <a:r>
              <a:rPr lang="en-US" sz="2800" dirty="0">
                <a:latin typeface="Arial" charset="0"/>
              </a:rPr>
              <a:t>Overview of funded projects in </a:t>
            </a:r>
            <a:r>
              <a:rPr lang="en-US" sz="2800" dirty="0" smtClean="0">
                <a:latin typeface="Arial" charset="0"/>
              </a:rPr>
              <a:t>2014</a:t>
            </a:r>
            <a:endParaRPr lang="en-US" sz="2800" dirty="0"/>
          </a:p>
        </p:txBody>
      </p:sp>
      <p:sp>
        <p:nvSpPr>
          <p:cNvPr id="32771" name="AutoShape 2"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2772" name="AutoShape 4"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pic>
        <p:nvPicPr>
          <p:cNvPr id="11" name="Picture 6" descr="sp_cover-ne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Projects-2014.png"/>
          <p:cNvPicPr>
            <a:picLocks noChangeAspect="1"/>
          </p:cNvPicPr>
          <p:nvPr/>
        </p:nvPicPr>
        <p:blipFill rotWithShape="1">
          <a:blip r:embed="rId4" cstate="print">
            <a:extLst>
              <a:ext uri="{28A0092B-C50C-407E-A947-70E740481C1C}">
                <a14:useLocalDpi xmlns:a14="http://schemas.microsoft.com/office/drawing/2010/main" val="0"/>
              </a:ext>
            </a:extLst>
          </a:blip>
          <a:srcRect t="15043" b="1405"/>
          <a:stretch/>
        </p:blipFill>
        <p:spPr>
          <a:xfrm>
            <a:off x="0" y="1319480"/>
            <a:ext cx="9144000" cy="5236137"/>
          </a:xfrm>
          <a:prstGeom prst="rect">
            <a:avLst/>
          </a:prstGeom>
        </p:spPr>
      </p:pic>
      <p:sp>
        <p:nvSpPr>
          <p:cNvPr id="4" name="ZoneTexte 3"/>
          <p:cNvSpPr txBox="1"/>
          <p:nvPr/>
        </p:nvSpPr>
        <p:spPr>
          <a:xfrm>
            <a:off x="1285739" y="5877272"/>
            <a:ext cx="4366381" cy="338554"/>
          </a:xfrm>
          <a:prstGeom prst="rect">
            <a:avLst/>
          </a:prstGeom>
          <a:solidFill>
            <a:schemeClr val="bg1">
              <a:lumMod val="50000"/>
              <a:alpha val="55000"/>
            </a:schemeClr>
          </a:solidFill>
        </p:spPr>
        <p:txBody>
          <a:bodyPr wrap="square" rtlCol="0">
            <a:spAutoFit/>
          </a:bodyPr>
          <a:lstStyle/>
          <a:p>
            <a:r>
              <a:rPr lang="fr-FR" sz="1600" dirty="0">
                <a:solidFill>
                  <a:srgbClr val="FFFFFF"/>
                </a:solidFill>
              </a:rPr>
              <a:t>http://www.astro4dev.org/funded-projects-2014/</a:t>
            </a:r>
          </a:p>
        </p:txBody>
      </p:sp>
      <p:sp>
        <p:nvSpPr>
          <p:cNvPr id="13" name="Slide Number Placeholder 12"/>
          <p:cNvSpPr>
            <a:spLocks noGrp="1"/>
          </p:cNvSpPr>
          <p:nvPr>
            <p:ph type="sldNum" sz="quarter" idx="12"/>
          </p:nvPr>
        </p:nvSpPr>
        <p:spPr/>
        <p:txBody>
          <a:bodyPr/>
          <a:lstStyle/>
          <a:p>
            <a:fld id="{16DB05FC-3F3D-48BC-8DE6-66D4A5D13132}" type="slidenum">
              <a:rPr lang="en-ZA" smtClean="0"/>
              <a:pPr/>
              <a:t>13</a:t>
            </a:fld>
            <a:endParaRPr lang="en-ZA"/>
          </a:p>
        </p:txBody>
      </p:sp>
      <p:grpSp>
        <p:nvGrpSpPr>
          <p:cNvPr id="16" name="Group 15"/>
          <p:cNvGrpSpPr/>
          <p:nvPr/>
        </p:nvGrpSpPr>
        <p:grpSpPr>
          <a:xfrm>
            <a:off x="1259632" y="6237312"/>
            <a:ext cx="1252597" cy="626298"/>
            <a:chOff x="2078804" y="892833"/>
            <a:chExt cx="1252597" cy="626298"/>
          </a:xfrm>
        </p:grpSpPr>
        <p:sp>
          <p:nvSpPr>
            <p:cNvPr id="17" name="Rectangle 16"/>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angle 17"/>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extLst>
      <p:ext uri="{BB962C8B-B14F-4D97-AF65-F5344CB8AC3E}">
        <p14:creationId xmlns:p14="http://schemas.microsoft.com/office/powerpoint/2010/main" val="21079469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wishlist_map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541714"/>
          </a:xfrm>
          <a:prstGeom prst="rect">
            <a:avLst/>
          </a:prstGeom>
        </p:spPr>
      </p:pic>
      <p:sp>
        <p:nvSpPr>
          <p:cNvPr id="10" name="Titre 1"/>
          <p:cNvSpPr txBox="1">
            <a:spLocks/>
          </p:cNvSpPr>
          <p:nvPr/>
        </p:nvSpPr>
        <p:spPr>
          <a:xfrm>
            <a:off x="0" y="308741"/>
            <a:ext cx="9144000" cy="687594"/>
          </a:xfrm>
          <a:prstGeom prst="rect">
            <a:avLst/>
          </a:prstGeom>
          <a:solidFill>
            <a:srgbClr val="EEECE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charset="0"/>
              </a:rPr>
              <a:t>OAD w</a:t>
            </a:r>
            <a:r>
              <a:rPr lang="en-US" sz="2800" dirty="0" smtClean="0">
                <a:latin typeface="Arial" charset="0"/>
              </a:rPr>
              <a:t>ish list projects for 2014</a:t>
            </a:r>
            <a:endParaRPr lang="en-US" sz="2800" dirty="0"/>
          </a:p>
        </p:txBody>
      </p:sp>
      <p:sp>
        <p:nvSpPr>
          <p:cNvPr id="32771" name="AutoShape 2"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2772" name="AutoShape 4"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2" name="ZoneTexte 1"/>
          <p:cNvSpPr txBox="1"/>
          <p:nvPr/>
        </p:nvSpPr>
        <p:spPr>
          <a:xfrm>
            <a:off x="6046" y="6286537"/>
            <a:ext cx="9137954" cy="369332"/>
          </a:xfrm>
          <a:prstGeom prst="rect">
            <a:avLst/>
          </a:prstGeom>
          <a:solidFill>
            <a:schemeClr val="bg2"/>
          </a:solidFill>
        </p:spPr>
        <p:txBody>
          <a:bodyPr wrap="square" rtlCol="0">
            <a:spAutoFit/>
          </a:bodyPr>
          <a:lstStyle/>
          <a:p>
            <a:pPr algn="r"/>
            <a:r>
              <a:rPr lang="fr-FR" dirty="0" smtClean="0">
                <a:hlinkClick r:id="rId4"/>
              </a:rPr>
              <a:t>www.astro4dev.org/2014-wish-list-projects/</a:t>
            </a:r>
            <a:r>
              <a:rPr lang="fr-FR" dirty="0" smtClean="0"/>
              <a:t> </a:t>
            </a:r>
            <a:endParaRPr lang="fr-FR" dirty="0"/>
          </a:p>
        </p:txBody>
      </p:sp>
      <p:pic>
        <p:nvPicPr>
          <p:cNvPr id="11" name="Picture 6" descr="sp_cover-new.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4"/>
          <p:cNvSpPr>
            <a:spLocks noGrp="1"/>
          </p:cNvSpPr>
          <p:nvPr>
            <p:ph type="sldNum" sz="quarter" idx="12"/>
          </p:nvPr>
        </p:nvSpPr>
        <p:spPr/>
        <p:txBody>
          <a:bodyPr/>
          <a:lstStyle/>
          <a:p>
            <a:fld id="{16DB05FC-3F3D-48BC-8DE6-66D4A5D13132}" type="slidenum">
              <a:rPr lang="en-ZA" smtClean="0"/>
              <a:pPr/>
              <a:t>14</a:t>
            </a:fld>
            <a:endParaRPr lang="en-ZA"/>
          </a:p>
        </p:txBody>
      </p:sp>
      <p:grpSp>
        <p:nvGrpSpPr>
          <p:cNvPr id="16" name="Group 15"/>
          <p:cNvGrpSpPr/>
          <p:nvPr/>
        </p:nvGrpSpPr>
        <p:grpSpPr>
          <a:xfrm>
            <a:off x="1259632" y="6237312"/>
            <a:ext cx="1252597" cy="626298"/>
            <a:chOff x="2078804" y="892833"/>
            <a:chExt cx="1252597" cy="626298"/>
          </a:xfrm>
        </p:grpSpPr>
        <p:sp>
          <p:nvSpPr>
            <p:cNvPr id="17" name="Rectangle 16"/>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angle 17"/>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extLst>
      <p:ext uri="{BB962C8B-B14F-4D97-AF65-F5344CB8AC3E}">
        <p14:creationId xmlns:p14="http://schemas.microsoft.com/office/powerpoint/2010/main" val="18379864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Looking ahead: Activities for 2014</a:t>
            </a:r>
            <a:endParaRPr lang="en-ZA" dirty="0"/>
          </a:p>
        </p:txBody>
      </p:sp>
      <p:sp>
        <p:nvSpPr>
          <p:cNvPr id="3" name="Content Placeholder 2"/>
          <p:cNvSpPr>
            <a:spLocks noGrp="1"/>
          </p:cNvSpPr>
          <p:nvPr>
            <p:ph idx="1"/>
          </p:nvPr>
        </p:nvSpPr>
        <p:spPr>
          <a:xfrm>
            <a:off x="277688" y="1412776"/>
            <a:ext cx="8686800" cy="4680520"/>
          </a:xfrm>
        </p:spPr>
        <p:txBody>
          <a:bodyPr>
            <a:normAutofit fontScale="92500" lnSpcReduction="20000"/>
          </a:bodyPr>
          <a:lstStyle/>
          <a:p>
            <a:r>
              <a:rPr lang="en-ZA" dirty="0" smtClean="0"/>
              <a:t>Fundraising </a:t>
            </a:r>
          </a:p>
          <a:p>
            <a:r>
              <a:rPr lang="en-ZA" dirty="0" smtClean="0"/>
              <a:t>Communication – more publicity for OAD activities</a:t>
            </a:r>
          </a:p>
          <a:p>
            <a:r>
              <a:rPr lang="en-ZA" dirty="0" smtClean="0"/>
              <a:t>New nodes – 6 key possibilities (West Africa, Francophone, </a:t>
            </a:r>
            <a:r>
              <a:rPr lang="en-ZA" dirty="0" err="1" smtClean="0"/>
              <a:t>Lusophone</a:t>
            </a:r>
            <a:r>
              <a:rPr lang="en-ZA" dirty="0" smtClean="0"/>
              <a:t>, Brazil, Andean region, Eastern Europe) </a:t>
            </a:r>
          </a:p>
          <a:p>
            <a:r>
              <a:rPr lang="en-ZA" dirty="0" smtClean="0"/>
              <a:t>New partners – process needed to manage partners e.g. NASA Asteroid Grand Challenge</a:t>
            </a:r>
          </a:p>
          <a:p>
            <a:r>
              <a:rPr lang="en-ZA" dirty="0" smtClean="0"/>
              <a:t>CFP2014 – release mid-2014</a:t>
            </a:r>
          </a:p>
          <a:p>
            <a:r>
              <a:rPr lang="en-ZA" dirty="0" smtClean="0"/>
              <a:t>Method for managing projects e.g. online platform</a:t>
            </a:r>
          </a:p>
          <a:p>
            <a:r>
              <a:rPr lang="en-ZA" dirty="0" smtClean="0"/>
              <a:t>Possible partnership with </a:t>
            </a:r>
            <a:r>
              <a:rPr lang="en-ZA" dirty="0" err="1" smtClean="0"/>
              <a:t>OpenUCT</a:t>
            </a:r>
            <a:r>
              <a:rPr lang="en-ZA" dirty="0" smtClean="0"/>
              <a:t> – open access journal for projects</a:t>
            </a:r>
          </a:p>
        </p:txBody>
      </p:sp>
      <p:grpSp>
        <p:nvGrpSpPr>
          <p:cNvPr id="7" name="Group 6"/>
          <p:cNvGrpSpPr/>
          <p:nvPr/>
        </p:nvGrpSpPr>
        <p:grpSpPr>
          <a:xfrm>
            <a:off x="2483768" y="6231702"/>
            <a:ext cx="1252597" cy="626298"/>
            <a:chOff x="3594448" y="892833"/>
            <a:chExt cx="1252597" cy="626298"/>
          </a:xfrm>
        </p:grpSpPr>
        <p:sp>
          <p:nvSpPr>
            <p:cNvPr id="8" name="Rectangle 7"/>
            <p:cNvSpPr/>
            <p:nvPr/>
          </p:nvSpPr>
          <p:spPr>
            <a:xfrm>
              <a:off x="3594448"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angle 8"/>
            <p:cNvSpPr/>
            <p:nvPr/>
          </p:nvSpPr>
          <p:spPr>
            <a:xfrm>
              <a:off x="3594448"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3</a:t>
              </a:r>
              <a:r>
                <a:rPr lang="en-ZA" sz="1400" b="1" kern="1200" baseline="30000" dirty="0" smtClean="0"/>
                <a:t>rd</a:t>
              </a:r>
              <a:r>
                <a:rPr lang="en-ZA" sz="1400" b="1" kern="1200" dirty="0" smtClean="0"/>
                <a:t> Element: Evaluating</a:t>
              </a:r>
              <a:endParaRPr lang="en-ZA" sz="1400" b="1" kern="1200" dirty="0"/>
            </a:p>
          </p:txBody>
        </p:sp>
      </p:grpSp>
      <p:grpSp>
        <p:nvGrpSpPr>
          <p:cNvPr id="10" name="Group 9"/>
          <p:cNvGrpSpPr/>
          <p:nvPr/>
        </p:nvGrpSpPr>
        <p:grpSpPr>
          <a:xfrm>
            <a:off x="35496" y="6231702"/>
            <a:ext cx="1252597" cy="626298"/>
            <a:chOff x="563160" y="892833"/>
            <a:chExt cx="1252597" cy="626298"/>
          </a:xfrm>
        </p:grpSpPr>
        <p:sp>
          <p:nvSpPr>
            <p:cNvPr id="11" name="Rectangle 10"/>
            <p:cNvSpPr/>
            <p:nvPr/>
          </p:nvSpPr>
          <p:spPr>
            <a:xfrm>
              <a:off x="563160"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angle 11"/>
            <p:cNvSpPr/>
            <p:nvPr/>
          </p:nvSpPr>
          <p:spPr>
            <a:xfrm>
              <a:off x="563160"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1</a:t>
              </a:r>
              <a:r>
                <a:rPr lang="en-ZA" sz="1400" b="1" kern="1200" baseline="30000" dirty="0" smtClean="0"/>
                <a:t>st</a:t>
              </a:r>
              <a:r>
                <a:rPr lang="en-ZA" sz="1400" b="1" kern="1200" dirty="0" smtClean="0"/>
                <a:t> Element: Foundations</a:t>
              </a:r>
            </a:p>
          </p:txBody>
        </p:sp>
      </p:grpSp>
      <p:grpSp>
        <p:nvGrpSpPr>
          <p:cNvPr id="13" name="Group 12"/>
          <p:cNvGrpSpPr/>
          <p:nvPr/>
        </p:nvGrpSpPr>
        <p:grpSpPr>
          <a:xfrm>
            <a:off x="1259632" y="6237312"/>
            <a:ext cx="1252597" cy="626298"/>
            <a:chOff x="2078804" y="892833"/>
            <a:chExt cx="1252597" cy="626298"/>
          </a:xfrm>
        </p:grpSpPr>
        <p:sp>
          <p:nvSpPr>
            <p:cNvPr id="14" name="Rectangle 13"/>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angle 14"/>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grpSp>
        <p:nvGrpSpPr>
          <p:cNvPr id="16" name="Group 15"/>
          <p:cNvGrpSpPr/>
          <p:nvPr/>
        </p:nvGrpSpPr>
        <p:grpSpPr>
          <a:xfrm>
            <a:off x="3751451" y="6237312"/>
            <a:ext cx="1252597" cy="626298"/>
            <a:chOff x="5110091" y="892833"/>
            <a:chExt cx="1252597" cy="626298"/>
          </a:xfrm>
        </p:grpSpPr>
        <p:sp>
          <p:nvSpPr>
            <p:cNvPr id="17" name="Rectangle 16"/>
            <p:cNvSpPr/>
            <p:nvPr/>
          </p:nvSpPr>
          <p:spPr>
            <a:xfrm>
              <a:off x="5110091"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angle 17"/>
            <p:cNvSpPr/>
            <p:nvPr/>
          </p:nvSpPr>
          <p:spPr>
            <a:xfrm>
              <a:off x="5110091"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4</a:t>
              </a:r>
              <a:r>
                <a:rPr lang="en-ZA" sz="1400" b="1" kern="1200" baseline="30000" dirty="0" smtClean="0"/>
                <a:t>th</a:t>
              </a:r>
              <a:r>
                <a:rPr lang="en-ZA" sz="1400" b="1" kern="1200" dirty="0" smtClean="0"/>
                <a:t> Element: Sustainability</a:t>
              </a:r>
              <a:endParaRPr lang="en-ZA" sz="1400" b="1" kern="1200" dirty="0"/>
            </a:p>
          </p:txBody>
        </p:sp>
      </p:grpSp>
      <p:sp>
        <p:nvSpPr>
          <p:cNvPr id="19" name="Slide Number Placeholder 18"/>
          <p:cNvSpPr>
            <a:spLocks noGrp="1"/>
          </p:cNvSpPr>
          <p:nvPr>
            <p:ph type="sldNum" sz="quarter" idx="12"/>
          </p:nvPr>
        </p:nvSpPr>
        <p:spPr/>
        <p:txBody>
          <a:bodyPr/>
          <a:lstStyle/>
          <a:p>
            <a:fld id="{16DB05FC-3F3D-48BC-8DE6-66D4A5D13132}" type="slidenum">
              <a:rPr lang="en-ZA" smtClean="0"/>
              <a:pPr/>
              <a:t>15</a:t>
            </a:fld>
            <a:endParaRPr lang="en-ZA"/>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p_cover-new.jpg"/>
          <p:cNvPicPr>
            <a:picLocks noChangeAspect="1"/>
          </p:cNvPicPr>
          <p:nvPr/>
        </p:nvPicPr>
        <p:blipFill>
          <a:blip r:embed="rId3" cstate="print"/>
          <a:srcRect/>
          <a:stretch>
            <a:fillRect/>
          </a:stretch>
        </p:blipFill>
        <p:spPr bwMode="auto">
          <a:xfrm>
            <a:off x="7848600" y="5029200"/>
            <a:ext cx="1295400" cy="1833563"/>
          </a:xfrm>
          <a:prstGeom prst="rect">
            <a:avLst/>
          </a:prstGeom>
          <a:noFill/>
          <a:ln w="9525">
            <a:noFill/>
            <a:miter lim="800000"/>
            <a:headEnd/>
            <a:tailEnd/>
          </a:ln>
        </p:spPr>
      </p:pic>
      <p:sp>
        <p:nvSpPr>
          <p:cNvPr id="2" name="Title 1"/>
          <p:cNvSpPr>
            <a:spLocks noGrp="1"/>
          </p:cNvSpPr>
          <p:nvPr>
            <p:ph type="title"/>
          </p:nvPr>
        </p:nvSpPr>
        <p:spPr/>
        <p:txBody>
          <a:bodyPr/>
          <a:lstStyle/>
          <a:p>
            <a:r>
              <a:rPr lang="en-ZA" dirty="0" smtClean="0"/>
              <a:t>Activities with Volunteers </a:t>
            </a:r>
            <a:endParaRPr lang="en-ZA" dirty="0"/>
          </a:p>
        </p:txBody>
      </p:sp>
      <p:sp>
        <p:nvSpPr>
          <p:cNvPr id="3" name="Content Placeholder 2"/>
          <p:cNvSpPr>
            <a:spLocks noGrp="1"/>
          </p:cNvSpPr>
          <p:nvPr>
            <p:ph idx="1"/>
          </p:nvPr>
        </p:nvSpPr>
        <p:spPr/>
        <p:txBody>
          <a:bodyPr>
            <a:normAutofit/>
          </a:bodyPr>
          <a:lstStyle/>
          <a:p>
            <a:r>
              <a:rPr lang="en-ZA" dirty="0" smtClean="0"/>
              <a:t>Volunteer platform – match volunteers with opportunities</a:t>
            </a:r>
          </a:p>
          <a:p>
            <a:r>
              <a:rPr lang="en-ZA" dirty="0" smtClean="0"/>
              <a:t>Volunteers forum</a:t>
            </a:r>
          </a:p>
          <a:p>
            <a:r>
              <a:rPr lang="en-ZA" dirty="0" smtClean="0"/>
              <a:t>Using volunteers for OAD work</a:t>
            </a:r>
          </a:p>
          <a:p>
            <a:r>
              <a:rPr lang="en-ZA" dirty="0" smtClean="0"/>
              <a:t>Volunteers assist with recommended projects</a:t>
            </a:r>
          </a:p>
          <a:p>
            <a:r>
              <a:rPr lang="en-ZA" dirty="0" smtClean="0"/>
              <a:t>Hosting volunteers at OAD</a:t>
            </a:r>
          </a:p>
          <a:p>
            <a:r>
              <a:rPr lang="en-ZA" dirty="0" smtClean="0"/>
              <a:t>Volunteers guest blogs</a:t>
            </a:r>
          </a:p>
          <a:p>
            <a:endParaRPr lang="en-ZA" dirty="0" smtClean="0"/>
          </a:p>
          <a:p>
            <a:endParaRPr lang="en-ZA" dirty="0"/>
          </a:p>
        </p:txBody>
      </p:sp>
      <p:grpSp>
        <p:nvGrpSpPr>
          <p:cNvPr id="10" name="Group 9"/>
          <p:cNvGrpSpPr/>
          <p:nvPr/>
        </p:nvGrpSpPr>
        <p:grpSpPr>
          <a:xfrm>
            <a:off x="1259632" y="6237312"/>
            <a:ext cx="1252597" cy="626298"/>
            <a:chOff x="2078804" y="892833"/>
            <a:chExt cx="1252597" cy="626298"/>
          </a:xfrm>
        </p:grpSpPr>
        <p:sp>
          <p:nvSpPr>
            <p:cNvPr id="11" name="Rectangle 10"/>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angle 11"/>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
        <p:nvSpPr>
          <p:cNvPr id="7" name="Slide Number Placeholder 6"/>
          <p:cNvSpPr>
            <a:spLocks noGrp="1"/>
          </p:cNvSpPr>
          <p:nvPr>
            <p:ph type="sldNum" sz="quarter" idx="12"/>
          </p:nvPr>
        </p:nvSpPr>
        <p:spPr/>
        <p:txBody>
          <a:bodyPr/>
          <a:lstStyle/>
          <a:p>
            <a:fld id="{16DB05FC-3F3D-48BC-8DE6-66D4A5D13132}" type="slidenum">
              <a:rPr lang="en-ZA" smtClean="0"/>
              <a:pPr/>
              <a:t>16</a:t>
            </a:fld>
            <a:endParaRPr lang="en-ZA"/>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p_cover-new.jpg"/>
          <p:cNvPicPr>
            <a:picLocks noChangeAspect="1"/>
          </p:cNvPicPr>
          <p:nvPr/>
        </p:nvPicPr>
        <p:blipFill>
          <a:blip r:embed="rId3" cstate="print"/>
          <a:srcRect/>
          <a:stretch>
            <a:fillRect/>
          </a:stretch>
        </p:blipFill>
        <p:spPr bwMode="auto">
          <a:xfrm>
            <a:off x="7848600" y="5029200"/>
            <a:ext cx="1295400" cy="1833563"/>
          </a:xfrm>
          <a:prstGeom prst="rect">
            <a:avLst/>
          </a:prstGeom>
          <a:noFill/>
          <a:ln w="9525">
            <a:noFill/>
            <a:miter lim="800000"/>
            <a:headEnd/>
            <a:tailEnd/>
          </a:ln>
        </p:spPr>
      </p:pic>
      <p:sp>
        <p:nvSpPr>
          <p:cNvPr id="2" name="Title 1"/>
          <p:cNvSpPr>
            <a:spLocks noGrp="1"/>
          </p:cNvSpPr>
          <p:nvPr>
            <p:ph type="title"/>
          </p:nvPr>
        </p:nvSpPr>
        <p:spPr/>
        <p:txBody>
          <a:bodyPr/>
          <a:lstStyle/>
          <a:p>
            <a:r>
              <a:rPr lang="en-ZA" dirty="0" smtClean="0"/>
              <a:t>Future of the OAD</a:t>
            </a:r>
            <a:endParaRPr lang="en-ZA" dirty="0"/>
          </a:p>
        </p:txBody>
      </p:sp>
      <p:sp>
        <p:nvSpPr>
          <p:cNvPr id="3" name="Content Placeholder 2"/>
          <p:cNvSpPr>
            <a:spLocks noGrp="1"/>
          </p:cNvSpPr>
          <p:nvPr>
            <p:ph idx="1"/>
          </p:nvPr>
        </p:nvSpPr>
        <p:spPr>
          <a:xfrm>
            <a:off x="251520" y="1412776"/>
            <a:ext cx="8640960" cy="4713387"/>
          </a:xfrm>
        </p:spPr>
        <p:txBody>
          <a:bodyPr>
            <a:normAutofit fontScale="92500" lnSpcReduction="10000"/>
          </a:bodyPr>
          <a:lstStyle/>
          <a:p>
            <a:r>
              <a:rPr lang="en-ZA" dirty="0" smtClean="0"/>
              <a:t>The Strategic plan is for the decade 2010-2020</a:t>
            </a:r>
          </a:p>
          <a:p>
            <a:r>
              <a:rPr lang="en-ZA" dirty="0" smtClean="0"/>
              <a:t>Much has been established and learned so far</a:t>
            </a:r>
          </a:p>
          <a:p>
            <a:r>
              <a:rPr lang="en-ZA" dirty="0" smtClean="0"/>
              <a:t>Considerations for the future:</a:t>
            </a:r>
          </a:p>
          <a:p>
            <a:pPr lvl="1"/>
            <a:r>
              <a:rPr lang="en-ZA" dirty="0" smtClean="0"/>
              <a:t>Host country (stay in SA or move?)</a:t>
            </a:r>
          </a:p>
          <a:p>
            <a:pPr lvl="1"/>
            <a:r>
              <a:rPr lang="en-ZA" dirty="0" smtClean="0"/>
              <a:t>Looking back from 2020: what needs doing between now and then based on what we want achieved by 2020?</a:t>
            </a:r>
          </a:p>
          <a:p>
            <a:pPr lvl="1"/>
            <a:r>
              <a:rPr lang="en-ZA" dirty="0" smtClean="0"/>
              <a:t>Does the OAD have the capacity to implement its mandate and achieve maximum impact?</a:t>
            </a:r>
          </a:p>
          <a:p>
            <a:pPr lvl="1"/>
            <a:r>
              <a:rPr lang="en-ZA" dirty="0" smtClean="0"/>
              <a:t>Regional offices sustainability: reliance on OAD?</a:t>
            </a:r>
          </a:p>
          <a:p>
            <a:pPr lvl="1"/>
            <a:r>
              <a:rPr lang="en-ZA" dirty="0" smtClean="0"/>
              <a:t>What happens after 2020?</a:t>
            </a:r>
          </a:p>
          <a:p>
            <a:pPr lvl="1"/>
            <a:endParaRPr lang="en-ZA" dirty="0"/>
          </a:p>
        </p:txBody>
      </p:sp>
      <p:grpSp>
        <p:nvGrpSpPr>
          <p:cNvPr id="4" name="Group 3"/>
          <p:cNvGrpSpPr/>
          <p:nvPr/>
        </p:nvGrpSpPr>
        <p:grpSpPr>
          <a:xfrm>
            <a:off x="3751451" y="6237312"/>
            <a:ext cx="1252597" cy="626298"/>
            <a:chOff x="5110091" y="892833"/>
            <a:chExt cx="1252597" cy="626298"/>
          </a:xfrm>
        </p:grpSpPr>
        <p:sp>
          <p:nvSpPr>
            <p:cNvPr id="5" name="Rectangle 4"/>
            <p:cNvSpPr/>
            <p:nvPr/>
          </p:nvSpPr>
          <p:spPr>
            <a:xfrm>
              <a:off x="5110091"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Rectangle 5"/>
            <p:cNvSpPr/>
            <p:nvPr/>
          </p:nvSpPr>
          <p:spPr>
            <a:xfrm>
              <a:off x="5110091"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4</a:t>
              </a:r>
              <a:r>
                <a:rPr lang="en-ZA" sz="1400" b="1" kern="1200" baseline="30000" dirty="0" smtClean="0"/>
                <a:t>th</a:t>
              </a:r>
              <a:r>
                <a:rPr lang="en-ZA" sz="1400" b="1" kern="1200" dirty="0" smtClean="0"/>
                <a:t> Element: Sustainability</a:t>
              </a:r>
              <a:endParaRPr lang="en-ZA" sz="1400" b="1" kern="1200" dirty="0"/>
            </a:p>
          </p:txBody>
        </p:sp>
      </p:grpSp>
      <p:sp>
        <p:nvSpPr>
          <p:cNvPr id="7" name="Slide Number Placeholder 6"/>
          <p:cNvSpPr>
            <a:spLocks noGrp="1"/>
          </p:cNvSpPr>
          <p:nvPr>
            <p:ph type="sldNum" sz="quarter" idx="12"/>
          </p:nvPr>
        </p:nvSpPr>
        <p:spPr/>
        <p:txBody>
          <a:bodyPr/>
          <a:lstStyle/>
          <a:p>
            <a:fld id="{16DB05FC-3F3D-48BC-8DE6-66D4A5D13132}" type="slidenum">
              <a:rPr lang="en-ZA" smtClean="0"/>
              <a:pPr/>
              <a:t>17</a:t>
            </a:fld>
            <a:endParaRPr lang="en-ZA"/>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0/0d/Hubble_ultra_deep_field_high_rez_edit1.jpg/1024px-Hubble_ultra_deep_field_high_rez_edit1.jpg"/>
          <p:cNvPicPr>
            <a:picLocks noChangeAspect="1" noChangeArrowheads="1"/>
          </p:cNvPicPr>
          <p:nvPr/>
        </p:nvPicPr>
        <p:blipFill>
          <a:blip r:embed="rId3" cstate="print"/>
          <a:srcRect/>
          <a:stretch>
            <a:fillRect/>
          </a:stretch>
        </p:blipFill>
        <p:spPr bwMode="auto">
          <a:xfrm>
            <a:off x="0" y="-746125"/>
            <a:ext cx="9144000" cy="9144000"/>
          </a:xfrm>
          <a:prstGeom prst="rect">
            <a:avLst/>
          </a:prstGeom>
          <a:noFill/>
          <a:ln w="9525">
            <a:noFill/>
            <a:miter lim="800000"/>
            <a:headEnd/>
            <a:tailEnd/>
          </a:ln>
        </p:spPr>
      </p:pic>
      <p:sp>
        <p:nvSpPr>
          <p:cNvPr id="8195" name="Title 1"/>
          <p:cNvSpPr>
            <a:spLocks noGrp="1"/>
          </p:cNvSpPr>
          <p:nvPr>
            <p:ph type="title"/>
          </p:nvPr>
        </p:nvSpPr>
        <p:spPr/>
        <p:txBody>
          <a:bodyPr/>
          <a:lstStyle/>
          <a:p>
            <a:endParaRPr lang="en-ZA" smtClean="0">
              <a:ea typeface="ＭＳ Ｐゴシック" pitchFamily="34" charset="-128"/>
            </a:endParaRPr>
          </a:p>
        </p:txBody>
      </p:sp>
      <p:sp>
        <p:nvSpPr>
          <p:cNvPr id="8196" name="Content Placeholder 2"/>
          <p:cNvSpPr>
            <a:spLocks noGrp="1"/>
          </p:cNvSpPr>
          <p:nvPr>
            <p:ph idx="1"/>
          </p:nvPr>
        </p:nvSpPr>
        <p:spPr/>
        <p:txBody>
          <a:bodyPr/>
          <a:lstStyle/>
          <a:p>
            <a:endParaRPr lang="en-ZA" smtClean="0">
              <a:ea typeface="ＭＳ Ｐゴシック" pitchFamily="34" charset="-128"/>
            </a:endParaRPr>
          </a:p>
        </p:txBody>
      </p:sp>
      <p:pic>
        <p:nvPicPr>
          <p:cNvPr id="8197" name="Picture 6" descr="sp_cover-new.jpg"/>
          <p:cNvPicPr>
            <a:picLocks noChangeAspect="1"/>
          </p:cNvPicPr>
          <p:nvPr/>
        </p:nvPicPr>
        <p:blipFill>
          <a:blip r:embed="rId4" cstate="print"/>
          <a:srcRect/>
          <a:stretch>
            <a:fillRect/>
          </a:stretch>
        </p:blipFill>
        <p:spPr bwMode="auto">
          <a:xfrm>
            <a:off x="76200" y="0"/>
            <a:ext cx="4827588" cy="6831013"/>
          </a:xfrm>
          <a:prstGeom prst="rect">
            <a:avLst/>
          </a:prstGeom>
          <a:noFill/>
          <a:ln w="9525">
            <a:noFill/>
            <a:miter lim="800000"/>
            <a:headEnd/>
            <a:tailEnd/>
          </a:ln>
        </p:spPr>
      </p:pic>
      <p:sp>
        <p:nvSpPr>
          <p:cNvPr id="8198" name="TextBox 2"/>
          <p:cNvSpPr txBox="1">
            <a:spLocks noChangeArrowheads="1"/>
          </p:cNvSpPr>
          <p:nvPr/>
        </p:nvSpPr>
        <p:spPr bwMode="auto">
          <a:xfrm>
            <a:off x="5345113" y="76200"/>
            <a:ext cx="3570287" cy="2308225"/>
          </a:xfrm>
          <a:prstGeom prst="rect">
            <a:avLst/>
          </a:prstGeom>
          <a:noFill/>
          <a:ln w="9525">
            <a:noFill/>
            <a:miter lim="800000"/>
            <a:headEnd/>
            <a:tailEnd/>
          </a:ln>
        </p:spPr>
        <p:txBody>
          <a:bodyPr wrap="none">
            <a:spAutoFit/>
          </a:bodyPr>
          <a:lstStyle/>
          <a:p>
            <a:r>
              <a:rPr lang="en-ZA" altLang="fr-FR" sz="3600">
                <a:solidFill>
                  <a:schemeClr val="bg1"/>
                </a:solidFill>
              </a:rPr>
              <a:t>“</a:t>
            </a:r>
            <a:r>
              <a:rPr lang="en-ZA" sz="3600">
                <a:solidFill>
                  <a:schemeClr val="bg1"/>
                </a:solidFill>
              </a:rPr>
              <a:t>Exploring the </a:t>
            </a:r>
          </a:p>
          <a:p>
            <a:r>
              <a:rPr lang="en-ZA" sz="3600">
                <a:solidFill>
                  <a:schemeClr val="bg1"/>
                </a:solidFill>
              </a:rPr>
              <a:t>Universe for the </a:t>
            </a:r>
          </a:p>
          <a:p>
            <a:r>
              <a:rPr lang="en-ZA" sz="3600">
                <a:solidFill>
                  <a:schemeClr val="bg1"/>
                </a:solidFill>
              </a:rPr>
              <a:t>benefit of </a:t>
            </a:r>
          </a:p>
          <a:p>
            <a:r>
              <a:rPr lang="en-ZA" sz="3600">
                <a:solidFill>
                  <a:schemeClr val="bg1"/>
                </a:solidFill>
              </a:rPr>
              <a:t>humankind</a:t>
            </a:r>
            <a:r>
              <a:rPr lang="en-ZA" altLang="fr-FR" sz="3600">
                <a:solidFill>
                  <a:schemeClr val="bg1"/>
                </a:solidFill>
              </a:rPr>
              <a:t>”</a:t>
            </a:r>
            <a:endParaRPr lang="en-ZA" sz="360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Milestones towards vision</a:t>
            </a:r>
            <a:endParaRPr lang="en-ZA" dirty="0"/>
          </a:p>
        </p:txBody>
      </p:sp>
      <p:sp>
        <p:nvSpPr>
          <p:cNvPr id="3" name="Content Placeholder 2"/>
          <p:cNvSpPr>
            <a:spLocks noGrp="1"/>
          </p:cNvSpPr>
          <p:nvPr>
            <p:ph idx="1"/>
          </p:nvPr>
        </p:nvSpPr>
        <p:spPr>
          <a:xfrm>
            <a:off x="457200" y="1340768"/>
            <a:ext cx="8363272" cy="5184576"/>
          </a:xfrm>
        </p:spPr>
        <p:txBody>
          <a:bodyPr>
            <a:normAutofit fontScale="77500" lnSpcReduction="20000"/>
          </a:bodyPr>
          <a:lstStyle/>
          <a:p>
            <a:r>
              <a:rPr lang="en-ZA" dirty="0" smtClean="0"/>
              <a:t>Three Task Forces established and operational</a:t>
            </a:r>
          </a:p>
          <a:p>
            <a:r>
              <a:rPr lang="en-ZA" dirty="0" smtClean="0"/>
              <a:t>Three regional nodes established, 4</a:t>
            </a:r>
            <a:r>
              <a:rPr lang="en-ZA" baseline="30000" dirty="0" smtClean="0"/>
              <a:t>th</a:t>
            </a:r>
            <a:r>
              <a:rPr lang="en-ZA" dirty="0" smtClean="0"/>
              <a:t> imminent</a:t>
            </a:r>
          </a:p>
          <a:p>
            <a:r>
              <a:rPr lang="en-ZA" dirty="0" smtClean="0"/>
              <a:t>One Language Expertise Centre</a:t>
            </a:r>
          </a:p>
          <a:p>
            <a:r>
              <a:rPr lang="en-ZA" dirty="0" smtClean="0"/>
              <a:t>Six MOUs signed with partner organisations</a:t>
            </a:r>
          </a:p>
          <a:p>
            <a:r>
              <a:rPr lang="en-ZA" dirty="0" smtClean="0"/>
              <a:t>&gt;500 volunteers on database</a:t>
            </a:r>
          </a:p>
          <a:p>
            <a:r>
              <a:rPr lang="en-ZA" dirty="0" smtClean="0"/>
              <a:t>Five Interns have passed through the OAD</a:t>
            </a:r>
          </a:p>
          <a:p>
            <a:r>
              <a:rPr lang="en-ZA" dirty="0" smtClean="0"/>
              <a:t>Two calls for proposals have been implemented with:</a:t>
            </a:r>
          </a:p>
          <a:p>
            <a:pPr lvl="1"/>
            <a:r>
              <a:rPr lang="en-ZA" dirty="0" smtClean="0"/>
              <a:t>18 projects in 2013 (191 applications)</a:t>
            </a:r>
          </a:p>
          <a:p>
            <a:pPr lvl="1"/>
            <a:r>
              <a:rPr lang="en-ZA" dirty="0" smtClean="0"/>
              <a:t>23 projects in 2014 (230 applications)</a:t>
            </a:r>
          </a:p>
          <a:p>
            <a:r>
              <a:rPr lang="en-ZA" dirty="0" smtClean="0"/>
              <a:t>Monitoring and Evaluation framework developed</a:t>
            </a:r>
          </a:p>
          <a:p>
            <a:r>
              <a:rPr lang="en-ZA" dirty="0" smtClean="0"/>
              <a:t>OAD Funding Framework approved by Steering Committee</a:t>
            </a:r>
          </a:p>
          <a:p>
            <a:r>
              <a:rPr lang="en-ZA" dirty="0" smtClean="0"/>
              <a:t>Several international workshops (e.g. Stakeholders in Cape Town, </a:t>
            </a:r>
            <a:r>
              <a:rPr lang="en-ZA" dirty="0" err="1" smtClean="0"/>
              <a:t>SpS</a:t>
            </a:r>
            <a:r>
              <a:rPr lang="en-ZA" dirty="0" smtClean="0"/>
              <a:t> at 2012 GA, Task force chairs workshop)</a:t>
            </a:r>
          </a:p>
          <a:p>
            <a:r>
              <a:rPr lang="en-ZA" dirty="0" smtClean="0"/>
              <a:t>Glossy brochure (should be handed out - will refer to it)</a:t>
            </a:r>
            <a:endParaRPr lang="en-ZA" dirty="0"/>
          </a:p>
        </p:txBody>
      </p:sp>
      <p:sp>
        <p:nvSpPr>
          <p:cNvPr id="4" name="Slide Number Placeholder 3"/>
          <p:cNvSpPr>
            <a:spLocks noGrp="1"/>
          </p:cNvSpPr>
          <p:nvPr>
            <p:ph type="sldNum" sz="quarter" idx="12"/>
          </p:nvPr>
        </p:nvSpPr>
        <p:spPr/>
        <p:txBody>
          <a:bodyPr/>
          <a:lstStyle/>
          <a:p>
            <a:fld id="{16DB05FC-3F3D-48BC-8DE6-66D4A5D13132}" type="slidenum">
              <a:rPr lang="en-ZA" smtClean="0"/>
              <a:pPr/>
              <a:t>3</a:t>
            </a:fld>
            <a:endParaRPr lang="en-ZA"/>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descr="Screen Shot 2013-03-25 at 7.25.18 PM.png"/>
          <p:cNvPicPr>
            <a:picLocks noChangeAspect="1"/>
          </p:cNvPicPr>
          <p:nvPr/>
        </p:nvPicPr>
        <p:blipFill>
          <a:blip r:embed="rId3" cstate="print"/>
          <a:srcRect l="6155" t="45210" r="3725" b="2982"/>
          <a:stretch>
            <a:fillRect/>
          </a:stretch>
        </p:blipFill>
        <p:spPr bwMode="auto">
          <a:xfrm>
            <a:off x="838200" y="1295400"/>
            <a:ext cx="7239000" cy="2447925"/>
          </a:xfrm>
          <a:prstGeom prst="rect">
            <a:avLst/>
          </a:prstGeom>
          <a:noFill/>
          <a:ln w="9525">
            <a:noFill/>
            <a:miter lim="800000"/>
            <a:headEnd/>
            <a:tailEnd/>
          </a:ln>
        </p:spPr>
      </p:pic>
      <p:sp>
        <p:nvSpPr>
          <p:cNvPr id="18435" name="Rectangle 2"/>
          <p:cNvSpPr>
            <a:spLocks noGrp="1" noChangeArrowheads="1"/>
          </p:cNvSpPr>
          <p:nvPr>
            <p:ph type="title"/>
          </p:nvPr>
        </p:nvSpPr>
        <p:spPr>
          <a:xfrm>
            <a:off x="381000" y="76200"/>
            <a:ext cx="8229600" cy="1143000"/>
          </a:xfrm>
        </p:spPr>
        <p:txBody>
          <a:bodyPr/>
          <a:lstStyle/>
          <a:p>
            <a:pPr eaLnBrk="1" hangingPunct="1"/>
            <a:r>
              <a:rPr lang="en-US" sz="3600" smtClean="0">
                <a:ea typeface="ＭＳ Ｐゴシック" pitchFamily="34" charset="-128"/>
              </a:rPr>
              <a:t>OAD Task Forces</a:t>
            </a:r>
          </a:p>
        </p:txBody>
      </p:sp>
      <p:sp>
        <p:nvSpPr>
          <p:cNvPr id="18436" name="Rectangle 26"/>
          <p:cNvSpPr>
            <a:spLocks noChangeArrowheads="1"/>
          </p:cNvSpPr>
          <p:nvPr/>
        </p:nvSpPr>
        <p:spPr bwMode="auto">
          <a:xfrm>
            <a:off x="381000" y="3602745"/>
            <a:ext cx="3581400" cy="2634567"/>
          </a:xfrm>
          <a:prstGeom prst="rect">
            <a:avLst/>
          </a:prstGeom>
          <a:noFill/>
          <a:ln w="9525">
            <a:noFill/>
            <a:miter lim="800000"/>
            <a:headEnd/>
            <a:tailEnd/>
          </a:ln>
        </p:spPr>
        <p:txBody>
          <a:bodyPr>
            <a:spAutoFit/>
          </a:bodyPr>
          <a:lstStyle/>
          <a:p>
            <a:pPr eaLnBrk="0" hangingPunct="0">
              <a:spcBef>
                <a:spcPct val="20000"/>
              </a:spcBef>
            </a:pPr>
            <a:r>
              <a:rPr lang="en-ZA" sz="1400" dirty="0">
                <a:solidFill>
                  <a:srgbClr val="000000"/>
                </a:solidFill>
              </a:rPr>
              <a:t>Jean-Pierre de </a:t>
            </a:r>
            <a:r>
              <a:rPr lang="en-ZA" sz="1400" dirty="0" err="1">
                <a:solidFill>
                  <a:srgbClr val="000000"/>
                </a:solidFill>
              </a:rPr>
              <a:t>Grève</a:t>
            </a:r>
            <a:r>
              <a:rPr lang="en-ZA" sz="1400" dirty="0">
                <a:solidFill>
                  <a:srgbClr val="000000"/>
                </a:solidFill>
              </a:rPr>
              <a:t> (</a:t>
            </a:r>
            <a:r>
              <a:rPr lang="en-ZA" sz="1400" dirty="0" smtClean="0">
                <a:solidFill>
                  <a:srgbClr val="000000"/>
                </a:solidFill>
              </a:rPr>
              <a:t>Belgium, C46)</a:t>
            </a:r>
            <a:endParaRPr lang="en-ZA" sz="1400" dirty="0">
              <a:solidFill>
                <a:srgbClr val="000000"/>
              </a:solidFill>
            </a:endParaRPr>
          </a:p>
          <a:p>
            <a:pPr eaLnBrk="0" hangingPunct="0">
              <a:spcBef>
                <a:spcPct val="20000"/>
              </a:spcBef>
            </a:pPr>
            <a:r>
              <a:rPr lang="en-ZA" sz="1400" dirty="0">
                <a:solidFill>
                  <a:srgbClr val="000000"/>
                </a:solidFill>
              </a:rPr>
              <a:t>Richard de </a:t>
            </a:r>
            <a:r>
              <a:rPr lang="en-ZA" sz="1400" dirty="0" err="1">
                <a:solidFill>
                  <a:srgbClr val="000000"/>
                </a:solidFill>
              </a:rPr>
              <a:t>Grijs</a:t>
            </a:r>
            <a:r>
              <a:rPr lang="en-ZA" sz="1400" dirty="0">
                <a:solidFill>
                  <a:srgbClr val="000000"/>
                </a:solidFill>
              </a:rPr>
              <a:t> (China)</a:t>
            </a:r>
          </a:p>
          <a:p>
            <a:pPr eaLnBrk="0" hangingPunct="0">
              <a:spcBef>
                <a:spcPct val="20000"/>
              </a:spcBef>
            </a:pPr>
            <a:r>
              <a:rPr lang="en-ZA" sz="1400" dirty="0" err="1">
                <a:solidFill>
                  <a:srgbClr val="000000"/>
                </a:solidFill>
              </a:rPr>
              <a:t>Michèle</a:t>
            </a:r>
            <a:r>
              <a:rPr lang="en-ZA" sz="1400" dirty="0">
                <a:solidFill>
                  <a:srgbClr val="000000"/>
                </a:solidFill>
              </a:rPr>
              <a:t> </a:t>
            </a:r>
            <a:r>
              <a:rPr lang="en-ZA" sz="1400" dirty="0" err="1">
                <a:solidFill>
                  <a:srgbClr val="000000"/>
                </a:solidFill>
              </a:rPr>
              <a:t>Gerbaldi</a:t>
            </a:r>
            <a:r>
              <a:rPr lang="en-ZA" sz="1400" dirty="0">
                <a:solidFill>
                  <a:srgbClr val="000000"/>
                </a:solidFill>
              </a:rPr>
              <a:t> (France)</a:t>
            </a:r>
          </a:p>
          <a:p>
            <a:pPr eaLnBrk="0" hangingPunct="0">
              <a:spcBef>
                <a:spcPct val="20000"/>
              </a:spcBef>
            </a:pPr>
            <a:r>
              <a:rPr lang="en-ZA" sz="1400" b="1" dirty="0">
                <a:solidFill>
                  <a:srgbClr val="000000"/>
                </a:solidFill>
              </a:rPr>
              <a:t>Edward </a:t>
            </a:r>
            <a:r>
              <a:rPr lang="en-ZA" sz="1400" b="1" dirty="0" err="1">
                <a:solidFill>
                  <a:srgbClr val="000000"/>
                </a:solidFill>
              </a:rPr>
              <a:t>Guinan</a:t>
            </a:r>
            <a:r>
              <a:rPr lang="en-ZA" sz="1400" b="1" dirty="0">
                <a:solidFill>
                  <a:srgbClr val="000000"/>
                </a:solidFill>
              </a:rPr>
              <a:t> (USA – Chair)</a:t>
            </a:r>
          </a:p>
          <a:p>
            <a:pPr eaLnBrk="0" hangingPunct="0">
              <a:spcBef>
                <a:spcPct val="20000"/>
              </a:spcBef>
            </a:pPr>
            <a:r>
              <a:rPr lang="en-ZA" sz="1400" dirty="0">
                <a:solidFill>
                  <a:srgbClr val="000000"/>
                </a:solidFill>
              </a:rPr>
              <a:t>Roger </a:t>
            </a:r>
            <a:r>
              <a:rPr lang="en-ZA" sz="1400" dirty="0" err="1">
                <a:solidFill>
                  <a:srgbClr val="000000"/>
                </a:solidFill>
              </a:rPr>
              <a:t>Hajjar</a:t>
            </a:r>
            <a:r>
              <a:rPr lang="en-ZA" sz="1400" dirty="0">
                <a:solidFill>
                  <a:srgbClr val="000000"/>
                </a:solidFill>
              </a:rPr>
              <a:t> (Lebanon)</a:t>
            </a:r>
          </a:p>
          <a:p>
            <a:pPr eaLnBrk="0" hangingPunct="0">
              <a:spcBef>
                <a:spcPct val="20000"/>
              </a:spcBef>
            </a:pPr>
            <a:r>
              <a:rPr lang="en-ZA" sz="1400" dirty="0">
                <a:solidFill>
                  <a:srgbClr val="000000"/>
                </a:solidFill>
              </a:rPr>
              <a:t>Edward Jurua (Uganda)</a:t>
            </a:r>
          </a:p>
          <a:p>
            <a:pPr eaLnBrk="0" hangingPunct="0">
              <a:spcBef>
                <a:spcPct val="20000"/>
              </a:spcBef>
            </a:pPr>
            <a:r>
              <a:rPr lang="en-ZA" sz="1400" b="1" dirty="0" err="1">
                <a:solidFill>
                  <a:srgbClr val="000000"/>
                </a:solidFill>
              </a:rPr>
              <a:t>Katrien</a:t>
            </a:r>
            <a:r>
              <a:rPr lang="en-ZA" sz="1400" b="1" dirty="0">
                <a:solidFill>
                  <a:srgbClr val="000000"/>
                </a:solidFill>
              </a:rPr>
              <a:t> </a:t>
            </a:r>
            <a:r>
              <a:rPr lang="en-ZA" sz="1400" b="1" dirty="0" err="1">
                <a:solidFill>
                  <a:srgbClr val="000000"/>
                </a:solidFill>
              </a:rPr>
              <a:t>Kolenberg</a:t>
            </a:r>
            <a:r>
              <a:rPr lang="en-ZA" sz="1400" b="1" dirty="0">
                <a:solidFill>
                  <a:srgbClr val="000000"/>
                </a:solidFill>
              </a:rPr>
              <a:t> (USA - VC)</a:t>
            </a:r>
          </a:p>
          <a:p>
            <a:pPr eaLnBrk="0" hangingPunct="0">
              <a:spcBef>
                <a:spcPct val="20000"/>
              </a:spcBef>
            </a:pPr>
            <a:r>
              <a:rPr lang="en-ZA" sz="1400" dirty="0">
                <a:solidFill>
                  <a:srgbClr val="000000"/>
                </a:solidFill>
              </a:rPr>
              <a:t>Hakim </a:t>
            </a:r>
            <a:r>
              <a:rPr lang="en-ZA" sz="1400" dirty="0" err="1">
                <a:solidFill>
                  <a:srgbClr val="000000"/>
                </a:solidFill>
              </a:rPr>
              <a:t>Malasan</a:t>
            </a:r>
            <a:r>
              <a:rPr lang="en-ZA" sz="1400" dirty="0">
                <a:solidFill>
                  <a:srgbClr val="000000"/>
                </a:solidFill>
              </a:rPr>
              <a:t> (</a:t>
            </a:r>
            <a:r>
              <a:rPr lang="en-ZA" sz="1400" dirty="0" smtClean="0">
                <a:solidFill>
                  <a:srgbClr val="000000"/>
                </a:solidFill>
              </a:rPr>
              <a:t>Indonesia, Div C) </a:t>
            </a:r>
            <a:endParaRPr lang="en-ZA" sz="1400" dirty="0">
              <a:solidFill>
                <a:srgbClr val="000000"/>
              </a:solidFill>
            </a:endParaRPr>
          </a:p>
          <a:p>
            <a:pPr eaLnBrk="0" hangingPunct="0">
              <a:spcBef>
                <a:spcPct val="20000"/>
              </a:spcBef>
            </a:pPr>
            <a:r>
              <a:rPr lang="en-ZA" sz="1400" dirty="0" err="1">
                <a:solidFill>
                  <a:srgbClr val="000000"/>
                </a:solidFill>
              </a:rPr>
              <a:t>Shengbang</a:t>
            </a:r>
            <a:r>
              <a:rPr lang="en-ZA" sz="1400" dirty="0">
                <a:solidFill>
                  <a:srgbClr val="000000"/>
                </a:solidFill>
              </a:rPr>
              <a:t> </a:t>
            </a:r>
            <a:r>
              <a:rPr lang="en-ZA" sz="1400" dirty="0" err="1">
                <a:solidFill>
                  <a:srgbClr val="000000"/>
                </a:solidFill>
              </a:rPr>
              <a:t>Qian</a:t>
            </a:r>
            <a:r>
              <a:rPr lang="en-ZA" sz="1400" dirty="0">
                <a:solidFill>
                  <a:srgbClr val="000000"/>
                </a:solidFill>
              </a:rPr>
              <a:t> (China)</a:t>
            </a:r>
          </a:p>
          <a:p>
            <a:pPr eaLnBrk="0" hangingPunct="0">
              <a:spcBef>
                <a:spcPct val="20000"/>
              </a:spcBef>
            </a:pPr>
            <a:r>
              <a:rPr lang="en-ZA" sz="1400" dirty="0">
                <a:solidFill>
                  <a:srgbClr val="000000"/>
                </a:solidFill>
              </a:rPr>
              <a:t>Nicole van </a:t>
            </a:r>
            <a:r>
              <a:rPr lang="en-ZA" sz="1400" dirty="0" err="1">
                <a:solidFill>
                  <a:srgbClr val="000000"/>
                </a:solidFill>
              </a:rPr>
              <a:t>der</a:t>
            </a:r>
            <a:r>
              <a:rPr lang="en-ZA" sz="1400" dirty="0">
                <a:solidFill>
                  <a:srgbClr val="000000"/>
                </a:solidFill>
              </a:rPr>
              <a:t> </a:t>
            </a:r>
            <a:r>
              <a:rPr lang="en-ZA" sz="1400" dirty="0" err="1">
                <a:solidFill>
                  <a:srgbClr val="000000"/>
                </a:solidFill>
              </a:rPr>
              <a:t>Bliek</a:t>
            </a:r>
            <a:r>
              <a:rPr lang="en-ZA" sz="1400" dirty="0">
                <a:solidFill>
                  <a:srgbClr val="000000"/>
                </a:solidFill>
              </a:rPr>
              <a:t> (Chile)</a:t>
            </a:r>
          </a:p>
        </p:txBody>
      </p:sp>
      <p:sp>
        <p:nvSpPr>
          <p:cNvPr id="28" name="Rectangle 27"/>
          <p:cNvSpPr/>
          <p:nvPr/>
        </p:nvSpPr>
        <p:spPr>
          <a:xfrm>
            <a:off x="3142456" y="3674753"/>
            <a:ext cx="3733800" cy="2634567"/>
          </a:xfrm>
          <a:prstGeom prst="rect">
            <a:avLst/>
          </a:prstGeom>
        </p:spPr>
        <p:txBody>
          <a:bodyPr>
            <a:spAutoFit/>
          </a:bodyPr>
          <a:lstStyle/>
          <a:p>
            <a:pPr eaLnBrk="0" hangingPunct="0">
              <a:spcBef>
                <a:spcPct val="20000"/>
              </a:spcBef>
              <a:defRPr/>
            </a:pPr>
            <a:r>
              <a:rPr lang="en-ZA" sz="1400" kern="0" dirty="0">
                <a:solidFill>
                  <a:srgbClr val="000000"/>
                </a:solidFill>
                <a:ea typeface="ＭＳ Ｐゴシック" charset="0"/>
              </a:rPr>
              <a:t>Rosa Doran (Portugal)</a:t>
            </a:r>
          </a:p>
          <a:p>
            <a:pPr eaLnBrk="0" hangingPunct="0">
              <a:spcBef>
                <a:spcPct val="20000"/>
              </a:spcBef>
              <a:defRPr/>
            </a:pPr>
            <a:r>
              <a:rPr lang="en-ZA" sz="1400" b="1" kern="0" dirty="0">
                <a:solidFill>
                  <a:srgbClr val="000000"/>
                </a:solidFill>
                <a:ea typeface="ＭＳ Ｐゴシック" charset="0"/>
              </a:rPr>
              <a:t>Edward Gomez (LCOGT,Cardiff - VC)</a:t>
            </a:r>
          </a:p>
          <a:p>
            <a:pPr eaLnBrk="0" hangingPunct="0">
              <a:spcBef>
                <a:spcPct val="20000"/>
              </a:spcBef>
              <a:defRPr/>
            </a:pPr>
            <a:r>
              <a:rPr lang="en-ZA" sz="1400" kern="0" dirty="0">
                <a:solidFill>
                  <a:srgbClr val="000000"/>
                </a:solidFill>
                <a:ea typeface="ＭＳ Ｐゴシック" charset="0"/>
              </a:rPr>
              <a:t>Mary Kay Hemmenway (</a:t>
            </a:r>
            <a:r>
              <a:rPr lang="en-ZA" sz="1400" kern="0" dirty="0" smtClean="0">
                <a:solidFill>
                  <a:srgbClr val="000000"/>
                </a:solidFill>
                <a:ea typeface="ＭＳ Ｐゴシック" charset="0"/>
              </a:rPr>
              <a:t>USA, </a:t>
            </a:r>
            <a:r>
              <a:rPr lang="en-ZA" sz="1400" b="1" kern="0" dirty="0" smtClean="0">
                <a:solidFill>
                  <a:srgbClr val="000000"/>
                </a:solidFill>
                <a:ea typeface="ＭＳ Ｐゴシック" charset="0"/>
              </a:rPr>
              <a:t>observer</a:t>
            </a:r>
            <a:r>
              <a:rPr lang="en-ZA" sz="1400" kern="0" dirty="0" smtClean="0">
                <a:solidFill>
                  <a:srgbClr val="000000"/>
                </a:solidFill>
                <a:ea typeface="ＭＳ Ｐゴシック" charset="0"/>
              </a:rPr>
              <a:t>)</a:t>
            </a:r>
            <a:endParaRPr lang="en-ZA" sz="1400" kern="0" dirty="0">
              <a:solidFill>
                <a:srgbClr val="000000"/>
              </a:solidFill>
              <a:ea typeface="ＭＳ Ｐゴシック" charset="0"/>
            </a:endParaRPr>
          </a:p>
          <a:p>
            <a:pPr eaLnBrk="0" hangingPunct="0">
              <a:spcBef>
                <a:spcPct val="20000"/>
              </a:spcBef>
              <a:defRPr/>
            </a:pPr>
            <a:r>
              <a:rPr lang="en-ZA" sz="1400" kern="0" dirty="0">
                <a:solidFill>
                  <a:srgbClr val="000000"/>
                </a:solidFill>
                <a:ea typeface="ＭＳ Ｐゴシック" charset="0"/>
              </a:rPr>
              <a:t>Robert Hollow (Australia)</a:t>
            </a:r>
          </a:p>
          <a:p>
            <a:pPr eaLnBrk="0" hangingPunct="0">
              <a:spcBef>
                <a:spcPct val="20000"/>
              </a:spcBef>
              <a:defRPr/>
            </a:pPr>
            <a:r>
              <a:rPr lang="en-ZA" sz="1400" kern="0" dirty="0">
                <a:solidFill>
                  <a:srgbClr val="000000"/>
                </a:solidFill>
                <a:ea typeface="ＭＳ Ｐゴシック" charset="0"/>
              </a:rPr>
              <a:t>Ofodum Chukwujekwu Nworah  (Nigeria)</a:t>
            </a:r>
          </a:p>
          <a:p>
            <a:pPr eaLnBrk="0" hangingPunct="0">
              <a:spcBef>
                <a:spcPct val="20000"/>
              </a:spcBef>
              <a:defRPr/>
            </a:pPr>
            <a:r>
              <a:rPr lang="en-ZA" sz="1400" kern="0" dirty="0">
                <a:solidFill>
                  <a:srgbClr val="000000"/>
                </a:solidFill>
                <a:ea typeface="ＭＳ Ｐゴシック" charset="0"/>
              </a:rPr>
              <a:t>Rosa Maria Ros (Spain)</a:t>
            </a:r>
          </a:p>
          <a:p>
            <a:pPr eaLnBrk="0" hangingPunct="0">
              <a:spcBef>
                <a:spcPct val="20000"/>
              </a:spcBef>
              <a:defRPr/>
            </a:pPr>
            <a:r>
              <a:rPr lang="en-ZA" sz="1400" b="1" kern="0" dirty="0">
                <a:solidFill>
                  <a:srgbClr val="000000"/>
                </a:solidFill>
                <a:ea typeface="ＭＳ Ｐゴシック" charset="0"/>
              </a:rPr>
              <a:t>Pedro Russo (</a:t>
            </a:r>
            <a:r>
              <a:rPr lang="en-ZA" sz="1400" b="1" kern="0" dirty="0" smtClean="0">
                <a:solidFill>
                  <a:srgbClr val="000000"/>
                </a:solidFill>
                <a:ea typeface="ＭＳ Ｐゴシック" charset="0"/>
              </a:rPr>
              <a:t>Leiden/UNAWE/C55, </a:t>
            </a:r>
            <a:r>
              <a:rPr lang="en-ZA" sz="1400" b="1" kern="0" dirty="0">
                <a:solidFill>
                  <a:srgbClr val="000000"/>
                </a:solidFill>
                <a:ea typeface="ＭＳ Ｐゴシック" charset="0"/>
              </a:rPr>
              <a:t>Chair)</a:t>
            </a:r>
          </a:p>
          <a:p>
            <a:pPr eaLnBrk="0" hangingPunct="0">
              <a:spcBef>
                <a:spcPct val="20000"/>
              </a:spcBef>
              <a:defRPr/>
            </a:pPr>
            <a:r>
              <a:rPr lang="en-ZA" sz="1400" kern="0" dirty="0">
                <a:solidFill>
                  <a:srgbClr val="000000"/>
                </a:solidFill>
                <a:ea typeface="ＭＳ Ｐゴシック" charset="0"/>
              </a:rPr>
              <a:t>Cecilia Scorza (Venezuela/Germany)</a:t>
            </a:r>
          </a:p>
          <a:p>
            <a:pPr eaLnBrk="0" hangingPunct="0">
              <a:spcBef>
                <a:spcPct val="20000"/>
              </a:spcBef>
              <a:defRPr/>
            </a:pPr>
            <a:r>
              <a:rPr lang="en-ZA" sz="1400" kern="0" dirty="0">
                <a:solidFill>
                  <a:srgbClr val="000000"/>
                </a:solidFill>
                <a:ea typeface="ＭＳ Ｐゴシック" charset="0"/>
              </a:rPr>
              <a:t>Linda Strubbe (Canada)</a:t>
            </a:r>
          </a:p>
          <a:p>
            <a:pPr eaLnBrk="0" hangingPunct="0">
              <a:spcBef>
                <a:spcPct val="20000"/>
              </a:spcBef>
              <a:defRPr/>
            </a:pPr>
            <a:r>
              <a:rPr lang="en-ZA" sz="1400" kern="0" dirty="0">
                <a:solidFill>
                  <a:srgbClr val="000000"/>
                </a:solidFill>
                <a:ea typeface="ＭＳ Ｐゴシック" charset="0"/>
              </a:rPr>
              <a:t>Akihiko Tomita (Japan)</a:t>
            </a:r>
          </a:p>
        </p:txBody>
      </p:sp>
      <p:sp>
        <p:nvSpPr>
          <p:cNvPr id="18438" name="Rectangle 28"/>
          <p:cNvSpPr>
            <a:spLocks noChangeArrowheads="1"/>
          </p:cNvSpPr>
          <p:nvPr/>
        </p:nvSpPr>
        <p:spPr bwMode="auto">
          <a:xfrm>
            <a:off x="6217096" y="3645024"/>
            <a:ext cx="2819400" cy="2591479"/>
          </a:xfrm>
          <a:prstGeom prst="rect">
            <a:avLst/>
          </a:prstGeom>
          <a:noFill/>
          <a:ln w="9525">
            <a:noFill/>
            <a:miter lim="800000"/>
            <a:headEnd/>
            <a:tailEnd/>
          </a:ln>
        </p:spPr>
        <p:txBody>
          <a:bodyPr>
            <a:spAutoFit/>
          </a:bodyPr>
          <a:lstStyle/>
          <a:p>
            <a:pPr eaLnBrk="0" hangingPunct="0">
              <a:spcBef>
                <a:spcPct val="20000"/>
              </a:spcBef>
            </a:pPr>
            <a:r>
              <a:rPr lang="en-ZA" sz="1400" dirty="0" err="1">
                <a:solidFill>
                  <a:srgbClr val="000000"/>
                </a:solidFill>
              </a:rPr>
              <a:t>Thilina</a:t>
            </a:r>
            <a:r>
              <a:rPr lang="en-ZA" sz="1400" dirty="0">
                <a:solidFill>
                  <a:srgbClr val="000000"/>
                </a:solidFill>
              </a:rPr>
              <a:t> </a:t>
            </a:r>
            <a:r>
              <a:rPr lang="en-ZA" sz="1400" dirty="0" err="1">
                <a:solidFill>
                  <a:srgbClr val="000000"/>
                </a:solidFill>
              </a:rPr>
              <a:t>Heenatigala</a:t>
            </a:r>
            <a:r>
              <a:rPr lang="en-ZA" sz="1400" dirty="0">
                <a:solidFill>
                  <a:srgbClr val="000000"/>
                </a:solidFill>
              </a:rPr>
              <a:t> (Sri Lanka)</a:t>
            </a:r>
          </a:p>
          <a:p>
            <a:pPr eaLnBrk="0" hangingPunct="0">
              <a:spcBef>
                <a:spcPct val="20000"/>
              </a:spcBef>
            </a:pPr>
            <a:r>
              <a:rPr lang="en-ZA" sz="1400" dirty="0">
                <a:solidFill>
                  <a:srgbClr val="000000"/>
                </a:solidFill>
              </a:rPr>
              <a:t>Sarah Kendrew </a:t>
            </a:r>
            <a:r>
              <a:rPr lang="en-ZA" sz="1400" dirty="0" smtClean="0">
                <a:solidFill>
                  <a:srgbClr val="000000"/>
                </a:solidFill>
              </a:rPr>
              <a:t>(UK </a:t>
            </a:r>
            <a:r>
              <a:rPr lang="en-ZA" sz="1400" dirty="0">
                <a:solidFill>
                  <a:srgbClr val="000000"/>
                </a:solidFill>
              </a:rPr>
              <a:t>- New Media)</a:t>
            </a:r>
          </a:p>
          <a:p>
            <a:pPr eaLnBrk="0" hangingPunct="0">
              <a:spcBef>
                <a:spcPct val="20000"/>
              </a:spcBef>
            </a:pPr>
            <a:r>
              <a:rPr lang="en-ZA" sz="1400" dirty="0">
                <a:solidFill>
                  <a:srgbClr val="000000"/>
                </a:solidFill>
              </a:rPr>
              <a:t>Lars Lindberg Christensen (Germany, </a:t>
            </a:r>
            <a:r>
              <a:rPr lang="en-ZA" sz="1400" dirty="0" smtClean="0">
                <a:solidFill>
                  <a:srgbClr val="000000"/>
                </a:solidFill>
              </a:rPr>
              <a:t>IAU </a:t>
            </a:r>
            <a:r>
              <a:rPr lang="en-ZA" sz="1400" dirty="0">
                <a:solidFill>
                  <a:srgbClr val="000000"/>
                </a:solidFill>
              </a:rPr>
              <a:t>C55)</a:t>
            </a:r>
          </a:p>
          <a:p>
            <a:pPr eaLnBrk="0" hangingPunct="0">
              <a:spcBef>
                <a:spcPct val="20000"/>
              </a:spcBef>
            </a:pPr>
            <a:r>
              <a:rPr lang="en-ZA" sz="1400" b="1" dirty="0">
                <a:solidFill>
                  <a:srgbClr val="000000"/>
                </a:solidFill>
              </a:rPr>
              <a:t>Carolina </a:t>
            </a:r>
            <a:r>
              <a:rPr lang="en-ZA" sz="1400" b="1" dirty="0" err="1">
                <a:solidFill>
                  <a:srgbClr val="000000"/>
                </a:solidFill>
              </a:rPr>
              <a:t>Ödman</a:t>
            </a:r>
            <a:r>
              <a:rPr lang="en-ZA" sz="1400" b="1" dirty="0">
                <a:solidFill>
                  <a:srgbClr val="000000"/>
                </a:solidFill>
              </a:rPr>
              <a:t> (South Africa – VC)</a:t>
            </a:r>
          </a:p>
          <a:p>
            <a:pPr eaLnBrk="0" hangingPunct="0">
              <a:spcBef>
                <a:spcPct val="20000"/>
              </a:spcBef>
            </a:pPr>
            <a:r>
              <a:rPr lang="en-ZA" sz="1400" dirty="0">
                <a:solidFill>
                  <a:srgbClr val="000000"/>
                </a:solidFill>
              </a:rPr>
              <a:t>German </a:t>
            </a:r>
            <a:r>
              <a:rPr lang="en-ZA" sz="1400" dirty="0" err="1">
                <a:solidFill>
                  <a:srgbClr val="000000"/>
                </a:solidFill>
              </a:rPr>
              <a:t>Puerta</a:t>
            </a:r>
            <a:r>
              <a:rPr lang="en-ZA" sz="1400" dirty="0">
                <a:solidFill>
                  <a:srgbClr val="000000"/>
                </a:solidFill>
              </a:rPr>
              <a:t> (Colombia)</a:t>
            </a:r>
          </a:p>
          <a:p>
            <a:pPr eaLnBrk="0" hangingPunct="0">
              <a:spcBef>
                <a:spcPct val="20000"/>
              </a:spcBef>
            </a:pPr>
            <a:r>
              <a:rPr lang="en-ZA" sz="1400" i="1" dirty="0" err="1" smtClean="0">
                <a:solidFill>
                  <a:srgbClr val="000000"/>
                </a:solidFill>
              </a:rPr>
              <a:t>Sze-leung</a:t>
            </a:r>
            <a:r>
              <a:rPr lang="en-ZA" sz="1400" i="1" dirty="0" smtClean="0">
                <a:solidFill>
                  <a:srgbClr val="000000"/>
                </a:solidFill>
              </a:rPr>
              <a:t> Cheung (Japan, OAO)</a:t>
            </a:r>
            <a:endParaRPr lang="en-ZA" sz="1400" i="1" dirty="0">
              <a:solidFill>
                <a:srgbClr val="000000"/>
              </a:solidFill>
            </a:endParaRPr>
          </a:p>
          <a:p>
            <a:pPr eaLnBrk="0" hangingPunct="0">
              <a:spcBef>
                <a:spcPct val="20000"/>
              </a:spcBef>
            </a:pPr>
            <a:r>
              <a:rPr lang="en-ZA" sz="1400" b="1" dirty="0">
                <a:solidFill>
                  <a:srgbClr val="000000"/>
                </a:solidFill>
              </a:rPr>
              <a:t>Ian Robson (UK - Chair)</a:t>
            </a:r>
          </a:p>
          <a:p>
            <a:pPr eaLnBrk="0" hangingPunct="0">
              <a:spcBef>
                <a:spcPct val="20000"/>
              </a:spcBef>
            </a:pPr>
            <a:r>
              <a:rPr lang="en-ZA" sz="1400" dirty="0" err="1">
                <a:solidFill>
                  <a:srgbClr val="000000"/>
                </a:solidFill>
              </a:rPr>
              <a:t>Komiko</a:t>
            </a:r>
            <a:r>
              <a:rPr lang="en-ZA" sz="1400" dirty="0">
                <a:solidFill>
                  <a:srgbClr val="000000"/>
                </a:solidFill>
              </a:rPr>
              <a:t> </a:t>
            </a:r>
            <a:r>
              <a:rPr lang="en-ZA" sz="1400" dirty="0" err="1">
                <a:solidFill>
                  <a:srgbClr val="000000"/>
                </a:solidFill>
              </a:rPr>
              <a:t>Usida</a:t>
            </a:r>
            <a:r>
              <a:rPr lang="en-ZA" sz="1400" dirty="0">
                <a:solidFill>
                  <a:srgbClr val="000000"/>
                </a:solidFill>
              </a:rPr>
              <a:t> (Japan)</a:t>
            </a:r>
          </a:p>
          <a:p>
            <a:pPr eaLnBrk="0" hangingPunct="0">
              <a:spcBef>
                <a:spcPct val="20000"/>
              </a:spcBef>
            </a:pPr>
            <a:r>
              <a:rPr lang="en-ZA" sz="1400" dirty="0" err="1">
                <a:solidFill>
                  <a:srgbClr val="000000"/>
                </a:solidFill>
              </a:rPr>
              <a:t>Ziping</a:t>
            </a:r>
            <a:r>
              <a:rPr lang="en-ZA" sz="1400" dirty="0">
                <a:solidFill>
                  <a:srgbClr val="000000"/>
                </a:solidFill>
              </a:rPr>
              <a:t> Zhang (China)</a:t>
            </a:r>
          </a:p>
        </p:txBody>
      </p:sp>
      <p:pic>
        <p:nvPicPr>
          <p:cNvPr id="18439" name="Picture 6" descr="sp_cover-new.jpg"/>
          <p:cNvPicPr>
            <a:picLocks noChangeAspect="1"/>
          </p:cNvPicPr>
          <p:nvPr/>
        </p:nvPicPr>
        <p:blipFill>
          <a:blip r:embed="rId4" cstate="print"/>
          <a:srcRect/>
          <a:stretch>
            <a:fillRect/>
          </a:stretch>
        </p:blipFill>
        <p:spPr bwMode="auto">
          <a:xfrm>
            <a:off x="0" y="0"/>
            <a:ext cx="1295400" cy="1833563"/>
          </a:xfrm>
          <a:prstGeom prst="rect">
            <a:avLst/>
          </a:prstGeom>
          <a:noFill/>
          <a:ln w="9525">
            <a:noFill/>
            <a:miter lim="800000"/>
            <a:headEnd/>
            <a:tailEnd/>
          </a:ln>
        </p:spPr>
      </p:pic>
      <p:grpSp>
        <p:nvGrpSpPr>
          <p:cNvPr id="8" name="Group 7"/>
          <p:cNvGrpSpPr/>
          <p:nvPr/>
        </p:nvGrpSpPr>
        <p:grpSpPr>
          <a:xfrm>
            <a:off x="0" y="6231702"/>
            <a:ext cx="1252597" cy="626298"/>
            <a:chOff x="563160" y="892833"/>
            <a:chExt cx="1252597" cy="626298"/>
          </a:xfrm>
        </p:grpSpPr>
        <p:sp>
          <p:nvSpPr>
            <p:cNvPr id="9" name="Rectangle 8"/>
            <p:cNvSpPr/>
            <p:nvPr/>
          </p:nvSpPr>
          <p:spPr>
            <a:xfrm>
              <a:off x="563160"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angle 9"/>
            <p:cNvSpPr/>
            <p:nvPr/>
          </p:nvSpPr>
          <p:spPr>
            <a:xfrm>
              <a:off x="563160"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1</a:t>
              </a:r>
              <a:r>
                <a:rPr lang="en-ZA" sz="1400" b="1" kern="1200" baseline="30000" dirty="0" smtClean="0"/>
                <a:t>st</a:t>
              </a:r>
              <a:r>
                <a:rPr lang="en-ZA" sz="1400" b="1" kern="1200" dirty="0" smtClean="0"/>
                <a:t> Element: Foundations</a:t>
              </a:r>
            </a:p>
          </p:txBody>
        </p:sp>
      </p:grpSp>
      <p:sp>
        <p:nvSpPr>
          <p:cNvPr id="11" name="Slide Number Placeholder 10"/>
          <p:cNvSpPr>
            <a:spLocks noGrp="1"/>
          </p:cNvSpPr>
          <p:nvPr>
            <p:ph type="sldNum" sz="quarter" idx="12"/>
          </p:nvPr>
        </p:nvSpPr>
        <p:spPr/>
        <p:txBody>
          <a:bodyPr/>
          <a:lstStyle/>
          <a:p>
            <a:fld id="{16DB05FC-3F3D-48BC-8DE6-66D4A5D13132}" type="slidenum">
              <a:rPr lang="en-ZA" smtClean="0"/>
              <a:pPr/>
              <a:t>4</a:t>
            </a:fld>
            <a:endParaRPr lang="en-Z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globcover_MOSAIC_H.jpg"/>
          <p:cNvPicPr>
            <a:picLocks noChangeAspect="1"/>
          </p:cNvPicPr>
          <p:nvPr/>
        </p:nvPicPr>
        <p:blipFill>
          <a:blip r:embed="rId3" cstate="print"/>
          <a:srcRect/>
          <a:stretch>
            <a:fillRect/>
          </a:stretch>
        </p:blipFill>
        <p:spPr bwMode="auto">
          <a:xfrm>
            <a:off x="0" y="1128713"/>
            <a:ext cx="9144000" cy="4357687"/>
          </a:xfrm>
          <a:prstGeom prst="rect">
            <a:avLst/>
          </a:prstGeom>
          <a:noFill/>
          <a:ln w="9525">
            <a:noFill/>
            <a:miter lim="800000"/>
            <a:headEnd/>
            <a:tailEnd/>
          </a:ln>
        </p:spPr>
      </p:pic>
      <p:sp>
        <p:nvSpPr>
          <p:cNvPr id="16387" name="Rectangle 2"/>
          <p:cNvSpPr>
            <a:spLocks noGrp="1" noChangeArrowheads="1"/>
          </p:cNvSpPr>
          <p:nvPr>
            <p:ph type="title"/>
          </p:nvPr>
        </p:nvSpPr>
        <p:spPr>
          <a:xfrm>
            <a:off x="457200" y="-27384"/>
            <a:ext cx="8229600" cy="1143000"/>
          </a:xfrm>
        </p:spPr>
        <p:txBody>
          <a:bodyPr/>
          <a:lstStyle/>
          <a:p>
            <a:pPr eaLnBrk="1" hangingPunct="1"/>
            <a:r>
              <a:rPr lang="en-US" sz="4000" dirty="0" smtClean="0">
                <a:ea typeface="ＭＳ Ｐゴシック" pitchFamily="34" charset="-128"/>
              </a:rPr>
              <a:t>OAD Nodes</a:t>
            </a:r>
          </a:p>
        </p:txBody>
      </p:sp>
      <p:sp>
        <p:nvSpPr>
          <p:cNvPr id="16407" name="Rectangle 5"/>
          <p:cNvSpPr>
            <a:spLocks noChangeArrowheads="1"/>
          </p:cNvSpPr>
          <p:nvPr/>
        </p:nvSpPr>
        <p:spPr bwMode="auto">
          <a:xfrm>
            <a:off x="6156176" y="2276872"/>
            <a:ext cx="3276600" cy="646331"/>
          </a:xfrm>
          <a:prstGeom prst="rect">
            <a:avLst/>
          </a:prstGeom>
          <a:noFill/>
          <a:ln w="9525">
            <a:noFill/>
            <a:miter lim="800000"/>
            <a:headEnd/>
            <a:tailEnd/>
          </a:ln>
        </p:spPr>
        <p:txBody>
          <a:bodyPr>
            <a:spAutoFit/>
          </a:bodyPr>
          <a:lstStyle/>
          <a:p>
            <a:pPr lvl="1" algn="ctr"/>
            <a:r>
              <a:rPr lang="en-ZA" b="1" dirty="0">
                <a:solidFill>
                  <a:schemeClr val="bg1"/>
                </a:solidFill>
              </a:rPr>
              <a:t>East </a:t>
            </a:r>
            <a:r>
              <a:rPr lang="en-ZA" b="1" dirty="0" smtClean="0">
                <a:solidFill>
                  <a:schemeClr val="bg1"/>
                </a:solidFill>
              </a:rPr>
              <a:t>Asia/Chinese, </a:t>
            </a:r>
            <a:endParaRPr lang="en-ZA" b="1" dirty="0">
              <a:solidFill>
                <a:schemeClr val="bg1"/>
              </a:solidFill>
            </a:endParaRPr>
          </a:p>
          <a:p>
            <a:pPr lvl="1" algn="ctr"/>
            <a:r>
              <a:rPr lang="en-ZA" b="1" dirty="0">
                <a:solidFill>
                  <a:schemeClr val="bg1"/>
                </a:solidFill>
              </a:rPr>
              <a:t>China</a:t>
            </a:r>
          </a:p>
        </p:txBody>
      </p:sp>
      <p:sp>
        <p:nvSpPr>
          <p:cNvPr id="16389" name="AutoShape 2"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ZA"/>
          </a:p>
        </p:txBody>
      </p:sp>
      <p:sp>
        <p:nvSpPr>
          <p:cNvPr id="16390" name="AutoShape 4"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ZA"/>
          </a:p>
        </p:txBody>
      </p:sp>
      <p:sp>
        <p:nvSpPr>
          <p:cNvPr id="16405" name="Rectangle 6"/>
          <p:cNvSpPr>
            <a:spLocks noChangeArrowheads="1"/>
          </p:cNvSpPr>
          <p:nvPr/>
        </p:nvSpPr>
        <p:spPr bwMode="auto">
          <a:xfrm>
            <a:off x="5183832" y="2782669"/>
            <a:ext cx="3276600" cy="646331"/>
          </a:xfrm>
          <a:prstGeom prst="rect">
            <a:avLst/>
          </a:prstGeom>
          <a:noFill/>
          <a:ln w="9525">
            <a:noFill/>
            <a:miter lim="800000"/>
            <a:headEnd/>
            <a:tailEnd/>
          </a:ln>
        </p:spPr>
        <p:txBody>
          <a:bodyPr>
            <a:spAutoFit/>
          </a:bodyPr>
          <a:lstStyle/>
          <a:p>
            <a:pPr lvl="1" algn="ctr"/>
            <a:r>
              <a:rPr lang="en-ZA" b="1" dirty="0">
                <a:solidFill>
                  <a:schemeClr val="bg1"/>
                </a:solidFill>
              </a:rPr>
              <a:t>South East Asia, </a:t>
            </a:r>
            <a:endParaRPr lang="en-ZA" b="1" dirty="0" smtClean="0">
              <a:solidFill>
                <a:schemeClr val="bg1"/>
              </a:solidFill>
            </a:endParaRPr>
          </a:p>
          <a:p>
            <a:pPr lvl="1" algn="ctr"/>
            <a:r>
              <a:rPr lang="en-ZA" b="1" dirty="0" smtClean="0">
                <a:solidFill>
                  <a:schemeClr val="bg1"/>
                </a:solidFill>
              </a:rPr>
              <a:t>Thailand</a:t>
            </a:r>
            <a:endParaRPr lang="en-ZA" b="1" dirty="0">
              <a:solidFill>
                <a:schemeClr val="bg1"/>
              </a:solidFill>
            </a:endParaRPr>
          </a:p>
        </p:txBody>
      </p:sp>
      <p:pic>
        <p:nvPicPr>
          <p:cNvPr id="16392" name="Picture 6" descr="sp_cover-new.jpg"/>
          <p:cNvPicPr>
            <a:picLocks noChangeAspect="1"/>
          </p:cNvPicPr>
          <p:nvPr/>
        </p:nvPicPr>
        <p:blipFill>
          <a:blip r:embed="rId4" cstate="print"/>
          <a:srcRect/>
          <a:stretch>
            <a:fillRect/>
          </a:stretch>
        </p:blipFill>
        <p:spPr bwMode="auto">
          <a:xfrm>
            <a:off x="7848600" y="5024438"/>
            <a:ext cx="1295400" cy="1833562"/>
          </a:xfrm>
          <a:prstGeom prst="rect">
            <a:avLst/>
          </a:prstGeom>
          <a:noFill/>
          <a:ln w="9525">
            <a:noFill/>
            <a:miter lim="800000"/>
            <a:headEnd/>
            <a:tailEnd/>
          </a:ln>
        </p:spPr>
      </p:pic>
      <p:grpSp>
        <p:nvGrpSpPr>
          <p:cNvPr id="4" name="Group 16"/>
          <p:cNvGrpSpPr>
            <a:grpSpLocks/>
          </p:cNvGrpSpPr>
          <p:nvPr/>
        </p:nvGrpSpPr>
        <p:grpSpPr bwMode="auto">
          <a:xfrm>
            <a:off x="2879576" y="4233224"/>
            <a:ext cx="3276600" cy="1500032"/>
            <a:chOff x="2879576" y="4233216"/>
            <a:chExt cx="3276600" cy="1499910"/>
          </a:xfrm>
        </p:grpSpPr>
        <p:sp>
          <p:nvSpPr>
            <p:cNvPr id="16403" name="Text Box 2"/>
            <p:cNvSpPr txBox="1">
              <a:spLocks noChangeArrowheads="1"/>
            </p:cNvSpPr>
            <p:nvPr/>
          </p:nvSpPr>
          <p:spPr bwMode="auto">
            <a:xfrm>
              <a:off x="4140002" y="4233216"/>
              <a:ext cx="1101584" cy="646278"/>
            </a:xfrm>
            <a:prstGeom prst="rect">
              <a:avLst/>
            </a:prstGeom>
            <a:solidFill>
              <a:schemeClr val="tx1"/>
            </a:solidFill>
            <a:ln w="88900" cmpd="thinThick">
              <a:solidFill>
                <a:schemeClr val="tx1"/>
              </a:solidFill>
              <a:miter lim="800000"/>
              <a:headEnd/>
              <a:tailEnd/>
            </a:ln>
          </p:spPr>
          <p:txBody>
            <a:bodyPr wrap="none">
              <a:spAutoFit/>
            </a:bodyPr>
            <a:lstStyle/>
            <a:p>
              <a:pPr algn="ctr"/>
              <a:r>
                <a:rPr lang="en-US" sz="3600" dirty="0">
                  <a:solidFill>
                    <a:schemeClr val="bg1"/>
                  </a:solidFill>
                  <a:latin typeface="Tahoma" pitchFamily="34" charset="0"/>
                </a:rPr>
                <a:t>OAD</a:t>
              </a:r>
            </a:p>
          </p:txBody>
        </p:sp>
        <p:sp>
          <p:nvSpPr>
            <p:cNvPr id="16404" name="Rectangle 5"/>
            <p:cNvSpPr>
              <a:spLocks noChangeArrowheads="1"/>
            </p:cNvSpPr>
            <p:nvPr/>
          </p:nvSpPr>
          <p:spPr bwMode="auto">
            <a:xfrm>
              <a:off x="2879576" y="5086848"/>
              <a:ext cx="3276600" cy="646278"/>
            </a:xfrm>
            <a:prstGeom prst="rect">
              <a:avLst/>
            </a:prstGeom>
            <a:noFill/>
            <a:ln w="9525">
              <a:noFill/>
              <a:miter lim="800000"/>
              <a:headEnd/>
              <a:tailEnd/>
            </a:ln>
          </p:spPr>
          <p:txBody>
            <a:bodyPr>
              <a:spAutoFit/>
            </a:bodyPr>
            <a:lstStyle/>
            <a:p>
              <a:pPr lvl="1" algn="ctr"/>
              <a:r>
                <a:rPr lang="en-ZA" b="1" dirty="0"/>
                <a:t>Global Office, </a:t>
              </a:r>
            </a:p>
            <a:p>
              <a:pPr lvl="1" algn="ctr"/>
              <a:r>
                <a:rPr lang="en-ZA" b="1" dirty="0"/>
                <a:t>South Africa</a:t>
              </a:r>
            </a:p>
          </p:txBody>
        </p:sp>
      </p:grpSp>
      <p:sp>
        <p:nvSpPr>
          <p:cNvPr id="16" name="TextBox 15"/>
          <p:cNvSpPr txBox="1">
            <a:spLocks noChangeArrowheads="1"/>
          </p:cNvSpPr>
          <p:nvPr/>
        </p:nvSpPr>
        <p:spPr bwMode="auto">
          <a:xfrm>
            <a:off x="5334000" y="3200400"/>
            <a:ext cx="1178721" cy="584775"/>
          </a:xfrm>
          <a:prstGeom prst="rect">
            <a:avLst/>
          </a:prstGeom>
          <a:noFill/>
          <a:ln w="9525">
            <a:noFill/>
            <a:miter lim="800000"/>
            <a:headEnd/>
            <a:tailEnd/>
          </a:ln>
        </p:spPr>
        <p:txBody>
          <a:bodyPr wrap="none">
            <a:spAutoFit/>
          </a:bodyPr>
          <a:lstStyle/>
          <a:p>
            <a:r>
              <a:rPr lang="en-ZA" sz="1600" b="1" dirty="0" smtClean="0">
                <a:solidFill>
                  <a:schemeClr val="bg1"/>
                </a:solidFill>
              </a:rPr>
              <a:t>East Africa, </a:t>
            </a:r>
          </a:p>
          <a:p>
            <a:r>
              <a:rPr lang="en-ZA" sz="1600" b="1" dirty="0" smtClean="0">
                <a:solidFill>
                  <a:schemeClr val="bg1"/>
                </a:solidFill>
              </a:rPr>
              <a:t>Ethiopia</a:t>
            </a:r>
            <a:endParaRPr lang="en-ZA" sz="1600" b="1" dirty="0">
              <a:solidFill>
                <a:schemeClr val="bg1"/>
              </a:solidFill>
            </a:endParaRPr>
          </a:p>
        </p:txBody>
      </p:sp>
      <p:sp>
        <p:nvSpPr>
          <p:cNvPr id="17" name="TextBox 16"/>
          <p:cNvSpPr txBox="1">
            <a:spLocks noChangeArrowheads="1"/>
          </p:cNvSpPr>
          <p:nvPr/>
        </p:nvSpPr>
        <p:spPr bwMode="auto">
          <a:xfrm>
            <a:off x="3769265" y="2819400"/>
            <a:ext cx="1262269" cy="584775"/>
          </a:xfrm>
          <a:prstGeom prst="rect">
            <a:avLst/>
          </a:prstGeom>
          <a:noFill/>
          <a:ln w="9525">
            <a:noFill/>
            <a:miter lim="800000"/>
            <a:headEnd/>
            <a:tailEnd/>
          </a:ln>
        </p:spPr>
        <p:txBody>
          <a:bodyPr wrap="none">
            <a:spAutoFit/>
          </a:bodyPr>
          <a:lstStyle/>
          <a:p>
            <a:pPr algn="r"/>
            <a:r>
              <a:rPr lang="en-ZA" sz="1600" b="1" dirty="0" smtClean="0">
                <a:solidFill>
                  <a:srgbClr val="00B0F0"/>
                </a:solidFill>
              </a:rPr>
              <a:t>West Africa, </a:t>
            </a:r>
          </a:p>
          <a:p>
            <a:pPr algn="r"/>
            <a:r>
              <a:rPr lang="en-ZA" sz="1600" b="1" dirty="0" smtClean="0">
                <a:solidFill>
                  <a:srgbClr val="00B0F0"/>
                </a:solidFill>
              </a:rPr>
              <a:t>Nigeria</a:t>
            </a:r>
            <a:endParaRPr lang="en-ZA" sz="1600" b="1" dirty="0">
              <a:solidFill>
                <a:srgbClr val="00B0F0"/>
              </a:solidFill>
            </a:endParaRPr>
          </a:p>
        </p:txBody>
      </p:sp>
      <p:sp>
        <p:nvSpPr>
          <p:cNvPr id="19" name="TextBox 18"/>
          <p:cNvSpPr txBox="1">
            <a:spLocks noChangeArrowheads="1"/>
          </p:cNvSpPr>
          <p:nvPr/>
        </p:nvSpPr>
        <p:spPr bwMode="auto">
          <a:xfrm>
            <a:off x="1383172" y="2782888"/>
            <a:ext cx="1817228" cy="584775"/>
          </a:xfrm>
          <a:prstGeom prst="rect">
            <a:avLst/>
          </a:prstGeom>
          <a:noFill/>
          <a:ln w="9525">
            <a:noFill/>
            <a:miter lim="800000"/>
            <a:headEnd/>
            <a:tailEnd/>
          </a:ln>
        </p:spPr>
        <p:txBody>
          <a:bodyPr wrap="none">
            <a:spAutoFit/>
          </a:bodyPr>
          <a:lstStyle/>
          <a:p>
            <a:pPr algn="r"/>
            <a:r>
              <a:rPr lang="en-ZA" sz="1600" b="1" dirty="0" smtClean="0">
                <a:solidFill>
                  <a:srgbClr val="00B0F0"/>
                </a:solidFill>
              </a:rPr>
              <a:t>Andean Region, </a:t>
            </a:r>
          </a:p>
          <a:p>
            <a:pPr algn="r"/>
            <a:r>
              <a:rPr lang="en-ZA" sz="1600" b="1" dirty="0" err="1" smtClean="0">
                <a:solidFill>
                  <a:srgbClr val="00B0F0"/>
                </a:solidFill>
              </a:rPr>
              <a:t>Colombia+partners</a:t>
            </a:r>
            <a:endParaRPr lang="en-ZA" sz="1600" b="1" dirty="0">
              <a:solidFill>
                <a:srgbClr val="00B0F0"/>
              </a:solidFill>
            </a:endParaRPr>
          </a:p>
        </p:txBody>
      </p:sp>
      <p:sp>
        <p:nvSpPr>
          <p:cNvPr id="20" name="TextBox 19"/>
          <p:cNvSpPr txBox="1">
            <a:spLocks noChangeArrowheads="1"/>
          </p:cNvSpPr>
          <p:nvPr/>
        </p:nvSpPr>
        <p:spPr bwMode="auto">
          <a:xfrm>
            <a:off x="2222374" y="3429000"/>
            <a:ext cx="1773562" cy="584775"/>
          </a:xfrm>
          <a:prstGeom prst="rect">
            <a:avLst/>
          </a:prstGeom>
          <a:noFill/>
          <a:ln w="9525">
            <a:noFill/>
            <a:miter lim="800000"/>
            <a:headEnd/>
            <a:tailEnd/>
          </a:ln>
        </p:spPr>
        <p:txBody>
          <a:bodyPr wrap="none">
            <a:spAutoFit/>
          </a:bodyPr>
          <a:lstStyle/>
          <a:p>
            <a:r>
              <a:rPr lang="en-ZA" sz="1600" b="1" dirty="0" smtClean="0">
                <a:solidFill>
                  <a:srgbClr val="00B0F0"/>
                </a:solidFill>
              </a:rPr>
              <a:t>Brazil/</a:t>
            </a:r>
            <a:r>
              <a:rPr lang="en-ZA" sz="1600" b="1" dirty="0" err="1" smtClean="0">
                <a:solidFill>
                  <a:srgbClr val="00B0F0"/>
                </a:solidFill>
              </a:rPr>
              <a:t>Lusophone</a:t>
            </a:r>
            <a:r>
              <a:rPr lang="en-ZA" sz="1600" b="1" dirty="0" smtClean="0">
                <a:solidFill>
                  <a:srgbClr val="00B0F0"/>
                </a:solidFill>
              </a:rPr>
              <a:t>, </a:t>
            </a:r>
          </a:p>
          <a:p>
            <a:r>
              <a:rPr lang="en-ZA" sz="1600" b="1" dirty="0" smtClean="0">
                <a:solidFill>
                  <a:srgbClr val="00B0F0"/>
                </a:solidFill>
              </a:rPr>
              <a:t>Brazil </a:t>
            </a:r>
            <a:endParaRPr lang="en-ZA" sz="1600" b="1" dirty="0">
              <a:solidFill>
                <a:srgbClr val="00B0F0"/>
              </a:solidFill>
            </a:endParaRPr>
          </a:p>
        </p:txBody>
      </p:sp>
      <p:sp>
        <p:nvSpPr>
          <p:cNvPr id="21" name="TextBox 20"/>
          <p:cNvSpPr txBox="1">
            <a:spLocks noChangeArrowheads="1"/>
          </p:cNvSpPr>
          <p:nvPr/>
        </p:nvSpPr>
        <p:spPr bwMode="auto">
          <a:xfrm>
            <a:off x="4070790" y="1700808"/>
            <a:ext cx="1581330" cy="584775"/>
          </a:xfrm>
          <a:prstGeom prst="rect">
            <a:avLst/>
          </a:prstGeom>
          <a:noFill/>
          <a:ln w="9525">
            <a:noFill/>
            <a:miter lim="800000"/>
            <a:headEnd/>
            <a:tailEnd/>
          </a:ln>
        </p:spPr>
        <p:txBody>
          <a:bodyPr wrap="none">
            <a:spAutoFit/>
          </a:bodyPr>
          <a:lstStyle/>
          <a:p>
            <a:pPr algn="r"/>
            <a:r>
              <a:rPr lang="en-ZA" sz="1600" b="1" dirty="0" smtClean="0">
                <a:solidFill>
                  <a:srgbClr val="00B0F0"/>
                </a:solidFill>
              </a:rPr>
              <a:t>Eastern Europe,</a:t>
            </a:r>
          </a:p>
          <a:p>
            <a:pPr algn="r"/>
            <a:r>
              <a:rPr lang="en-ZA" sz="1600" b="1" dirty="0" smtClean="0">
                <a:solidFill>
                  <a:srgbClr val="00B0F0"/>
                </a:solidFill>
              </a:rPr>
              <a:t>Poland/Armenia</a:t>
            </a:r>
            <a:endParaRPr lang="en-ZA" sz="1600" b="1" dirty="0">
              <a:solidFill>
                <a:srgbClr val="00B0F0"/>
              </a:solidFill>
            </a:endParaRPr>
          </a:p>
        </p:txBody>
      </p:sp>
      <p:sp>
        <p:nvSpPr>
          <p:cNvPr id="22" name="TextBox 21"/>
          <p:cNvSpPr txBox="1">
            <a:spLocks noChangeArrowheads="1"/>
          </p:cNvSpPr>
          <p:nvPr/>
        </p:nvSpPr>
        <p:spPr bwMode="auto">
          <a:xfrm>
            <a:off x="3990826" y="3284984"/>
            <a:ext cx="1301254" cy="584775"/>
          </a:xfrm>
          <a:prstGeom prst="rect">
            <a:avLst/>
          </a:prstGeom>
          <a:noFill/>
          <a:ln w="9525">
            <a:noFill/>
            <a:miter lim="800000"/>
            <a:headEnd/>
            <a:tailEnd/>
          </a:ln>
        </p:spPr>
        <p:txBody>
          <a:bodyPr wrap="none">
            <a:spAutoFit/>
          </a:bodyPr>
          <a:lstStyle/>
          <a:p>
            <a:r>
              <a:rPr lang="en-ZA" sz="1600" b="1" dirty="0">
                <a:solidFill>
                  <a:srgbClr val="00B0F0"/>
                </a:solidFill>
              </a:rPr>
              <a:t>Gabon etc, </a:t>
            </a:r>
          </a:p>
          <a:p>
            <a:r>
              <a:rPr lang="en-ZA" sz="1600" b="1" dirty="0">
                <a:solidFill>
                  <a:srgbClr val="00B0F0"/>
                </a:solidFill>
              </a:rPr>
              <a:t>Francophone</a:t>
            </a:r>
          </a:p>
        </p:txBody>
      </p:sp>
      <p:sp>
        <p:nvSpPr>
          <p:cNvPr id="23" name="TextBox 22"/>
          <p:cNvSpPr txBox="1">
            <a:spLocks noChangeArrowheads="1"/>
          </p:cNvSpPr>
          <p:nvPr/>
        </p:nvSpPr>
        <p:spPr bwMode="auto">
          <a:xfrm>
            <a:off x="4970089" y="3717032"/>
            <a:ext cx="1618135" cy="584775"/>
          </a:xfrm>
          <a:prstGeom prst="rect">
            <a:avLst/>
          </a:prstGeom>
          <a:noFill/>
          <a:ln w="9525">
            <a:noFill/>
            <a:miter lim="800000"/>
            <a:headEnd/>
            <a:tailEnd/>
          </a:ln>
        </p:spPr>
        <p:txBody>
          <a:bodyPr wrap="none">
            <a:spAutoFit/>
          </a:bodyPr>
          <a:lstStyle/>
          <a:p>
            <a:pPr algn="r"/>
            <a:r>
              <a:rPr lang="en-ZA" sz="1600" b="1" dirty="0" smtClean="0">
                <a:solidFill>
                  <a:srgbClr val="FFFF00"/>
                </a:solidFill>
              </a:rPr>
              <a:t>Southern Africa, </a:t>
            </a:r>
          </a:p>
          <a:p>
            <a:pPr algn="r"/>
            <a:r>
              <a:rPr lang="en-ZA" sz="1600" b="1" dirty="0" smtClean="0">
                <a:solidFill>
                  <a:srgbClr val="FFFF00"/>
                </a:solidFill>
              </a:rPr>
              <a:t>Zambia</a:t>
            </a:r>
            <a:endParaRPr lang="en-ZA" sz="1600" b="1" dirty="0">
              <a:solidFill>
                <a:srgbClr val="FFFF00"/>
              </a:solidFill>
            </a:endParaRPr>
          </a:p>
        </p:txBody>
      </p:sp>
      <p:sp>
        <p:nvSpPr>
          <p:cNvPr id="24" name="TextBox 23"/>
          <p:cNvSpPr txBox="1">
            <a:spLocks noChangeArrowheads="1"/>
          </p:cNvSpPr>
          <p:nvPr/>
        </p:nvSpPr>
        <p:spPr bwMode="auto">
          <a:xfrm>
            <a:off x="2703826" y="5805264"/>
            <a:ext cx="3812390" cy="923330"/>
          </a:xfrm>
          <a:prstGeom prst="rect">
            <a:avLst/>
          </a:prstGeom>
          <a:solidFill>
            <a:schemeClr val="tx1"/>
          </a:solidFill>
          <a:ln w="9525">
            <a:noFill/>
            <a:miter lim="800000"/>
            <a:headEnd/>
            <a:tailEnd/>
          </a:ln>
        </p:spPr>
        <p:txBody>
          <a:bodyPr wrap="none">
            <a:spAutoFit/>
          </a:bodyPr>
          <a:lstStyle/>
          <a:p>
            <a:r>
              <a:rPr lang="en-ZA" b="1" dirty="0">
                <a:solidFill>
                  <a:schemeClr val="bg1"/>
                </a:solidFill>
              </a:rPr>
              <a:t>White – established</a:t>
            </a:r>
          </a:p>
          <a:p>
            <a:r>
              <a:rPr lang="en-ZA" b="1" dirty="0">
                <a:solidFill>
                  <a:srgbClr val="FFFF00"/>
                </a:solidFill>
              </a:rPr>
              <a:t>Yellow – </a:t>
            </a:r>
            <a:r>
              <a:rPr lang="en-ZA" b="1" dirty="0" smtClean="0">
                <a:solidFill>
                  <a:srgbClr val="FFFF00"/>
                </a:solidFill>
              </a:rPr>
              <a:t>approved, awaiting signature</a:t>
            </a:r>
            <a:endParaRPr lang="en-ZA" b="1" dirty="0">
              <a:solidFill>
                <a:srgbClr val="FFFF00"/>
              </a:solidFill>
            </a:endParaRPr>
          </a:p>
          <a:p>
            <a:r>
              <a:rPr lang="en-ZA" b="1" dirty="0">
                <a:solidFill>
                  <a:srgbClr val="00B0F0"/>
                </a:solidFill>
              </a:rPr>
              <a:t>Blue – under discussion</a:t>
            </a:r>
          </a:p>
        </p:txBody>
      </p:sp>
      <p:sp>
        <p:nvSpPr>
          <p:cNvPr id="25" name="TextBox 24"/>
          <p:cNvSpPr txBox="1">
            <a:spLocks noChangeArrowheads="1"/>
          </p:cNvSpPr>
          <p:nvPr/>
        </p:nvSpPr>
        <p:spPr bwMode="auto">
          <a:xfrm>
            <a:off x="3497414" y="2206605"/>
            <a:ext cx="1218602" cy="584775"/>
          </a:xfrm>
          <a:prstGeom prst="rect">
            <a:avLst/>
          </a:prstGeom>
          <a:noFill/>
          <a:ln w="9525">
            <a:noFill/>
            <a:miter lim="800000"/>
            <a:headEnd/>
            <a:tailEnd/>
          </a:ln>
        </p:spPr>
        <p:txBody>
          <a:bodyPr wrap="none">
            <a:spAutoFit/>
          </a:bodyPr>
          <a:lstStyle/>
          <a:p>
            <a:pPr algn="r"/>
            <a:r>
              <a:rPr lang="en-ZA" sz="1600" b="1" dirty="0" err="1" smtClean="0">
                <a:solidFill>
                  <a:srgbClr val="00B0F0"/>
                </a:solidFill>
              </a:rPr>
              <a:t>Lusophone</a:t>
            </a:r>
            <a:r>
              <a:rPr lang="en-ZA" sz="1600" b="1" dirty="0" smtClean="0">
                <a:solidFill>
                  <a:srgbClr val="00B0F0"/>
                </a:solidFill>
              </a:rPr>
              <a:t>, </a:t>
            </a:r>
          </a:p>
          <a:p>
            <a:pPr algn="r"/>
            <a:r>
              <a:rPr lang="en-ZA" sz="1600" b="1" dirty="0" smtClean="0">
                <a:solidFill>
                  <a:srgbClr val="00B0F0"/>
                </a:solidFill>
              </a:rPr>
              <a:t>Portugal</a:t>
            </a:r>
            <a:endParaRPr lang="en-ZA" sz="1600" b="1" dirty="0">
              <a:solidFill>
                <a:srgbClr val="00B0F0"/>
              </a:solidFill>
            </a:endParaRPr>
          </a:p>
        </p:txBody>
      </p:sp>
      <p:grpSp>
        <p:nvGrpSpPr>
          <p:cNvPr id="26" name="Group 25"/>
          <p:cNvGrpSpPr/>
          <p:nvPr/>
        </p:nvGrpSpPr>
        <p:grpSpPr>
          <a:xfrm>
            <a:off x="0" y="6231702"/>
            <a:ext cx="1252597" cy="626298"/>
            <a:chOff x="563160" y="892833"/>
            <a:chExt cx="1252597" cy="626298"/>
          </a:xfrm>
        </p:grpSpPr>
        <p:sp>
          <p:nvSpPr>
            <p:cNvPr id="27" name="Rectangle 26"/>
            <p:cNvSpPr/>
            <p:nvPr/>
          </p:nvSpPr>
          <p:spPr>
            <a:xfrm>
              <a:off x="563160"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angle 27"/>
            <p:cNvSpPr/>
            <p:nvPr/>
          </p:nvSpPr>
          <p:spPr>
            <a:xfrm>
              <a:off x="563160"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1</a:t>
              </a:r>
              <a:r>
                <a:rPr lang="en-ZA" sz="1400" b="1" kern="1200" baseline="30000" dirty="0" smtClean="0"/>
                <a:t>st</a:t>
              </a:r>
              <a:r>
                <a:rPr lang="en-ZA" sz="1400" b="1" kern="1200" dirty="0" smtClean="0"/>
                <a:t> Element: Foundations</a:t>
              </a:r>
            </a:p>
          </p:txBody>
        </p:sp>
      </p:grpSp>
      <p:grpSp>
        <p:nvGrpSpPr>
          <p:cNvPr id="29" name="Group 28"/>
          <p:cNvGrpSpPr/>
          <p:nvPr/>
        </p:nvGrpSpPr>
        <p:grpSpPr>
          <a:xfrm>
            <a:off x="1259632" y="6237312"/>
            <a:ext cx="1252597" cy="626298"/>
            <a:chOff x="2078804" y="892833"/>
            <a:chExt cx="1252597" cy="626298"/>
          </a:xfrm>
        </p:grpSpPr>
        <p:sp>
          <p:nvSpPr>
            <p:cNvPr id="30" name="Rectangle 29"/>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angle 30"/>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
        <p:nvSpPr>
          <p:cNvPr id="32" name="Slide Number Placeholder 31"/>
          <p:cNvSpPr>
            <a:spLocks noGrp="1"/>
          </p:cNvSpPr>
          <p:nvPr>
            <p:ph type="sldNum" sz="quarter" idx="12"/>
          </p:nvPr>
        </p:nvSpPr>
        <p:spPr/>
        <p:txBody>
          <a:bodyPr/>
          <a:lstStyle/>
          <a:p>
            <a:fld id="{16DB05FC-3F3D-48BC-8DE6-66D4A5D13132}" type="slidenum">
              <a:rPr lang="en-ZA" smtClean="0"/>
              <a:pPr/>
              <a:t>5</a:t>
            </a:fld>
            <a:endParaRPr lang="en-Z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6" descr="sp_cover-new.jpg"/>
          <p:cNvPicPr>
            <a:picLocks noChangeAspect="1"/>
          </p:cNvPicPr>
          <p:nvPr/>
        </p:nvPicPr>
        <p:blipFill>
          <a:blip r:embed="rId3" cstate="print"/>
          <a:srcRect/>
          <a:stretch>
            <a:fillRect/>
          </a:stretch>
        </p:blipFill>
        <p:spPr bwMode="auto">
          <a:xfrm>
            <a:off x="7848600" y="5029200"/>
            <a:ext cx="1295400" cy="1833563"/>
          </a:xfrm>
          <a:prstGeom prst="rect">
            <a:avLst/>
          </a:prstGeom>
          <a:noFill/>
          <a:ln w="9525">
            <a:noFill/>
            <a:miter lim="800000"/>
            <a:headEnd/>
            <a:tailEnd/>
          </a:ln>
        </p:spPr>
      </p:pic>
      <p:sp>
        <p:nvSpPr>
          <p:cNvPr id="3" name="Content Placeholder 2"/>
          <p:cNvSpPr>
            <a:spLocks noGrp="1"/>
          </p:cNvSpPr>
          <p:nvPr>
            <p:ph idx="1"/>
          </p:nvPr>
        </p:nvSpPr>
        <p:spPr>
          <a:xfrm>
            <a:off x="1619672" y="1555771"/>
            <a:ext cx="7488832" cy="4611275"/>
          </a:xfrm>
        </p:spPr>
        <p:txBody>
          <a:bodyPr>
            <a:noAutofit/>
          </a:bodyPr>
          <a:lstStyle/>
          <a:p>
            <a:pPr>
              <a:lnSpc>
                <a:spcPct val="90000"/>
              </a:lnSpc>
              <a:defRPr/>
            </a:pPr>
            <a:r>
              <a:rPr lang="en-ZA" sz="2000" b="1" dirty="0" smtClean="0">
                <a:cs typeface="+mn-cs"/>
              </a:rPr>
              <a:t>Royal Astronomical Society (GBP 5000 </a:t>
            </a:r>
            <a:r>
              <a:rPr lang="en-ZA" sz="2000" b="1" dirty="0" err="1" smtClean="0">
                <a:cs typeface="+mn-cs"/>
              </a:rPr>
              <a:t>p.a</a:t>
            </a:r>
            <a:r>
              <a:rPr lang="en-ZA" sz="2000" b="1" dirty="0" smtClean="0">
                <a:cs typeface="+mn-cs"/>
              </a:rPr>
              <a:t>)</a:t>
            </a:r>
          </a:p>
          <a:p>
            <a:pPr>
              <a:lnSpc>
                <a:spcPct val="90000"/>
              </a:lnSpc>
              <a:defRPr/>
            </a:pPr>
            <a:endParaRPr lang="en-ZA" sz="2000" b="1" dirty="0" smtClean="0">
              <a:cs typeface="+mn-cs"/>
            </a:endParaRPr>
          </a:p>
          <a:p>
            <a:pPr>
              <a:lnSpc>
                <a:spcPct val="90000"/>
              </a:lnSpc>
              <a:defRPr/>
            </a:pPr>
            <a:r>
              <a:rPr lang="en-ZA" sz="2000" b="1" dirty="0" smtClean="0">
                <a:cs typeface="+mn-cs"/>
              </a:rPr>
              <a:t>Netherlands </a:t>
            </a:r>
            <a:r>
              <a:rPr lang="en-ZA" sz="2000" b="1" dirty="0">
                <a:cs typeface="+mn-cs"/>
              </a:rPr>
              <a:t>Organisation for Scientific </a:t>
            </a:r>
            <a:r>
              <a:rPr lang="en-ZA" sz="2000" b="1" dirty="0" smtClean="0">
                <a:cs typeface="+mn-cs"/>
              </a:rPr>
              <a:t>Research (~€6000 p.a.)</a:t>
            </a:r>
          </a:p>
          <a:p>
            <a:pPr>
              <a:lnSpc>
                <a:spcPct val="90000"/>
              </a:lnSpc>
              <a:defRPr/>
            </a:pPr>
            <a:endParaRPr lang="en-ZA" sz="2000" b="1" dirty="0" smtClean="0">
              <a:cs typeface="+mn-cs"/>
            </a:endParaRPr>
          </a:p>
          <a:p>
            <a:pPr>
              <a:lnSpc>
                <a:spcPct val="90000"/>
              </a:lnSpc>
              <a:defRPr/>
            </a:pPr>
            <a:r>
              <a:rPr lang="en-ZA" sz="2000" b="1" dirty="0" smtClean="0">
                <a:cs typeface="+mn-cs"/>
              </a:rPr>
              <a:t>International </a:t>
            </a:r>
            <a:r>
              <a:rPr lang="en-ZA" sz="2000" b="1" dirty="0">
                <a:cs typeface="+mn-cs"/>
              </a:rPr>
              <a:t>Centre for </a:t>
            </a:r>
            <a:r>
              <a:rPr lang="en-ZA" sz="2000" b="1" dirty="0" smtClean="0">
                <a:cs typeface="+mn-cs"/>
              </a:rPr>
              <a:t>Theoretical </a:t>
            </a:r>
            <a:r>
              <a:rPr lang="en-ZA" sz="2000" b="1" dirty="0" smtClean="0"/>
              <a:t>Physics (~ €55000 p.a.)</a:t>
            </a:r>
            <a:endParaRPr lang="en-ZA" sz="2000" b="1" dirty="0" smtClean="0">
              <a:cs typeface="+mn-cs"/>
            </a:endParaRPr>
          </a:p>
          <a:p>
            <a:pPr>
              <a:lnSpc>
                <a:spcPct val="90000"/>
              </a:lnSpc>
              <a:defRPr/>
            </a:pPr>
            <a:endParaRPr lang="en-ZA" sz="2000" b="1" dirty="0" smtClean="0">
              <a:cs typeface="+mn-cs"/>
            </a:endParaRPr>
          </a:p>
          <a:p>
            <a:pPr>
              <a:lnSpc>
                <a:spcPct val="90000"/>
              </a:lnSpc>
              <a:defRPr/>
            </a:pPr>
            <a:r>
              <a:rPr lang="en-ZA" sz="2000" b="1" dirty="0">
                <a:cs typeface="+mn-cs"/>
              </a:rPr>
              <a:t>Inter-University Centre for Astronomy and </a:t>
            </a:r>
            <a:r>
              <a:rPr lang="en-ZA" sz="2000" b="1" dirty="0" smtClean="0">
                <a:cs typeface="+mn-cs"/>
              </a:rPr>
              <a:t>Astrophysics (local costs)</a:t>
            </a:r>
            <a:endParaRPr lang="en-ZA" sz="2000" b="1" dirty="0">
              <a:cs typeface="+mn-cs"/>
            </a:endParaRPr>
          </a:p>
          <a:p>
            <a:pPr>
              <a:lnSpc>
                <a:spcPct val="90000"/>
              </a:lnSpc>
              <a:defRPr/>
            </a:pPr>
            <a:endParaRPr lang="en-ZA" sz="2000" b="1" dirty="0" smtClean="0">
              <a:cs typeface="+mn-cs"/>
            </a:endParaRPr>
          </a:p>
          <a:p>
            <a:pPr>
              <a:lnSpc>
                <a:spcPct val="90000"/>
              </a:lnSpc>
              <a:defRPr/>
            </a:pPr>
            <a:r>
              <a:rPr lang="en-ZA" sz="2000" b="1" dirty="0" smtClean="0">
                <a:cs typeface="+mn-cs"/>
              </a:rPr>
              <a:t>University </a:t>
            </a:r>
            <a:r>
              <a:rPr lang="en-ZA" sz="2000" b="1" dirty="0">
                <a:cs typeface="+mn-cs"/>
              </a:rPr>
              <a:t>of Central </a:t>
            </a:r>
            <a:r>
              <a:rPr lang="en-ZA" sz="2000" b="1" dirty="0" smtClean="0">
                <a:cs typeface="+mn-cs"/>
              </a:rPr>
              <a:t>Lancashire (12 scholarships)</a:t>
            </a:r>
          </a:p>
          <a:p>
            <a:pPr>
              <a:lnSpc>
                <a:spcPct val="90000"/>
              </a:lnSpc>
              <a:defRPr/>
            </a:pPr>
            <a:endParaRPr lang="en-ZA" sz="2000" b="1" dirty="0" smtClean="0"/>
          </a:p>
          <a:p>
            <a:pPr>
              <a:lnSpc>
                <a:spcPct val="90000"/>
              </a:lnSpc>
              <a:defRPr/>
            </a:pPr>
            <a:r>
              <a:rPr lang="en-ZA" sz="2000" b="1" dirty="0" smtClean="0"/>
              <a:t>Haus </a:t>
            </a:r>
            <a:r>
              <a:rPr lang="en-ZA" sz="2000" b="1" dirty="0" err="1"/>
              <a:t>der</a:t>
            </a:r>
            <a:r>
              <a:rPr lang="en-ZA" sz="2000" b="1" dirty="0"/>
              <a:t> </a:t>
            </a:r>
            <a:r>
              <a:rPr lang="en-ZA" sz="2000" b="1" dirty="0" err="1" smtClean="0"/>
              <a:t>Astronomie</a:t>
            </a:r>
            <a:r>
              <a:rPr lang="en-ZA" sz="2000" b="1" dirty="0" smtClean="0"/>
              <a:t> (20% FTE)</a:t>
            </a:r>
            <a:endParaRPr lang="en-ZA" sz="2000" b="1" dirty="0" smtClean="0">
              <a:cs typeface="+mn-cs"/>
            </a:endParaRPr>
          </a:p>
          <a:p>
            <a:pPr>
              <a:lnSpc>
                <a:spcPct val="90000"/>
              </a:lnSpc>
              <a:defRPr/>
            </a:pPr>
            <a:endParaRPr lang="en-ZA" sz="2000" b="1" dirty="0" smtClean="0">
              <a:cs typeface="+mn-cs"/>
            </a:endParaRPr>
          </a:p>
          <a:p>
            <a:pPr lvl="1">
              <a:buFontTx/>
              <a:buNone/>
              <a:defRPr/>
            </a:pPr>
            <a:endParaRPr lang="en-ZA" sz="2000" b="1" dirty="0" smtClean="0">
              <a:ea typeface="+mn-ea"/>
              <a:cs typeface="+mn-cs"/>
            </a:endParaRPr>
          </a:p>
          <a:p>
            <a:pPr>
              <a:buFontTx/>
              <a:buNone/>
              <a:defRPr/>
            </a:pPr>
            <a:endParaRPr lang="en-ZA" sz="2400" b="1" i="1" u="sng" dirty="0" smtClean="0">
              <a:ea typeface="+mn-ea"/>
              <a:cs typeface="+mn-cs"/>
            </a:endParaRPr>
          </a:p>
        </p:txBody>
      </p:sp>
      <p:sp>
        <p:nvSpPr>
          <p:cNvPr id="33796" name="AutoShape 7" descr="raslogo"/>
          <p:cNvSpPr>
            <a:spLocks noChangeAspect="1" noChangeArrowheads="1"/>
          </p:cNvSpPr>
          <p:nvPr/>
        </p:nvSpPr>
        <p:spPr bwMode="auto">
          <a:xfrm>
            <a:off x="155575" y="-6778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33797" name="AutoShape 9" descr="raslogo"/>
          <p:cNvSpPr>
            <a:spLocks noChangeAspect="1" noChangeArrowheads="1"/>
          </p:cNvSpPr>
          <p:nvPr/>
        </p:nvSpPr>
        <p:spPr bwMode="auto">
          <a:xfrm>
            <a:off x="155575" y="-6778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pic>
        <p:nvPicPr>
          <p:cNvPr id="33798" name="Picture 8" descr="NWO-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181479"/>
            <a:ext cx="1000276" cy="41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9" descr="White_-_small_for_web.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07" y="1396999"/>
            <a:ext cx="657994" cy="6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descr="logoi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949" y="3569407"/>
            <a:ext cx="512114" cy="5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706" y="2852936"/>
            <a:ext cx="671513" cy="67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4" descr="uclanlogo.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944" y="4151698"/>
            <a:ext cx="926715" cy="58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28600" y="304800"/>
            <a:ext cx="8686800" cy="5791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 name="ZoneTexte 1"/>
          <p:cNvSpPr txBox="1"/>
          <p:nvPr/>
        </p:nvSpPr>
        <p:spPr>
          <a:xfrm>
            <a:off x="1547664" y="5693186"/>
            <a:ext cx="6862896" cy="400110"/>
          </a:xfrm>
          <a:prstGeom prst="rect">
            <a:avLst/>
          </a:prstGeom>
          <a:noFill/>
        </p:spPr>
        <p:txBody>
          <a:bodyPr wrap="square" rtlCol="0">
            <a:spAutoFit/>
          </a:bodyPr>
          <a:lstStyle/>
          <a:p>
            <a:r>
              <a:rPr lang="fr-FR" sz="2000" dirty="0" smtClean="0"/>
              <a:t>More information:  </a:t>
            </a:r>
            <a:r>
              <a:rPr lang="fr-FR" sz="2000" dirty="0">
                <a:hlinkClick r:id="rId9"/>
              </a:rPr>
              <a:t>http://www.astro4dev.org/partners</a:t>
            </a:r>
            <a:r>
              <a:rPr lang="fr-FR" sz="2000" dirty="0" smtClean="0">
                <a:hlinkClick r:id="rId9"/>
              </a:rPr>
              <a:t>/</a:t>
            </a:r>
            <a:endParaRPr lang="fr-FR" sz="2000" dirty="0" smtClean="0"/>
          </a:p>
        </p:txBody>
      </p:sp>
      <p:pic>
        <p:nvPicPr>
          <p:cNvPr id="4" name="Image 3" descr="HdA-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5644" y="4834051"/>
            <a:ext cx="1000276" cy="506577"/>
          </a:xfrm>
          <a:prstGeom prst="rect">
            <a:avLst/>
          </a:prstGeom>
        </p:spPr>
      </p:pic>
      <p:grpSp>
        <p:nvGrpSpPr>
          <p:cNvPr id="15" name="Group 14"/>
          <p:cNvGrpSpPr/>
          <p:nvPr/>
        </p:nvGrpSpPr>
        <p:grpSpPr>
          <a:xfrm>
            <a:off x="35496" y="6231702"/>
            <a:ext cx="1252597" cy="626298"/>
            <a:chOff x="563160" y="892833"/>
            <a:chExt cx="1252597" cy="626298"/>
          </a:xfrm>
        </p:grpSpPr>
        <p:sp>
          <p:nvSpPr>
            <p:cNvPr id="16" name="Rectangle 15"/>
            <p:cNvSpPr/>
            <p:nvPr/>
          </p:nvSpPr>
          <p:spPr>
            <a:xfrm>
              <a:off x="563160"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angle 19"/>
            <p:cNvSpPr/>
            <p:nvPr/>
          </p:nvSpPr>
          <p:spPr>
            <a:xfrm>
              <a:off x="563160"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1</a:t>
              </a:r>
              <a:r>
                <a:rPr lang="en-ZA" sz="1400" b="1" kern="1200" baseline="30000" dirty="0" smtClean="0"/>
                <a:t>st</a:t>
              </a:r>
              <a:r>
                <a:rPr lang="en-ZA" sz="1400" b="1" kern="1200" dirty="0" smtClean="0"/>
                <a:t> Element: Foundations</a:t>
              </a:r>
            </a:p>
          </p:txBody>
        </p:sp>
      </p:grpSp>
      <p:grpSp>
        <p:nvGrpSpPr>
          <p:cNvPr id="21" name="Group 20"/>
          <p:cNvGrpSpPr/>
          <p:nvPr/>
        </p:nvGrpSpPr>
        <p:grpSpPr>
          <a:xfrm>
            <a:off x="1259632" y="6237312"/>
            <a:ext cx="1252597" cy="626298"/>
            <a:chOff x="2078804" y="892833"/>
            <a:chExt cx="1252597" cy="626298"/>
          </a:xfrm>
        </p:grpSpPr>
        <p:sp>
          <p:nvSpPr>
            <p:cNvPr id="22" name="Rectangle 21"/>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ectangle 22"/>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
        <p:nvSpPr>
          <p:cNvPr id="24" name="Slide Number Placeholder 23"/>
          <p:cNvSpPr>
            <a:spLocks noGrp="1"/>
          </p:cNvSpPr>
          <p:nvPr>
            <p:ph type="sldNum" sz="quarter" idx="12"/>
          </p:nvPr>
        </p:nvSpPr>
        <p:spPr/>
        <p:txBody>
          <a:bodyPr/>
          <a:lstStyle/>
          <a:p>
            <a:fld id="{16DB05FC-3F3D-48BC-8DE6-66D4A5D13132}" type="slidenum">
              <a:rPr lang="en-ZA" smtClean="0"/>
              <a:pPr/>
              <a:t>6</a:t>
            </a:fld>
            <a:endParaRPr lang="en-ZA"/>
          </a:p>
        </p:txBody>
      </p:sp>
      <p:sp>
        <p:nvSpPr>
          <p:cNvPr id="25" name="Title 1"/>
          <p:cNvSpPr>
            <a:spLocks noGrp="1"/>
          </p:cNvSpPr>
          <p:nvPr>
            <p:ph type="title"/>
          </p:nvPr>
        </p:nvSpPr>
        <p:spPr>
          <a:xfrm>
            <a:off x="457200" y="274638"/>
            <a:ext cx="8229600" cy="1143000"/>
          </a:xfrm>
        </p:spPr>
        <p:txBody>
          <a:bodyPr/>
          <a:lstStyle/>
          <a:p>
            <a:r>
              <a:rPr lang="en-ZA" dirty="0" smtClean="0"/>
              <a:t>OAD Partners</a:t>
            </a:r>
            <a:endParaRPr lang="en-ZA" dirty="0"/>
          </a:p>
        </p:txBody>
      </p:sp>
    </p:spTree>
    <p:extLst>
      <p:ext uri="{BB962C8B-B14F-4D97-AF65-F5344CB8AC3E}">
        <p14:creationId xmlns:p14="http://schemas.microsoft.com/office/powerpoint/2010/main" val="9993943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en-ZA" dirty="0" smtClean="0"/>
              <a:t>OAD Volunteers</a:t>
            </a:r>
            <a:endParaRPr lang="en-ZA" dirty="0"/>
          </a:p>
        </p:txBody>
      </p:sp>
      <p:pic>
        <p:nvPicPr>
          <p:cNvPr id="4" name="Picture 3" descr="volunteers-201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0728"/>
            <a:ext cx="91440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5373216"/>
            <a:ext cx="8499122" cy="830997"/>
          </a:xfrm>
          <a:prstGeom prst="rect">
            <a:avLst/>
          </a:prstGeom>
          <a:noFill/>
        </p:spPr>
        <p:txBody>
          <a:bodyPr wrap="none" rtlCol="0">
            <a:spAutoFit/>
          </a:bodyPr>
          <a:lstStyle/>
          <a:p>
            <a:pPr>
              <a:buFont typeface="Arial" pitchFamily="34" charset="0"/>
              <a:buChar char="•"/>
            </a:pPr>
            <a:r>
              <a:rPr lang="en-ZA" sz="2400" dirty="0" smtClean="0"/>
              <a:t>IAU members, amateurs, professionals, teachers, students, public</a:t>
            </a:r>
          </a:p>
          <a:p>
            <a:pPr>
              <a:buFont typeface="Arial" pitchFamily="34" charset="0"/>
              <a:buChar char="•"/>
            </a:pPr>
            <a:r>
              <a:rPr lang="en-ZA" sz="2400" dirty="0" smtClean="0"/>
              <a:t>Over 500 worldwide (on this map they are grouped by location)</a:t>
            </a:r>
            <a:endParaRPr lang="en-ZA" sz="2400" dirty="0"/>
          </a:p>
        </p:txBody>
      </p:sp>
      <p:grpSp>
        <p:nvGrpSpPr>
          <p:cNvPr id="6" name="Group 5"/>
          <p:cNvGrpSpPr/>
          <p:nvPr/>
        </p:nvGrpSpPr>
        <p:grpSpPr>
          <a:xfrm>
            <a:off x="0" y="6231702"/>
            <a:ext cx="1252597" cy="626298"/>
            <a:chOff x="563160" y="892833"/>
            <a:chExt cx="1252597" cy="626298"/>
          </a:xfrm>
        </p:grpSpPr>
        <p:sp>
          <p:nvSpPr>
            <p:cNvPr id="7" name="Rectangle 6"/>
            <p:cNvSpPr/>
            <p:nvPr/>
          </p:nvSpPr>
          <p:spPr>
            <a:xfrm>
              <a:off x="563160"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angle 7"/>
            <p:cNvSpPr/>
            <p:nvPr/>
          </p:nvSpPr>
          <p:spPr>
            <a:xfrm>
              <a:off x="563160"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1</a:t>
              </a:r>
              <a:r>
                <a:rPr lang="en-ZA" sz="1400" b="1" kern="1200" baseline="30000" dirty="0" smtClean="0"/>
                <a:t>st</a:t>
              </a:r>
              <a:r>
                <a:rPr lang="en-ZA" sz="1400" b="1" kern="1200" dirty="0" smtClean="0"/>
                <a:t> Element: Foundations</a:t>
              </a:r>
            </a:p>
          </p:txBody>
        </p:sp>
      </p:grpSp>
      <p:grpSp>
        <p:nvGrpSpPr>
          <p:cNvPr id="9" name="Group 8"/>
          <p:cNvGrpSpPr/>
          <p:nvPr/>
        </p:nvGrpSpPr>
        <p:grpSpPr>
          <a:xfrm>
            <a:off x="1259632" y="6237312"/>
            <a:ext cx="1252597" cy="626298"/>
            <a:chOff x="2078804" y="892833"/>
            <a:chExt cx="1252597" cy="626298"/>
          </a:xfrm>
        </p:grpSpPr>
        <p:sp>
          <p:nvSpPr>
            <p:cNvPr id="10" name="Rectangle 9"/>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ectangle 10"/>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
        <p:nvSpPr>
          <p:cNvPr id="12" name="Slide Number Placeholder 11"/>
          <p:cNvSpPr>
            <a:spLocks noGrp="1"/>
          </p:cNvSpPr>
          <p:nvPr>
            <p:ph type="sldNum" sz="quarter" idx="12"/>
          </p:nvPr>
        </p:nvSpPr>
        <p:spPr/>
        <p:txBody>
          <a:bodyPr/>
          <a:lstStyle/>
          <a:p>
            <a:fld id="{16DB05FC-3F3D-48BC-8DE6-66D4A5D13132}" type="slidenum">
              <a:rPr lang="en-ZA" smtClean="0"/>
              <a:pPr/>
              <a:t>7</a:t>
            </a:fld>
            <a:endParaRPr lang="en-ZA"/>
          </a:p>
        </p:txBody>
      </p:sp>
      <p:pic>
        <p:nvPicPr>
          <p:cNvPr id="14" name="Picture 6" descr="sp_cover-new.jpg"/>
          <p:cNvPicPr>
            <a:picLocks noChangeAspect="1"/>
          </p:cNvPicPr>
          <p:nvPr/>
        </p:nvPicPr>
        <p:blipFill>
          <a:blip r:embed="rId4" cstate="print"/>
          <a:srcRect/>
          <a:stretch>
            <a:fillRect/>
          </a:stretch>
        </p:blipFill>
        <p:spPr bwMode="auto">
          <a:xfrm>
            <a:off x="7848600" y="-27384"/>
            <a:ext cx="1295400" cy="1833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475656" y="480994"/>
            <a:ext cx="6574237" cy="6377008"/>
          </a:xfrm>
          <a:prstGeom prst="rect">
            <a:avLst/>
          </a:prstGeom>
          <a:noFill/>
          <a:ln w="9525">
            <a:noFill/>
            <a:miter lim="800000"/>
            <a:headEnd/>
            <a:tailEnd/>
          </a:ln>
        </p:spPr>
      </p:pic>
      <p:pic>
        <p:nvPicPr>
          <p:cNvPr id="10" name="Picture 6" descr="sp_cover-new.jpg"/>
          <p:cNvPicPr>
            <a:picLocks noChangeAspect="1"/>
          </p:cNvPicPr>
          <p:nvPr/>
        </p:nvPicPr>
        <p:blipFill>
          <a:blip r:embed="rId4" cstate="print"/>
          <a:srcRect/>
          <a:stretch>
            <a:fillRect/>
          </a:stretch>
        </p:blipFill>
        <p:spPr bwMode="auto">
          <a:xfrm>
            <a:off x="7848600" y="5029200"/>
            <a:ext cx="1295400" cy="1833563"/>
          </a:xfrm>
          <a:prstGeom prst="rect">
            <a:avLst/>
          </a:prstGeom>
          <a:noFill/>
          <a:ln w="9525">
            <a:noFill/>
            <a:miter lim="800000"/>
            <a:headEnd/>
            <a:tailEnd/>
          </a:ln>
        </p:spPr>
      </p:pic>
      <p:sp>
        <p:nvSpPr>
          <p:cNvPr id="2" name="Title 1"/>
          <p:cNvSpPr>
            <a:spLocks noGrp="1"/>
          </p:cNvSpPr>
          <p:nvPr>
            <p:ph type="title"/>
          </p:nvPr>
        </p:nvSpPr>
        <p:spPr>
          <a:xfrm>
            <a:off x="230832" y="-234280"/>
            <a:ext cx="8229600" cy="1143000"/>
          </a:xfrm>
        </p:spPr>
        <p:txBody>
          <a:bodyPr/>
          <a:lstStyle/>
          <a:p>
            <a:pPr>
              <a:tabLst>
                <a:tab pos="5197475" algn="l"/>
              </a:tabLst>
            </a:pPr>
            <a:r>
              <a:rPr lang="en-ZA" dirty="0" smtClean="0"/>
              <a:t>OAD Projects - Statistics</a:t>
            </a:r>
            <a:endParaRPr lang="en-ZA" dirty="0"/>
          </a:p>
        </p:txBody>
      </p:sp>
      <p:sp>
        <p:nvSpPr>
          <p:cNvPr id="9" name="Slide Number Placeholder 8"/>
          <p:cNvSpPr>
            <a:spLocks noGrp="1"/>
          </p:cNvSpPr>
          <p:nvPr>
            <p:ph type="sldNum" sz="quarter" idx="12"/>
          </p:nvPr>
        </p:nvSpPr>
        <p:spPr/>
        <p:txBody>
          <a:bodyPr/>
          <a:lstStyle/>
          <a:p>
            <a:fld id="{16DB05FC-3F3D-48BC-8DE6-66D4A5D13132}" type="slidenum">
              <a:rPr lang="en-ZA" smtClean="0"/>
              <a:pPr/>
              <a:t>8</a:t>
            </a:fld>
            <a:endParaRPr lang="en-ZA"/>
          </a:p>
        </p:txBody>
      </p:sp>
      <p:grpSp>
        <p:nvGrpSpPr>
          <p:cNvPr id="6" name="Group 5"/>
          <p:cNvGrpSpPr/>
          <p:nvPr/>
        </p:nvGrpSpPr>
        <p:grpSpPr>
          <a:xfrm>
            <a:off x="1115616" y="6259086"/>
            <a:ext cx="1252597" cy="626298"/>
            <a:chOff x="2078804" y="892833"/>
            <a:chExt cx="1252597" cy="626298"/>
          </a:xfrm>
        </p:grpSpPr>
        <p:sp>
          <p:nvSpPr>
            <p:cNvPr id="7" name="Rectangle 6"/>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angle 7"/>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3-projec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61" y="1675849"/>
            <a:ext cx="8892532" cy="5086795"/>
          </a:xfrm>
          <a:prstGeom prst="rect">
            <a:avLst/>
          </a:prstGeom>
        </p:spPr>
      </p:pic>
      <p:sp>
        <p:nvSpPr>
          <p:cNvPr id="71681" name="Rectangle 2"/>
          <p:cNvSpPr>
            <a:spLocks noGrp="1" noChangeArrowheads="1"/>
          </p:cNvSpPr>
          <p:nvPr>
            <p:ph type="title"/>
          </p:nvPr>
        </p:nvSpPr>
        <p:spPr>
          <a:xfrm>
            <a:off x="0" y="309890"/>
            <a:ext cx="9131300" cy="684212"/>
          </a:xfrm>
          <a:solidFill>
            <a:srgbClr val="EEECE1"/>
          </a:solidFill>
        </p:spPr>
        <p:txBody>
          <a:bodyPr>
            <a:normAutofit/>
          </a:bodyPr>
          <a:lstStyle/>
          <a:p>
            <a:pPr eaLnBrk="1" hangingPunct="1"/>
            <a:r>
              <a:rPr lang="en-US" sz="2800" dirty="0">
                <a:latin typeface="Arial" charset="0"/>
              </a:rPr>
              <a:t>Overview </a:t>
            </a:r>
            <a:r>
              <a:rPr lang="en-US" sz="2800" dirty="0" smtClean="0">
                <a:latin typeface="Arial" charset="0"/>
              </a:rPr>
              <a:t>of funded projects in 2013</a:t>
            </a:r>
            <a:endParaRPr lang="en-US" sz="2800" dirty="0">
              <a:latin typeface="Arial" charset="0"/>
            </a:endParaRPr>
          </a:p>
        </p:txBody>
      </p:sp>
      <p:sp>
        <p:nvSpPr>
          <p:cNvPr id="71682" name="AutoShape 2"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71683" name="AutoShape 4" descr="data:image/jpeg;base64,/9j/4AAQSkZJRgABAQAAAQABAAD/2wCEAAkGBhAQEBUQDxAQEBASEBIQEg8PEBQQFxYQFRAVFRMQFhIaHCchFxkjGRISHy8gIycpLCwsFR4yNjAqNScrLikBCQoKDgwOGg8PGi8lHyQuLC8sKi0sLDUvLzQvMS0qLC0vMCwsLDUsNSwpLCwsLCwsLy8sLCwsNTQsLCwvNCwsLP/AABEIAMIBAwMBIgACEQEDEQH/xAAcAAEAAgMBAQEAAAAAAAAAAAAABgcEBQgBAwL/xABQEAABAwIBBgYKDggFBQAAAAABAAIDBBEFBgcSITFhE0FRcXSBIjI0NVSRk6GxswgUFzNCUlNicnOSstHSFRgjJEOCwdMlg6LC4hZEVbTw/8QAGgEBAAMBAQEAAAAAAAAAAAAAAAMEBQIGAf/EADQRAAEDAgMECAUFAQEAAAAAAAABAgMEEQUhMRIyUYFBYXGRobHR8BMUNMHhFSIzUvFTQv/aAAwDAQACEQMRAD8AvFERAEREAREQBERAEREAREQBERAEREAREQBERAEREAREQBERAEREAREQBERAEREAREQBERAEREAREQBERAEXhcvOEHKPGgsfpF5deoAiIgCIiAIiIAiIgCIiAIiIAiIgCIiAIiIAiIgCIiAIiIAiKL4/lsyEmOC0sg1F3wGnk+cdw8aillZE3aepNDBJO7ZYlyST1DI2l0jmsaNrnENHjKjmIZfU7NUTXTHlHYN+0dfmUFrsRlndpTPc88V9g3BuwdSxljy4k9co0sehgweNucq3XgmnvuJHV5d1T+00Ih81ukfG6/oWpqMZqZO3nlO7TcB4hqWEiz3zyP3nKasdNDHutROR65xO0359a8spDgmRk1QA954GI6wSLucOVreIbz51LaPI2jj2x8IfjSnS/wBOzzKxFQyypfROsqz4lBCuze69RWQkI2G3MbLIixadnazyt5pXei6tmLDoW9rFG36LGj0BfQ0zDtY0/wAoVtMMcmj/AA/Jnuxli6x35/grKnywrGfxtMcj2td57X8621LnEkHvsLHb43Fh8RupfLg1M/toITzxt9NlrqjIqjfsjLDyxvcPMSR5lIlNVM3JL9vtSJayik34rdlvtY/NFlvSSanOdEeSVth9oXHjst5DM140mOa5p2OaQ4eMKH1ebpu2GcjkEjQ7/ULehap2TOIUp0orn51O/bzt1E+IrtKioj/kZfrQjWlpJf4ZLLwX2n3LIRQShy6niOhVxF1tpDeDeOdp1HzKWYZjcFSLxSAnjYdThztPp2K1FVRy5NXPgupSnopoM3JlxTQz0ReEqyUz1afB8WEs9THf3uRob9HQDXW/mY7xrGygytigY5sT2yTEWAadINPxnHZq5Nqg2CYw6mmEou4aw9t+2aduvlvY84WdUVjWSNai9pr0uHvlie5Ustv2+f4LaRYeG4vDUN0onh2rW3Y4bi3aFmLQa5HJdDKc1zFs5LKERF9OQiIgCIiAIiIAiIgCItDlhjRp4LMNpZbsaRtA+E/qBA5yFHJIkbVc7oJYYnSvRjdVNJlflWSTT07rNF2ySA7TxsaeTlPVzw5EXlppnTO2nHt6enZTs2Gf6ERFCWApRkVk+JnmaUXjjNmtOx0m3XygausjeourYydpBFSxMG3gw4/Sd2TvOVoUEKSSXdohlYpULDDZuq5epskRF6M8gEREAREQBERAfGpo45RoyMY8cj2h3pUerchISdOne+B41ixLgDu13HUVJ0UUkMcm8hPFUSxbjreXcRiHE62k1VcZnhH/AHEPZOA5XN4xzgc5W6Y6nq4w4COeM8oDtfJY7Cs1a2fBGafCwHgJTtcwdi7dJHscN+o71wkbmZX2k4Lr39PPvJFlZIt1TZdxTTu6OXcR/KDIdmgZKUFrmgkw3JBA26N9YO7ZzKI4Zh76iVsUe1x2nYGjWXHcArVpqt19CVoZJxWN2u3sd/tOsbxrWrwLBBDU1MgFgXNDNzXAPcB1kD+VUZqJj5GqzJF18+Rp0+IyRxPbIt1RMl8OZ9MNyQpYQDocK8fDk7LXubsC3TWgahqHIF6i02RtYlmpYxZJXyrd63CIi7IwiIgCIiAIiIAiIgCguWmMYQypDK+tfDM2Nto2tcQGEkh2qN2s8/EFOlzfn277no8PocrdJRx1knwpNLXOmzPhXbYtlLIwKHBa6Qw0ldJLIGl+h2h0QQCRpRi+0bFIPc9pvlJ/tM/KuXsKxSWlmZUQPLJYnB7HDiI4iOMEXBHGCQupshMs4sUpGzss2RtmTw31sltr52naDybwbK/BIaezmNu3yLDcSqV/9qfL3Pab5Sf7TPyrFxLI6hponzzzTMijbpPeS02by2DCVMlF853eis6O70hZ0VDA96NVuqodLiFT/dSGnG8nP/JSfYf/AGValI5pjYWHSYWNLTyt0RY+Ky4yXYuBdywdHi9W1a9ZhkFCiLF068is+qln/kW9jORFG84eUv6Pw6aoBtLo8FD9c/UwjltrdzMKosYr3I1NVOFyPhVZ08Iie6N9bGHsc5jhoSmzmmxFwyx1g7FJqSqZLG2WNwfHIxr2PGxzHAFrhzghcYk31roTMPlN7YoXUjzeSkd2N9pgeSW89naY3DRWvW4a2CLbYqrxI2vutiz0RFikhGcRzlYVTyvgnrGMljdovYWSGzuS4bZY3ut4N4dH5OX8ioLOd33rOkH7oWvwLJGtrg80dO+YRloeWlosXXttI5CvRswuD4aPe5UuidKehDtrc6LOd7BfDmeSn/IvPdgwXw5vkZ/7aok5qsY8Al8cf5l57leMeATeNn5l8/T6P/p4p6DbdwOjsJy2w6qIbT1lPI87I+EDXnmY6zj4lu1xziuC1NI/g6qGWB+0NlYW3HKL7RvCsLNbnWqKeeOjrJHTUsjmxtfIdJ0LnGzSHnWY72BB2DWLWsYajCdlm3C66cD6knEvPHcZpqSEzVcjY4dJrS9wcRpE9jqaCdoWkpc6OEPc2Nlaxz3uaxo0JblzjZovocpC1GfXvQ7pEP3iqAyb7tpulQeuao6PD454Vkcq3zPrnqi2Opcdy4w+hkEVXUthkcwSBrmvN2FxaHdi08bXeJa33WsG8Oj+xL+RVZ7IXvjD0Jn/ALEyq5WabC4pYmvVVuvZ6HxXqinUnutYN4dH9iX8ie61g3h0f2JfyLlpeqx+jQ/2Xw9Dn4inUnutYN4dH5OX8ilcE7Xta9hu1zQ5p5WkXB8RXGC7Dyf7kp+jw+qaszEKJlMjVYq58TtjlU2CIiySQIiIAiIgC5vz7d9z0eH0OXSC5vz7d9z0eH0OWthH1HJSOTQr9sDi0vDSWtLQ5wGoF19EE8V9E+Jb7IXLKXC6ts8d3RnsJob6nxX1jc4bQeI7ibzHMZhMVWa6nnYHxS00bXNP1hIIPEQQCDxEBQzLfI+bC6t1PJdzD2UMtrCSInU7cRsI4iOSxPoVmjlkfTv/ANQisqJc6pwrFIqqFlRA8PilaHscOQ8RHEQbgjiIIWiznd6Kzo7vSFTOaHOL+j5vatS79zmd2xOqGU6hJuadQd1HiN7mzmn/AAes6O70heakpXU1S1q6XSy8yZHXQ5UXYuBdywdHi9W1cdLsXAu5YOjxeratHG91nP7HEZnKgs/2U3C1UdCw9hTN4SQDjnkFwD9FlvKFXfjeLR0lNLUy9pDG6Q8V7DU0bybAbyuQ8TxB9RNJPKbySyOkefnOcSbbtar4PBtSLKuief8Ah1IuVjGspVmxym/R+JRSudaGQ8BNxDg5CBpHc1wY7+VTjJLNrw+T07yy9TUn2zBq12g0hC0fTvL1ShU6txskdSj4+GS+/ehFZUsp2mih+arKb2/hkT3G80P7vNfaXsA0Xn6TCw85KmC8ZJGsb1YuqFhFucp5zu+9Z0g/dCsj2OfvVZ9ZB92RVvnO771nSD90L3IzOJV4U2RtK2BwmLHO4Zjn62BwFrOFu2K9ZNC6ajRjNVRv2IEWzrnVaLnj9YDFPk6LyMn91P1gcU+TovIyf3VifpNR1d5L8RCyM99JC/CJXyBvCRyQuhcdoe6VrXAc7C/Vu3LmsFSHKvLyuxMj21KCxh0mQxt0GNda2lo8ZtfWSTrK3ma7NxNiFQyeaMtoY3h73uFhKWm/As+NcixI1AX47LapmfJU6/FXr/BEq7S5Fm56JC7BA53bGSmJ5zrKobJvu2m6VB65qv8Az696HdIh+8VQGTfdtN0qD1zVDhn0ru1fI+v1OwHRg7QDzi684FvxW+IL9ovLE5yHliP8RrOm1Pr3q78wcYOFuuAf3uXaL/w4lSOWXfGs6bU+verwzA96ndMl9XEvU4l9InIgZvFkcA34rfEF+0ReWJwiIgCIiAIiIAub8+3fc9Hh9Dl0gub8+3fc9Hh9DlrYR9RyUjk0N37HXuiq+pi9Y5Whl7kVFitIYX2bK274JiO0ktx/NOwjr2gKr/Y690VX1MXrHK9V8xF7o6tXNXNLeR9Zm041xLDZaaZ8E7DHLG4sew8RHpHGDxggqxMAzi8Lg1VhlU/9oyld7Wkce3jbb9gSfhNA1coFuIXnmeHNz7eh9uUzP3uFvZNaNc0Q16NuN7dZHLrHJbnZbkMkddEirqipyX8kSorVC7FwLuWDo8Xq2rjldiYNIG0kLnEACmiJJ1AARAkkqjjWjOf2OoysfZA5T6EMWHsPZTHh5gPkmG0bTuLwT/lqigt5lvlGcQr5qrXoPfoxA8ULexjFuLsQCd5KlOazNdHisc01TJLFEx7YozFoguktpPvpA6gCz7W5XoEZRUyK/n2qcr+5cjZUmf8AmijbFHQU7Y42NjY0SSamNADW9QAVZYtXCeeSZsbYhLI6Tgmm7W6RuWjdclXt+rzh/hNZ9qH+2o5l9mVgoqF9VSS1Er4i1z2S6BHBXs5w0WjWLg8wKr01VRsfaPJVy6T6rXdJq8xWU3tavNK82iq26AvsE7LmM9YL27y5q6KXGFLUvie2SNxa9j2vY4bQ9pBa4cxAXXWS2PNrqOGqZa0sYc5o+DINUjOpwcOpU8Yg2XpKnTkvb/nkdRr0HNGc7vvWdIP3Qt7mpzcU2LMndUSzxmF0bW8CWC4eHk30mn4oWiznd96zpB+6FZHsc/eqz6yD7si0aiR0dEjmLZbN+xyiXcbH9XnDvCa37UP9tRXK3MLUU7HS0EpqmtBJgc3Qlt822qQ7tR5AVfqLBjxKoYt9q/UpIrEOSMlsoY6GYPmoqarYHdlHUMuRbboE6mnnaeZdRZM4/T11MyopT+ycLaNg0scNRic0dqRybNhGohUnn4ySbT1TK2FujHVaQlAGoVDdZdu02m+8tceNfnMNlRwFa6je79nVNuwHYKhgJHNpN0hvIatSsibV06VDNU9r3HDV2VsWBn170O6RD94qgMm+7abpUHrmq/8APr3od0iH7xVAZN9203SoPXNUmF/Su7V8j4/eOwkRF5cnORMsu+NZ02p9e9XhmB71O6ZL6uJUfll3xrOm1Pr3q8MwPep3TJfVxL1OJfSJyIGbxZaIi8sThERAEREAREQBc359u+56PD6HLpBYlThNPK7Skghkda2k+JjzYbBchXKOpSmk21S+Ry5LoUr7HXuiq+pi9Y5Xqsalw2GIkxQxRkixMcbWXHIbDWslc1c6TyrIiWuGpZLBUNnqzc8A84lSs/YyO/eI2j3uVx99HI1xOvkcfnar0nqAzW4djxuGvR3nkG/xr2SNkjbODXscNYIDmkHdsIXylqnU8m03mh9cy6HGC6Fzm5T+1MDiiY601XBFA2x18FwTTM7m0SG/5gU+/wCn6TwWn8hH+C+9RhsMgAkhieGizQ+NrrDVqFxq2DxK/UYiyZ7HK3Jq31OEZY42YwkgAEkmwA1kk7AAutciMnRQUEFLYaTIwZCOOZ3ZSG/H2RIG4BZzMApAQ4U1OHAggiCMEEG4INtRWeo67EPmWo1EsiH1rLBfKqpmSxujkaHMkY5j2nYWOBDm9YJX1RZeh2cf5T4G6hrJqV97wyFoJ+Ezax/W0tPWrV9j7lP79h8jtv7zDc8epsrB/odbc4q36nB6eV2nJBDI42Bc+JjzYbBci69p8Ip43aUcELHDY5kTGnWLHWByLZnxJs8Pw3Nz436SNGWW5y9nO771nSD90KyPY5+9Vn1kH3ZVbMuE07iXOghc46y50TCSeUkjWvrTUUcd+DjZHfboMay9tl7DWuJsRSSn+Ds8M78AjLLc+yIiySQjGcjJv2/hs0LReVreGh1XPCx3IA3uGk3+dctUNa+CVk0R0ZIpGyMdyPa4OafGAuzFhHBabweDyLPwWpRYh8uxWObdFOHNuVvnRx2OuydZVRdrLJA6176LtIh8Z3tcHDqVJZN9203SoPXNXVmNGGmpXO4CJ8bS08Dota0kvAvaxF9d9iibcrqcEEYdACDcEaAsRsPvaijxqCjYsTk1uqdi8i1FQT1CbcaXTTo9SwkUJ90c+DDy3/BPdHPgw8t/wWH8/B/bwX0LX6XVf18U9TnrLLvjWdNqfXvV4ZgO9TumS+riWS/K+ncSXYfASSSSSwkk7STwaleTFYJoOEbAynaXu0WMtY2sC7UBxgjqW1LjUNXGkLEzy49HIrSYfPAm3Ilk7U9TboiKkVwiIgCIiAIiIAiIgCIiALWz0EkZL6VzW8Zgffg3HjtbXG7eNXKONbJFy5qOO2PVuhqqTKKNzuClBp5vkprC+9j9jhzLarFxDDYp26EzA9vFfaDyg7QVH5cJrqTXSSmeIfwJtZA5AdV+ojmKgV8keqXTimvd6dxYbHFLursrwXTkvRz7yVIorSZeR30KmJ8DxqOouAO8dsPEVIKPE4ZheKVj9zXAkc7doXcc8cm6pxLSyxb7efR3mUiIpiuEREAREQBERAERYOLYxFTM05XfRYO2ceQBcucjUuuh0xjnqjWpdTR5wK8NgbCD2Ujw4j5jNd/taPiKr9ZmLYo+plMr9p1Bo2NaNjR/9xlYa8vVTfGkVyadB7aip/l4UYuuqhEX7hhc9wYxpc5xsGtFySq+pbVbZqfXD6F88rYmDsnm3MONx3AXKtuipGxRtiZ2rGho6uM7+NajJbJsUrNJ9jM8dkRrDRt0AfSePqW+XoqGmWFu07VTyOJ1iTv2WbqeIREWgZQREQBERAEREAREQBERAEREAREQGJiGEw1AtNG1/ITqI5nDWFFcQzfEHSppde0Ml1HqePw61NUVeWmjl3k5lqCsmg3HZcOgrh9ZidH25l0RxvAmZ9vXbxhZVLnElHvkMb97HFnpup6tbW5OUs2t8LL/ABmjQPjba6qrSzM/ik5L7+xeSup5P54k7U9p5mngzhU57eOVh3Brh6b+ZZ0WWlE7+Lo7nRvH9FrqrN3CfepZGbnASD+h861c+b6oHaSRP5y5h8ViPOuFkrWatRffUpKkWHSaOVPfWi+ZL2ZS0Z2VEXW8D0r6fp2l8Jg8qz8VXsuR9a3+DpfRew/1WK7J+rG2nm6mE+hcLWzprH4KdphtK7dl8ULHkylo27aiLqeHehYVRlzRs7Vz5DyMYfS6wUBOD1Pg8/kn/gvRgtSdlPP5J/4KN1fOujfBSZuF0ybz780JDiGcKR2qCMR/PedM9Tdg86i1VVvlcXyPc9x+E436tw3LMZk7Vu2U8vW3R9NlmwZEVjtrGs3vkb6G3VR/zE+8iryyL0fylMn7VanPM0KKaUmbo7Zp/wCWJv8Aud+CkGH5LUsFi2IOcPhydmecX1DqAUseHTO3siGXFoGbv7l6vyQLCMlqipsWt0I/lJAQLfNG13Vq3qfYJk5DSjsBpSEWdK7adw+KNw862qLWgo44c9V4mDVYhLUZaJwT7hERXDPCIi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sp>
        <p:nvSpPr>
          <p:cNvPr id="27" name="ZoneTexte 1"/>
          <p:cNvSpPr txBox="1">
            <a:spLocks noChangeArrowheads="1"/>
          </p:cNvSpPr>
          <p:nvPr/>
        </p:nvSpPr>
        <p:spPr bwMode="auto">
          <a:xfrm>
            <a:off x="155575" y="6273644"/>
            <a:ext cx="8881791" cy="369332"/>
          </a:xfrm>
          <a:prstGeom prst="rect">
            <a:avLst/>
          </a:prstGeom>
          <a:solidFill>
            <a:schemeClr val="bg1">
              <a:lumMod val="65000"/>
              <a:alpha val="59000"/>
            </a:schemeClr>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800" dirty="0" smtClean="0">
                <a:solidFill>
                  <a:srgbClr val="FF0000"/>
                </a:solidFill>
                <a:hlinkClick r:id="rId4"/>
              </a:rPr>
              <a:t>www.astro4dev.org/funded-projects/</a:t>
            </a:r>
            <a:endParaRPr lang="fr-FR" sz="1800" dirty="0">
              <a:solidFill>
                <a:srgbClr val="FF0000"/>
              </a:solidFill>
            </a:endParaRPr>
          </a:p>
        </p:txBody>
      </p:sp>
      <p:sp>
        <p:nvSpPr>
          <p:cNvPr id="59" name="Text Box 4"/>
          <p:cNvSpPr txBox="1">
            <a:spLocks noChangeArrowheads="1"/>
          </p:cNvSpPr>
          <p:nvPr/>
        </p:nvSpPr>
        <p:spPr bwMode="auto">
          <a:xfrm>
            <a:off x="1514992" y="1222013"/>
            <a:ext cx="1920875" cy="738664"/>
          </a:xfrm>
          <a:prstGeom prst="rect">
            <a:avLst/>
          </a:prstGeom>
          <a:solidFill>
            <a:srgbClr val="F6E534"/>
          </a:solidFill>
          <a:ln w="101600" cmpd="thinThick">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t>Astronomy for Universities </a:t>
            </a:r>
            <a:r>
              <a:rPr lang="en-US" sz="1400" dirty="0" smtClean="0"/>
              <a:t>&amp; Research</a:t>
            </a:r>
            <a:endParaRPr lang="en-US" sz="1400" dirty="0"/>
          </a:p>
        </p:txBody>
      </p:sp>
      <p:sp>
        <p:nvSpPr>
          <p:cNvPr id="60" name="Text Box 5"/>
          <p:cNvSpPr txBox="1">
            <a:spLocks noChangeArrowheads="1"/>
          </p:cNvSpPr>
          <p:nvPr/>
        </p:nvSpPr>
        <p:spPr bwMode="auto">
          <a:xfrm>
            <a:off x="3762478" y="1214320"/>
            <a:ext cx="1920875" cy="754053"/>
          </a:xfrm>
          <a:prstGeom prst="rect">
            <a:avLst/>
          </a:prstGeom>
          <a:solidFill>
            <a:schemeClr val="tx2">
              <a:lumMod val="60000"/>
              <a:lumOff val="40000"/>
            </a:schemeClr>
          </a:solidFill>
          <a:ln w="101600" cmpd="thinThick">
            <a:solidFill>
              <a:schemeClr val="tx1"/>
            </a:solidFill>
            <a:miter lim="800000"/>
            <a:headEnd/>
            <a:tailEnd/>
          </a:ln>
        </p:spPr>
        <p:txBody>
          <a:bodyPr tIns="137160" bIns="182880" anchor="ctr" anchorCtr="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t>Astronomy for Children </a:t>
            </a:r>
            <a:r>
              <a:rPr lang="en-US" sz="1400" dirty="0" smtClean="0"/>
              <a:t>&amp; Schools</a:t>
            </a:r>
          </a:p>
        </p:txBody>
      </p:sp>
      <p:sp>
        <p:nvSpPr>
          <p:cNvPr id="61" name="Text Box 6"/>
          <p:cNvSpPr txBox="1">
            <a:spLocks noChangeArrowheads="1"/>
          </p:cNvSpPr>
          <p:nvPr/>
        </p:nvSpPr>
        <p:spPr bwMode="auto">
          <a:xfrm>
            <a:off x="6010262" y="1207566"/>
            <a:ext cx="1920875" cy="754053"/>
          </a:xfrm>
          <a:prstGeom prst="rect">
            <a:avLst/>
          </a:prstGeom>
          <a:solidFill>
            <a:srgbClr val="C0504D"/>
          </a:solidFill>
          <a:ln w="101600" cmpd="thinThick">
            <a:solidFill>
              <a:schemeClr val="tx1"/>
            </a:solidFill>
            <a:miter lim="800000"/>
            <a:headEnd/>
            <a:tailEnd/>
          </a:ln>
        </p:spPr>
        <p:txBody>
          <a:bodyPr tIns="137160" bIns="182880" anchor="ctr" anchorCtr="0">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t>Astronomy for the </a:t>
            </a:r>
            <a:r>
              <a:rPr lang="en-US" sz="1400" dirty="0" smtClean="0"/>
              <a:t>Public</a:t>
            </a:r>
            <a:endParaRPr lang="en-US" sz="1400" dirty="0"/>
          </a:p>
        </p:txBody>
      </p:sp>
      <p:pic>
        <p:nvPicPr>
          <p:cNvPr id="30" name="Picture 6" descr="sp_cover-new.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834" y="60701"/>
            <a:ext cx="829504" cy="11741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303179" y="6259086"/>
            <a:ext cx="1252597" cy="626298"/>
            <a:chOff x="2078804" y="892833"/>
            <a:chExt cx="1252597" cy="626298"/>
          </a:xfrm>
        </p:grpSpPr>
        <p:sp>
          <p:nvSpPr>
            <p:cNvPr id="14" name="Rectangle 13"/>
            <p:cNvSpPr/>
            <p:nvPr/>
          </p:nvSpPr>
          <p:spPr>
            <a:xfrm>
              <a:off x="2078804" y="892833"/>
              <a:ext cx="1252597" cy="62629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angle 14"/>
            <p:cNvSpPr/>
            <p:nvPr/>
          </p:nvSpPr>
          <p:spPr>
            <a:xfrm>
              <a:off x="2078804" y="892833"/>
              <a:ext cx="1252597" cy="62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t>2</a:t>
              </a:r>
              <a:r>
                <a:rPr lang="en-ZA" sz="1400" b="1" kern="1200" baseline="30000" dirty="0" smtClean="0"/>
                <a:t>nd</a:t>
              </a:r>
              <a:r>
                <a:rPr lang="en-ZA" sz="1400" b="1" kern="1200" dirty="0" smtClean="0"/>
                <a:t> Element: Impact</a:t>
              </a:r>
              <a:endParaRPr lang="en-ZA" sz="1400" b="1" kern="1200" dirty="0"/>
            </a:p>
          </p:txBody>
        </p:sp>
      </p:grpSp>
      <p:sp>
        <p:nvSpPr>
          <p:cNvPr id="16" name="Slide Number Placeholder 15"/>
          <p:cNvSpPr>
            <a:spLocks noGrp="1"/>
          </p:cNvSpPr>
          <p:nvPr>
            <p:ph type="sldNum" sz="quarter" idx="12"/>
          </p:nvPr>
        </p:nvSpPr>
        <p:spPr/>
        <p:txBody>
          <a:bodyPr/>
          <a:lstStyle/>
          <a:p>
            <a:fld id="{16DB05FC-3F3D-48BC-8DE6-66D4A5D13132}" type="slidenum">
              <a:rPr lang="en-ZA" smtClean="0"/>
              <a:pPr/>
              <a:t>9</a:t>
            </a:fld>
            <a:endParaRPr lang="en-ZA"/>
          </a:p>
        </p:txBody>
      </p:sp>
    </p:spTree>
    <p:extLst>
      <p:ext uri="{BB962C8B-B14F-4D97-AF65-F5344CB8AC3E}">
        <p14:creationId xmlns:p14="http://schemas.microsoft.com/office/powerpoint/2010/main" val="3741274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1518</Words>
  <Application>Microsoft Macintosh PowerPoint</Application>
  <PresentationFormat>On-screen Show (4:3)</PresentationFormat>
  <Paragraphs>240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Milestones towards vision</vt:lpstr>
      <vt:lpstr>OAD Task Forces</vt:lpstr>
      <vt:lpstr>OAD Nodes</vt:lpstr>
      <vt:lpstr>OAD Partners</vt:lpstr>
      <vt:lpstr>OAD Volunteers</vt:lpstr>
      <vt:lpstr>OAD Projects - Statistics</vt:lpstr>
      <vt:lpstr>Overview of funded projects in 2013</vt:lpstr>
      <vt:lpstr>PowerPoint Presentation</vt:lpstr>
      <vt:lpstr>PowerPoint Presentation</vt:lpstr>
      <vt:lpstr>PowerPoint Presentation</vt:lpstr>
      <vt:lpstr>PowerPoint Presentation</vt:lpstr>
      <vt:lpstr>PowerPoint Presentation</vt:lpstr>
      <vt:lpstr>Looking ahead: Activities for 2014</vt:lpstr>
      <vt:lpstr>Activities with Volunteers </vt:lpstr>
      <vt:lpstr>Future of the OAD</vt:lpstr>
    </vt:vector>
  </TitlesOfParts>
  <Company>SAAO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kg</dc:creator>
  <cp:lastModifiedBy>Ted Williams</cp:lastModifiedBy>
  <cp:revision>130</cp:revision>
  <dcterms:created xsi:type="dcterms:W3CDTF">2014-04-22T22:24:18Z</dcterms:created>
  <dcterms:modified xsi:type="dcterms:W3CDTF">2014-06-06T10:46:27Z</dcterms:modified>
</cp:coreProperties>
</file>