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0" d="100"/>
          <a:sy n="180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2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8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4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6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9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9376-2F59-AA49-93CF-E2B71F2E94B9}" type="datetimeFigureOut">
              <a:rPr lang="en-US" smtClean="0"/>
              <a:t>21/05/2013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4E39-703D-0347-BF53-4B55025A9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445pu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11" y="1728611"/>
            <a:ext cx="5499114" cy="4313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070" y="229000"/>
            <a:ext cx="88329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Spatio</a:t>
            </a:r>
            <a:r>
              <a:rPr lang="en-US" sz="2800" dirty="0" smtClean="0"/>
              <a:t>-kinematic modeling of the Helium nova V445 </a:t>
            </a:r>
            <a:r>
              <a:rPr lang="en-US" sz="2800" dirty="0" err="1" smtClean="0"/>
              <a:t>Puppis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000" dirty="0" smtClean="0"/>
              <a:t>2012-2-RSA_OTH-009 (PI: Woudt, University of Cape Town)</a:t>
            </a:r>
            <a:endParaRPr lang="en-US" sz="2000" dirty="0"/>
          </a:p>
        </p:txBody>
      </p:sp>
      <p:pic>
        <p:nvPicPr>
          <p:cNvPr id="6" name="Picture 5" descr="phot-43a-09-full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5" y="1889660"/>
            <a:ext cx="2240930" cy="22409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9681" y="4109422"/>
            <a:ext cx="5323054" cy="2277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Bipolar outflow in the (only known)</a:t>
            </a:r>
          </a:p>
          <a:p>
            <a:r>
              <a:rPr lang="en-US" sz="1400" dirty="0" smtClean="0"/>
              <a:t>helium </a:t>
            </a:r>
            <a:r>
              <a:rPr lang="en-US" sz="1400" dirty="0" smtClean="0"/>
              <a:t>nova V445 </a:t>
            </a:r>
            <a:r>
              <a:rPr lang="en-US" sz="1400" dirty="0" err="1" smtClean="0"/>
              <a:t>Puppis</a:t>
            </a:r>
            <a:r>
              <a:rPr lang="en-US" sz="1400" dirty="0" smtClean="0"/>
              <a:t> (note: </a:t>
            </a:r>
            <a:r>
              <a:rPr lang="en-US" sz="1400" dirty="0" err="1" smtClean="0"/>
              <a:t>arcsec</a:t>
            </a:r>
            <a:r>
              <a:rPr lang="en-US" sz="1400" dirty="0" smtClean="0"/>
              <a:t> scale) </a:t>
            </a:r>
          </a:p>
          <a:p>
            <a:r>
              <a:rPr lang="en-US" sz="1400" dirty="0" smtClean="0"/>
              <a:t>(Woudt et al. 2009, </a:t>
            </a:r>
            <a:r>
              <a:rPr lang="en-US" sz="1400" dirty="0" err="1" smtClean="0"/>
              <a:t>ApJ</a:t>
            </a:r>
            <a:r>
              <a:rPr lang="en-US" sz="1400" dirty="0" smtClean="0"/>
              <a:t>, 706, 738)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dirty="0" smtClean="0"/>
              <a:t>SALT spectrum in 2013 revealed:</a:t>
            </a:r>
            <a:endParaRPr lang="en-US" dirty="0"/>
          </a:p>
          <a:p>
            <a:r>
              <a:rPr lang="en-US" dirty="0" smtClean="0"/>
              <a:t>- re-emerging continuum source</a:t>
            </a:r>
          </a:p>
          <a:p>
            <a:r>
              <a:rPr lang="en-US" dirty="0" smtClean="0"/>
              <a:t>- bipolar outflow in [OIII] and [OII] unchanged</a:t>
            </a:r>
          </a:p>
          <a:p>
            <a:r>
              <a:rPr lang="en-US" dirty="0" smtClean="0"/>
              <a:t>- structure of </a:t>
            </a:r>
            <a:r>
              <a:rPr lang="en-US" dirty="0" err="1" smtClean="0"/>
              <a:t>HeI</a:t>
            </a:r>
            <a:r>
              <a:rPr lang="en-US" dirty="0" smtClean="0"/>
              <a:t> lines changed (at systematic velocity)</a:t>
            </a:r>
          </a:p>
        </p:txBody>
      </p:sp>
    </p:spTree>
    <p:extLst>
      <p:ext uri="{BB962C8B-B14F-4D97-AF65-F5344CB8AC3E}">
        <p14:creationId xmlns:p14="http://schemas.microsoft.com/office/powerpoint/2010/main" val="66000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445pup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142" y="365666"/>
            <a:ext cx="5939735" cy="61091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136" y="499722"/>
            <a:ext cx="279372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SALT spectra taken with PG0900 at March and April 2013 (along the major axis)</a:t>
            </a:r>
          </a:p>
          <a:p>
            <a:endParaRPr lang="en-US" dirty="0" smtClean="0"/>
          </a:p>
          <a:p>
            <a:r>
              <a:rPr lang="en-US" sz="2000" dirty="0" smtClean="0"/>
              <a:t>HST imaging (F502N, F680N and FQ727N) obtained on 16 April 2013</a:t>
            </a:r>
          </a:p>
          <a:p>
            <a:endParaRPr lang="en-US" sz="2000" dirty="0"/>
          </a:p>
          <a:p>
            <a:r>
              <a:rPr lang="en-US" sz="2000" dirty="0" smtClean="0"/>
              <a:t>Improved </a:t>
            </a:r>
            <a:r>
              <a:rPr lang="en-US" sz="2000" dirty="0" err="1" smtClean="0"/>
              <a:t>spatio</a:t>
            </a:r>
            <a:r>
              <a:rPr lang="en-US" sz="2000" dirty="0" smtClean="0"/>
              <a:t>-kinematic model of V445 </a:t>
            </a:r>
            <a:r>
              <a:rPr lang="en-US" sz="2000" dirty="0" err="1" smtClean="0"/>
              <a:t>Puppis</a:t>
            </a:r>
            <a:r>
              <a:rPr lang="en-US" sz="2000" dirty="0" smtClean="0"/>
              <a:t> based on optical spectroscopy and optical imaging of the same lines (cf. </a:t>
            </a:r>
            <a:r>
              <a:rPr lang="en-US" sz="2000" b="1" dirty="0" smtClean="0"/>
              <a:t>optical</a:t>
            </a:r>
            <a:r>
              <a:rPr lang="en-US" sz="2000" dirty="0" smtClean="0"/>
              <a:t> spectroscopy and </a:t>
            </a:r>
            <a:r>
              <a:rPr lang="en-US" sz="2000" b="1" dirty="0" smtClean="0"/>
              <a:t>NIR</a:t>
            </a:r>
            <a:r>
              <a:rPr lang="en-US" sz="2000" dirty="0" smtClean="0"/>
              <a:t> imaging in 2005-2007)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593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155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Woudt</dc:creator>
  <cp:lastModifiedBy>Patrick Woudt</cp:lastModifiedBy>
  <cp:revision>3</cp:revision>
  <dcterms:created xsi:type="dcterms:W3CDTF">2013-05-21T11:33:55Z</dcterms:created>
  <dcterms:modified xsi:type="dcterms:W3CDTF">2013-05-21T11:58:32Z</dcterms:modified>
</cp:coreProperties>
</file>