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128" r:id="rId2"/>
    <p:sldId id="1130" r:id="rId3"/>
    <p:sldId id="1129" r:id="rId4"/>
    <p:sldId id="1131" r:id="rId5"/>
    <p:sldId id="1132" r:id="rId6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CC"/>
    <a:srgbClr val="0000CC"/>
    <a:srgbClr val="FFFF00"/>
    <a:srgbClr val="0099FF"/>
    <a:srgbClr val="333399"/>
    <a:srgbClr val="CCFF66"/>
    <a:srgbClr val="000066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22" autoAdjust="0"/>
    <p:restoredTop sz="94670" autoAdjust="0"/>
  </p:normalViewPr>
  <p:slideViewPr>
    <p:cSldViewPr>
      <p:cViewPr>
        <p:scale>
          <a:sx n="85" d="100"/>
          <a:sy n="85" d="100"/>
        </p:scale>
        <p:origin x="-111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9310688"/>
            <a:ext cx="757238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207" tIns="44904" rIns="88207" bIns="44904">
            <a:spAutoFit/>
          </a:bodyPr>
          <a:lstStyle/>
          <a:p>
            <a:pPr algn="ctr" defTabSz="877888">
              <a:lnSpc>
                <a:spcPct val="90000"/>
              </a:lnSpc>
            </a:pPr>
            <a:r>
              <a:rPr lang="en-US" sz="1200" b="0"/>
              <a:t>Page </a:t>
            </a:r>
            <a:fld id="{2E3C65E0-ED1D-450E-A927-9B9FB7F2C4E0}" type="slidenum">
              <a:rPr lang="en-US" sz="1200" b="0"/>
              <a:pPr algn="ctr" defTabSz="877888">
                <a:lnSpc>
                  <a:spcPct val="90000"/>
                </a:lnSpc>
              </a:pPr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9310688"/>
            <a:ext cx="757238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207" tIns="44904" rIns="88207" bIns="44904">
            <a:spAutoFit/>
          </a:bodyPr>
          <a:lstStyle/>
          <a:p>
            <a:pPr algn="ctr" defTabSz="877888">
              <a:lnSpc>
                <a:spcPct val="90000"/>
              </a:lnSpc>
            </a:pPr>
            <a:r>
              <a:rPr lang="en-US" sz="1200" b="0"/>
              <a:t>Page </a:t>
            </a:r>
            <a:fld id="{F0996CD6-9633-4FF0-9D5E-128C58CB8878}" type="slidenum">
              <a:rPr lang="en-US" sz="1200" b="0"/>
              <a:pPr algn="ctr" defTabSz="877888">
                <a:lnSpc>
                  <a:spcPct val="90000"/>
                </a:lnSpc>
              </a:pPr>
              <a:t>‹#›</a:t>
            </a:fld>
            <a:endParaRPr lang="en-US" sz="1200" b="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39775"/>
            <a:ext cx="4868863" cy="3651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14" tIns="44904" rIns="91414" bIns="449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1066800"/>
            <a:ext cx="2019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066800"/>
            <a:ext cx="5905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526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University of CanterburySAAO Open Nights 05</a:t>
            </a:r>
            <a:r>
              <a:rPr lang="en-US" baseline="0"/>
              <a:t>  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Microsoft_Office_Word_97_-_2003_Document1.doc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066800"/>
            <a:ext cx="6477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07720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752600"/>
            <a:ext cx="82296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479925" y="1325563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ZA"/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0" y="152400"/>
          <a:ext cx="1447800" cy="1001713"/>
        </p:xfrm>
        <a:graphic>
          <a:graphicData uri="http://schemas.openxmlformats.org/presentationml/2006/ole">
            <p:oleObj spid="_x0000_s1040" name="Document" r:id="rId14" imgW="4941000" imgH="3420000" progId="Word.Document.8">
              <p:embed/>
            </p:oleObj>
          </a:graphicData>
        </a:graphic>
      </p:graphicFrame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8850" y="6669088"/>
            <a:ext cx="18351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30000"/>
            </a:lvl1pPr>
          </a:lstStyle>
          <a:p>
            <a:r>
              <a:rPr lang="en-US"/>
              <a:t>University of CanterburySAAO Open Nights 05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6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2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142852"/>
            <a:ext cx="6477000" cy="1000132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SALT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2012-1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Semester Report:</a:t>
            </a:r>
            <a:b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seeing 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14970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500175"/>
            <a:ext cx="4143404" cy="308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9709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500173"/>
            <a:ext cx="3929090" cy="307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285852" y="4714884"/>
            <a:ext cx="16241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ZA" dirty="0" smtClean="0"/>
              <a:t>Median = 1.66”</a:t>
            </a:r>
            <a:endParaRPr lang="en-ZA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8" y="4714884"/>
            <a:ext cx="162897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ZA" dirty="0" smtClean="0"/>
              <a:t>Median = 1.38”</a:t>
            </a:r>
            <a:endParaRPr lang="en-ZA" dirty="0"/>
          </a:p>
        </p:txBody>
      </p:sp>
      <p:sp>
        <p:nvSpPr>
          <p:cNvPr id="16" name="TextBox 15"/>
          <p:cNvSpPr txBox="1"/>
          <p:nvPr/>
        </p:nvSpPr>
        <p:spPr>
          <a:xfrm>
            <a:off x="1714480" y="1714488"/>
            <a:ext cx="1579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0" dirty="0" smtClean="0"/>
              <a:t>2012-1: </a:t>
            </a:r>
            <a:endParaRPr lang="en-ZA" b="0" dirty="0" smtClean="0"/>
          </a:p>
          <a:p>
            <a:r>
              <a:rPr lang="en-ZA" b="0" dirty="0" smtClean="0"/>
              <a:t>1 May – 31 Oct</a:t>
            </a:r>
            <a:endParaRPr lang="en-ZA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786446" y="1714488"/>
            <a:ext cx="1556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0" dirty="0" smtClean="0"/>
              <a:t>2011-2: </a:t>
            </a:r>
            <a:endParaRPr lang="en-ZA" b="0" dirty="0" smtClean="0"/>
          </a:p>
          <a:p>
            <a:r>
              <a:rPr lang="en-ZA" b="0" dirty="0" smtClean="0"/>
              <a:t>1 Sep – 30 Apr</a:t>
            </a:r>
            <a:endParaRPr lang="en-ZA" b="0" dirty="0"/>
          </a:p>
        </p:txBody>
      </p:sp>
      <p:sp>
        <p:nvSpPr>
          <p:cNvPr id="18" name="TextBox 17"/>
          <p:cNvSpPr txBox="1"/>
          <p:nvPr/>
        </p:nvSpPr>
        <p:spPr>
          <a:xfrm>
            <a:off x="285720" y="5357826"/>
            <a:ext cx="81537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0" dirty="0" smtClean="0"/>
              <a:t>Seeing values consistently worse than expected from long term DIMM measurements:</a:t>
            </a:r>
          </a:p>
          <a:p>
            <a:pPr>
              <a:buFont typeface="Arial" pitchFamily="34" charset="0"/>
              <a:buChar char="•"/>
            </a:pPr>
            <a:r>
              <a:rPr lang="en-ZA" b="0" dirty="0" smtClean="0"/>
              <a:t>    Old SAAO DIMM (1994-2000)  gave median 0.9”</a:t>
            </a:r>
          </a:p>
          <a:p>
            <a:pPr>
              <a:buFont typeface="Arial" pitchFamily="34" charset="0"/>
              <a:buChar char="•"/>
            </a:pPr>
            <a:r>
              <a:rPr lang="en-ZA" b="0" dirty="0" smtClean="0"/>
              <a:t>    New </a:t>
            </a:r>
            <a:r>
              <a:rPr lang="en-ZA" b="0" dirty="0" err="1" smtClean="0"/>
              <a:t>DIMMs</a:t>
            </a:r>
            <a:r>
              <a:rPr lang="en-ZA" b="0" dirty="0" smtClean="0"/>
              <a:t> (Mar 2010 – Mar 2011) gave median 1.3” (53,938 measurements)</a:t>
            </a:r>
          </a:p>
          <a:p>
            <a:pPr>
              <a:buFont typeface="Arial" pitchFamily="34" charset="0"/>
              <a:buChar char="•"/>
            </a:pPr>
            <a:r>
              <a:rPr lang="en-ZA" b="0" dirty="0" smtClean="0"/>
              <a:t>    Difference partly attributed to different exp time (10 ms vs. 3 ms) coupled with mean </a:t>
            </a:r>
          </a:p>
          <a:p>
            <a:r>
              <a:rPr lang="en-ZA" b="0" dirty="0" smtClean="0"/>
              <a:t>     coherence time of the atmosphere at Sutherland (2.44 ms).   </a:t>
            </a:r>
            <a:endParaRPr lang="en-ZA" b="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142852"/>
            <a:ext cx="7072362" cy="1000132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SALT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2012-1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Semester Report:</a:t>
            </a:r>
            <a:b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seeing vs. telescope delivered image quality 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143512"/>
            <a:ext cx="914400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dirty="0" smtClean="0"/>
              <a:t>~1.2x degradation between ideal seeing limited images and real telescop</a:t>
            </a:r>
            <a:r>
              <a:rPr lang="en-ZA" dirty="0" smtClean="0"/>
              <a:t>e images.</a:t>
            </a:r>
          </a:p>
          <a:p>
            <a:r>
              <a:rPr lang="en-ZA" dirty="0" smtClean="0"/>
              <a:t> 1.1 – 1.2 x degradation </a:t>
            </a:r>
            <a:r>
              <a:rPr lang="en-ZA" dirty="0" smtClean="0"/>
              <a:t>between zenith</a:t>
            </a:r>
            <a:r>
              <a:rPr lang="en-ZA" dirty="0" smtClean="0"/>
              <a:t> seeing and seeing at telescope </a:t>
            </a:r>
            <a:r>
              <a:rPr lang="en-ZA" dirty="0" err="1" smtClean="0"/>
              <a:t>airmas</a:t>
            </a:r>
            <a:r>
              <a:rPr lang="en-ZA" dirty="0" err="1" smtClean="0"/>
              <a:t>s</a:t>
            </a:r>
            <a:r>
              <a:rPr lang="en-ZA" dirty="0" smtClean="0"/>
              <a:t> (1.2 – 1.4)</a:t>
            </a:r>
          </a:p>
          <a:p>
            <a:r>
              <a:rPr lang="en-ZA" i="1" dirty="0" smtClean="0">
                <a:solidFill>
                  <a:srgbClr val="FFFF00"/>
                </a:solidFill>
              </a:rPr>
              <a:t>Rule of thumb: BEST expected IQ is ~1.4 x actual DIMM seeing value (for perfectly aligned primary mirror array)</a:t>
            </a:r>
          </a:p>
          <a:p>
            <a:r>
              <a:rPr lang="en-ZA" i="1" dirty="0" smtClean="0">
                <a:solidFill>
                  <a:srgbClr val="FFFF00"/>
                </a:solidFill>
              </a:rPr>
              <a:t>For 2012-1, this implies expected median IQ is 2.3”.  One reason why poor seeing programs</a:t>
            </a:r>
          </a:p>
          <a:p>
            <a:r>
              <a:rPr lang="en-ZA" i="1" dirty="0" smtClean="0">
                <a:solidFill>
                  <a:srgbClr val="FFFF00"/>
                </a:solidFill>
              </a:rPr>
              <a:t>w</a:t>
            </a:r>
            <a:r>
              <a:rPr lang="en-ZA" i="1" dirty="0" smtClean="0">
                <a:solidFill>
                  <a:srgbClr val="FFFF00"/>
                </a:solidFill>
              </a:rPr>
              <a:t>ere more successful.</a:t>
            </a:r>
          </a:p>
          <a:p>
            <a:endParaRPr lang="en-ZA" i="1" dirty="0">
              <a:solidFill>
                <a:srgbClr val="FFFF00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142984"/>
            <a:ext cx="5143536" cy="38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286380" y="2143116"/>
            <a:ext cx="163936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ZA" b="0" i="1" dirty="0" smtClean="0"/>
              <a:t>Sep – Nov 2011</a:t>
            </a:r>
            <a:endParaRPr lang="en-ZA" b="0" i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142852"/>
            <a:ext cx="6477000" cy="1000132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SALT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2012-1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Semester Report:</a:t>
            </a:r>
            <a:b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observing statistics 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785927"/>
          <a:ext cx="8072494" cy="3071832"/>
        </p:xfrm>
        <a:graphic>
          <a:graphicData uri="http://schemas.openxmlformats.org/drawingml/2006/table">
            <a:tbl>
              <a:tblPr/>
              <a:tblGrid>
                <a:gridCol w="1051971"/>
                <a:gridCol w="1308504"/>
                <a:gridCol w="1564115"/>
                <a:gridCol w="1307582"/>
                <a:gridCol w="1308504"/>
                <a:gridCol w="1531818"/>
              </a:tblGrid>
              <a:tr h="8131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Month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Median Night Length (h)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Fraction lost to weather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Fraction of engineering time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Fraction lost to faults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Fraction for Science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May2012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10.73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35%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8%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9%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47%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Jun 2012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11.04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56%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3%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9%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32%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Jul 2012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10.88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50%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5%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8%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38%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Aug 2012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10.26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53%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6%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5%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36%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Sep 2012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9.35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39%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8%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5%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47%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Oct 2012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8.22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58%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12%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3%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27%</a:t>
                      </a:r>
                      <a:endParaRPr lang="en-ZA" sz="140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Average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10.08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49%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7%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6%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38%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61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Spec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25%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7%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3%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  <a:tab pos="899795" algn="l"/>
                          <a:tab pos="1350010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Arial"/>
                          <a:ea typeface="ヒラギノ角ゴ Pro W3"/>
                          <a:cs typeface="Times New Roman"/>
                        </a:rPr>
                        <a:t>65%</a:t>
                      </a:r>
                      <a:endParaRPr lang="en-ZA" sz="1400" dirty="0">
                        <a:solidFill>
                          <a:srgbClr val="000000"/>
                        </a:solidFill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2" y="5572140"/>
          <a:ext cx="79296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285884"/>
                <a:gridCol w="1643074"/>
                <a:gridCol w="1285884"/>
                <a:gridCol w="1285884"/>
                <a:gridCol w="142876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Average</a:t>
                      </a:r>
                      <a:endParaRPr lang="en-ZA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8.1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lang="en-ZA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5072074"/>
            <a:ext cx="5085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i="1" dirty="0" smtClean="0"/>
              <a:t>Previous semester 2011-2 (Sep 2011 – Apr 2012):</a:t>
            </a:r>
            <a:endParaRPr lang="en-ZA" i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142852"/>
            <a:ext cx="6477000" cy="1000132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SALT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2012-1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Semester Report:</a:t>
            </a:r>
            <a:b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completion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statistics 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1500176"/>
          <a:ext cx="8215370" cy="3214712"/>
        </p:xfrm>
        <a:graphic>
          <a:graphicData uri="http://schemas.openxmlformats.org/drawingml/2006/table">
            <a:tbl>
              <a:tblPr/>
              <a:tblGrid>
                <a:gridCol w="1730788"/>
                <a:gridCol w="871498"/>
                <a:gridCol w="1790890"/>
                <a:gridCol w="879011"/>
                <a:gridCol w="2050086"/>
                <a:gridCol w="893097"/>
              </a:tblGrid>
              <a:tr h="40183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Number of accepted observing Proposals: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153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0183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Number of Proposals with </a:t>
                      </a:r>
                      <a:r>
                        <a:rPr lang="en-ZA" sz="1400" b="1" i="1" dirty="0">
                          <a:latin typeface="Arial"/>
                          <a:ea typeface="Times New Roman"/>
                        </a:rPr>
                        <a:t>any</a:t>
                      </a:r>
                      <a:r>
                        <a:rPr lang="en-ZA" sz="1400" b="1" dirty="0">
                          <a:latin typeface="Arial"/>
                          <a:ea typeface="Times New Roman"/>
                        </a:rPr>
                        <a:t> observations done: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102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0183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Number of Proposals with &gt;95% completion: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15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01839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Number of Proposals with &gt;50% completion: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42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01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Total available: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</a:rPr>
                        <a:t>950.0 h</a:t>
                      </a:r>
                      <a:endParaRPr lang="en-ZA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Total </a:t>
                      </a:r>
                      <a:r>
                        <a:rPr lang="en-ZA" sz="1400" b="1" dirty="0" smtClean="0">
                          <a:latin typeface="Arial"/>
                          <a:ea typeface="Times New Roman"/>
                        </a:rPr>
                        <a:t>Charged</a:t>
                      </a:r>
                      <a:r>
                        <a:rPr lang="en-ZA" sz="1400" b="1" dirty="0">
                          <a:latin typeface="Arial"/>
                          <a:ea typeface="Times New Roman"/>
                        </a:rPr>
                        <a:t>*: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408.3 h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latin typeface="Arial"/>
                          <a:ea typeface="Times New Roman"/>
                        </a:rPr>
                        <a:t>Total  Completion: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43.0%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P0+1 available: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</a:rPr>
                        <a:t>190.0 h</a:t>
                      </a:r>
                      <a:endParaRPr lang="en-ZA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P0+1 </a:t>
                      </a:r>
                      <a:r>
                        <a:rPr lang="en-ZA" sz="1400" b="1" dirty="0" smtClean="0">
                          <a:latin typeface="Arial"/>
                          <a:ea typeface="Times New Roman"/>
                        </a:rPr>
                        <a:t>Charged</a:t>
                      </a:r>
                      <a:r>
                        <a:rPr lang="en-ZA" sz="1400" b="1" dirty="0">
                          <a:latin typeface="Arial"/>
                          <a:ea typeface="Times New Roman"/>
                        </a:rPr>
                        <a:t>*: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</a:rPr>
                        <a:t>92.3 h</a:t>
                      </a:r>
                      <a:endParaRPr lang="en-ZA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P0+1 </a:t>
                      </a:r>
                      <a:r>
                        <a:rPr lang="en-ZA" sz="1400" b="1" dirty="0" smtClean="0">
                          <a:latin typeface="Arial"/>
                          <a:ea typeface="Times New Roman"/>
                        </a:rPr>
                        <a:t>completion: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48.6%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P2 available: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285.0 h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P2  </a:t>
                      </a:r>
                      <a:r>
                        <a:rPr lang="en-ZA" sz="1400" b="1" dirty="0" smtClean="0">
                          <a:latin typeface="Arial"/>
                          <a:ea typeface="Times New Roman"/>
                        </a:rPr>
                        <a:t>Charged</a:t>
                      </a:r>
                      <a:r>
                        <a:rPr lang="en-ZA" sz="1400" b="1" dirty="0">
                          <a:latin typeface="Arial"/>
                          <a:ea typeface="Times New Roman"/>
                        </a:rPr>
                        <a:t>*: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</a:rPr>
                        <a:t>114.1 h</a:t>
                      </a:r>
                      <a:endParaRPr lang="en-ZA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P2 </a:t>
                      </a:r>
                      <a:r>
                        <a:rPr lang="en-ZA" sz="1400" b="1" dirty="0" smtClean="0">
                          <a:latin typeface="Arial"/>
                          <a:ea typeface="Times New Roman"/>
                        </a:rPr>
                        <a:t>completion: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40.0%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P3 available: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</a:rPr>
                        <a:t>475.0 h</a:t>
                      </a:r>
                      <a:endParaRPr lang="en-ZA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P3  </a:t>
                      </a:r>
                      <a:r>
                        <a:rPr lang="en-ZA" sz="1400" b="1" dirty="0" smtClean="0">
                          <a:latin typeface="Arial"/>
                          <a:ea typeface="Times New Roman"/>
                        </a:rPr>
                        <a:t>Charged</a:t>
                      </a:r>
                      <a:r>
                        <a:rPr lang="en-ZA" sz="1400" b="1" dirty="0">
                          <a:latin typeface="Arial"/>
                          <a:ea typeface="Times New Roman"/>
                        </a:rPr>
                        <a:t>*: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</a:rPr>
                        <a:t>201.9 h</a:t>
                      </a:r>
                      <a:endParaRPr lang="en-ZA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</a:rPr>
                        <a:t>P3 </a:t>
                      </a:r>
                      <a:r>
                        <a:rPr lang="en-ZA" sz="1400" b="1" dirty="0" smtClean="0">
                          <a:latin typeface="Arial"/>
                          <a:ea typeface="Times New Roman"/>
                        </a:rPr>
                        <a:t>completion: </a:t>
                      </a:r>
                      <a:endParaRPr lang="en-ZA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</a:rPr>
                        <a:t>42.5%</a:t>
                      </a:r>
                      <a:endParaRPr lang="en-ZA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4929198"/>
            <a:ext cx="6364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Expected total observed:  58% of 950h = 551 h</a:t>
            </a:r>
          </a:p>
          <a:p>
            <a:r>
              <a:rPr lang="en-ZA" dirty="0" smtClean="0"/>
              <a:t>Actual total observed:  408 h</a:t>
            </a:r>
          </a:p>
          <a:p>
            <a:r>
              <a:rPr lang="en-ZA" dirty="0" smtClean="0"/>
              <a:t>“Efficiency”:  74%  (&lt;100% due to overheads &amp; rejected blocks)</a:t>
            </a:r>
            <a:endParaRPr lang="en-ZA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142852"/>
            <a:ext cx="6477000" cy="1000132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SALT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2012-1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Semester Report:</a:t>
            </a:r>
            <a:b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completion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statistics </a:t>
            </a:r>
            <a:endParaRPr lang="en-US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76" y="1357298"/>
          <a:ext cx="8644003" cy="3643333"/>
        </p:xfrm>
        <a:graphic>
          <a:graphicData uri="http://schemas.openxmlformats.org/drawingml/2006/table">
            <a:tbl>
              <a:tblPr/>
              <a:tblGrid>
                <a:gridCol w="846938"/>
                <a:gridCol w="611191"/>
                <a:gridCol w="576267"/>
                <a:gridCol w="515148"/>
                <a:gridCol w="558805"/>
                <a:gridCol w="622106"/>
                <a:gridCol w="593729"/>
                <a:gridCol w="567535"/>
                <a:gridCol w="543524"/>
                <a:gridCol w="550073"/>
                <a:gridCol w="550073"/>
                <a:gridCol w="550073"/>
                <a:gridCol w="681043"/>
                <a:gridCol w="412555"/>
                <a:gridCol w="464943"/>
              </a:tblGrid>
              <a:tr h="215013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latin typeface="Arial"/>
                        </a:rPr>
                        <a:t>Partner Allocations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1813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latin typeface="Arial"/>
                        </a:rPr>
                        <a:t>Partner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Allocated Time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latin typeface="Arial"/>
                        </a:rPr>
                        <a:t>Observed Time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Percent Completed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Allocated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Observed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P0+P1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P2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P3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P0+P1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P2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P3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P0+P1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P2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P3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Share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latin typeface="Arial"/>
                        </a:rPr>
                        <a:t>Share</a:t>
                      </a:r>
                    </a:p>
                  </a:txBody>
                  <a:tcPr marL="4623" marR="4623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latin typeface="Arial"/>
                        </a:rPr>
                        <a:t>GU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33012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49500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165024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247536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8603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18379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36937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63919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26.1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37.1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22.4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38.7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4.3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latin typeface="Arial"/>
                        </a:rPr>
                        <a:t>UW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94140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141192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470700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706032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71730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29038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29004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129772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76.2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20.6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6.2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27.6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13.8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RSA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202860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304272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1014228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1521360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74621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174667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319371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568659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36.8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57.4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31.5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56.1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29.7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38.7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UNC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16560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24840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82800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124200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18771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19396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28219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66386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113.4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78.1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34.1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80.2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2.4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4.5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UKSC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25128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37656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125568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188352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16475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23619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50971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91065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65.6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62.7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40.6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72.5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6.2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DC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57348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86040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286812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430236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41302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22679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43722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107703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26.4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15.2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37.6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8.4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7.3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RU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60263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90432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301392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452088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37348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26875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28479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92702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29.7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9.4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30.8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6.3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POL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58463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87732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292392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438588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22523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52440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107182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182145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38.5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59.8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36.7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62.3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8.5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12.4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CMU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15768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23616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78768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118152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2.3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UC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18720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28080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93636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140472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3794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4688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9376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17858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20.3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16.7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19.1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1.2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HET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51876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77832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259416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389088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17500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10266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27766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33.7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13.2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10.7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7.6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1.9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AMNH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10476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15732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52416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78588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12463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12463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23.8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23.8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1.5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IUCAA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39384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59076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196884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295344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19552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28692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61099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109343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49.6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48.6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31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55.5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5.8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7.4</a:t>
                      </a:r>
                    </a:p>
                  </a:txBody>
                  <a:tcPr marL="4623" marR="4623" marT="46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temp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he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e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c:\apps\powerpnt\present\sst\template\hetemp.ppt</Template>
  <TotalTime>1302598340</TotalTime>
  <Pages>42</Pages>
  <Words>673</Words>
  <Application>Microsoft PowerPoint 4.0</Application>
  <PresentationFormat>On-screen Show (4:3)</PresentationFormat>
  <Paragraphs>334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hetemp</vt:lpstr>
      <vt:lpstr>Document</vt:lpstr>
      <vt:lpstr>SALT 2012-1 Semester Report: seeing </vt:lpstr>
      <vt:lpstr>SALT 2012-1 Semester Report: seeing vs. telescope delivered image quality </vt:lpstr>
      <vt:lpstr>SALT 2012-1 Semester Report: observing statistics </vt:lpstr>
      <vt:lpstr>SALT 2012-1 Semester Report: completion statistics </vt:lpstr>
      <vt:lpstr>SALT 2012-1 Semester Report: completion statistics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 as a Spectroscopic Telescope: NEWFA</dc:title>
  <dc:creator>David Buckley</dc:creator>
  <cp:lastModifiedBy>dibnob</cp:lastModifiedBy>
  <cp:revision>335</cp:revision>
  <cp:lastPrinted>2000-03-25T00:35:48Z</cp:lastPrinted>
  <dcterms:created xsi:type="dcterms:W3CDTF">1996-10-01T14:13:18Z</dcterms:created>
  <dcterms:modified xsi:type="dcterms:W3CDTF">2012-11-06T06:26:47Z</dcterms:modified>
</cp:coreProperties>
</file>