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2" r:id="rId2"/>
    <p:sldId id="301" r:id="rId3"/>
    <p:sldId id="303" r:id="rId4"/>
    <p:sldId id="306" r:id="rId5"/>
    <p:sldId id="312" r:id="rId6"/>
    <p:sldId id="313" r:id="rId7"/>
    <p:sldId id="314" r:id="rId8"/>
    <p:sldId id="315" r:id="rId9"/>
    <p:sldId id="327" r:id="rId10"/>
    <p:sldId id="317" r:id="rId11"/>
    <p:sldId id="331" r:id="rId12"/>
    <p:sldId id="319" r:id="rId13"/>
    <p:sldId id="329" r:id="rId14"/>
    <p:sldId id="330" r:id="rId15"/>
  </p:sldIdLst>
  <p:sldSz cx="9144000" cy="6858000" type="screen4x3"/>
  <p:notesSz cx="6794500" cy="9982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iso-8859-1"/>
  <p:showPr showNarration="1" useTimings="0">
    <p:present/>
    <p:sldAll/>
    <p:penClr>
      <a:schemeClr val="tx1"/>
    </p:penClr>
  </p:showPr>
  <p:clrMru>
    <a:srgbClr val="00FF00"/>
    <a:srgbClr val="003300"/>
    <a:srgbClr val="006600"/>
    <a:srgbClr val="FF66FF"/>
    <a:srgbClr val="FF3300"/>
    <a:srgbClr val="33CC33"/>
    <a:srgbClr val="4D4D4D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92" autoAdjust="0"/>
    <p:restoredTop sz="94722" autoAdjust="0"/>
  </p:normalViewPr>
  <p:slideViewPr>
    <p:cSldViewPr>
      <p:cViewPr varScale="1">
        <p:scale>
          <a:sx n="86" d="100"/>
          <a:sy n="86" d="100"/>
        </p:scale>
        <p:origin x="-972" y="-96"/>
      </p:cViewPr>
      <p:guideLst>
        <p:guide orient="horz" pos="391"/>
        <p:guide orient="horz" pos="2205"/>
        <p:guide pos="113"/>
        <p:guide pos="564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50000"/>
              </a:spcBef>
              <a:defRPr sz="1200" b="0" baseline="30000"/>
            </a:lvl1pPr>
          </a:lstStyle>
          <a:p>
            <a:endParaRPr lang="de-DE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50000"/>
              </a:spcBef>
              <a:defRPr sz="1200" b="0" baseline="30000"/>
            </a:lvl1pPr>
          </a:lstStyle>
          <a:p>
            <a:endParaRPr lang="de-DE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50000"/>
              </a:spcBef>
              <a:defRPr sz="1200" b="0" baseline="30000"/>
            </a:lvl1pPr>
          </a:lstStyle>
          <a:p>
            <a:endParaRPr lang="de-DE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4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50000"/>
              </a:spcBef>
              <a:defRPr sz="1200" b="0" baseline="30000"/>
            </a:lvl1pPr>
          </a:lstStyle>
          <a:p>
            <a:fld id="{73E1C1D2-C9BB-4284-B083-F4C5A50CA458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41863"/>
            <a:ext cx="49847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82138"/>
            <a:ext cx="2944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fld id="{475E2C9B-6BB8-4722-8CA0-DA53A814D99E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9000">
              <a:schemeClr val="bg1">
                <a:lumMod val="85000"/>
                <a:lumOff val="1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8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500726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The XMM-Newton Survey of SMC</a:t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 large collaboration involving the following:</a:t>
            </a:r>
            <a:br>
              <a:rPr lang="en-Z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 </a:t>
            </a:r>
            <a:br>
              <a:rPr lang="en-Z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000" dirty="0" smtClean="0">
                <a:latin typeface="+mn-lt"/>
              </a:rPr>
              <a:t> F. </a:t>
            </a:r>
            <a:r>
              <a:rPr lang="en-ZA" sz="2000" dirty="0" err="1" smtClean="0">
                <a:latin typeface="+mn-lt"/>
              </a:rPr>
              <a:t>Haberl</a:t>
            </a:r>
            <a:r>
              <a:rPr lang="en-ZA" sz="2000" dirty="0" smtClean="0">
                <a:latin typeface="+mn-lt"/>
              </a:rPr>
              <a:t>, W. </a:t>
            </a:r>
            <a:r>
              <a:rPr lang="en-ZA" sz="2000" dirty="0" err="1" smtClean="0">
                <a:latin typeface="+mn-lt"/>
              </a:rPr>
              <a:t>Pietsch</a:t>
            </a:r>
            <a:r>
              <a:rPr lang="en-ZA" sz="2000" dirty="0" smtClean="0">
                <a:latin typeface="+mn-lt"/>
              </a:rPr>
              <a:t>, R. Sturm (MPE)</a:t>
            </a:r>
            <a:br>
              <a:rPr lang="en-ZA" sz="2000" dirty="0" smtClean="0">
                <a:latin typeface="+mn-lt"/>
              </a:rPr>
            </a:br>
            <a:r>
              <a:rPr lang="en-ZA" sz="2000" dirty="0" smtClean="0">
                <a:latin typeface="+mn-lt"/>
              </a:rPr>
              <a:t>J. Ballet, </a:t>
            </a:r>
            <a:r>
              <a:rPr lang="en-ZA" sz="2000" dirty="0" smtClean="0"/>
              <a:t>D. A. H. Buckley, M. Coe, R. </a:t>
            </a:r>
            <a:r>
              <a:rPr lang="en-ZA" sz="2000" dirty="0" err="1" smtClean="0"/>
              <a:t>Corbet</a:t>
            </a:r>
            <a:r>
              <a:rPr lang="en-ZA" sz="2000" dirty="0" smtClean="0"/>
              <a:t>, M. </a:t>
            </a:r>
            <a:r>
              <a:rPr lang="en-ZA" sz="2000" dirty="0" err="1" smtClean="0"/>
              <a:t>Ehle</a:t>
            </a:r>
            <a:r>
              <a:rPr lang="en-ZA" sz="2000" dirty="0" smtClean="0"/>
              <a:t>, M. </a:t>
            </a:r>
            <a:r>
              <a:rPr lang="en-ZA" sz="2000" dirty="0" err="1" smtClean="0"/>
              <a:t>Filipovic</a:t>
            </a:r>
            <a:r>
              <a:rPr lang="en-ZA" sz="2000" dirty="0" smtClean="0">
                <a:latin typeface="+mn-lt"/>
              </a:rPr>
              <a:t>, M. </a:t>
            </a:r>
            <a:r>
              <a:rPr lang="en-ZA" sz="2000" dirty="0" err="1" smtClean="0">
                <a:latin typeface="+mn-lt"/>
              </a:rPr>
              <a:t>Gilfanov</a:t>
            </a:r>
            <a:r>
              <a:rPr lang="en-ZA" sz="2000" dirty="0" smtClean="0">
                <a:latin typeface="+mn-lt"/>
              </a:rPr>
              <a:t>, D. </a:t>
            </a:r>
            <a:r>
              <a:rPr lang="en-ZA" sz="2000" dirty="0" err="1" smtClean="0">
                <a:latin typeface="+mn-lt"/>
              </a:rPr>
              <a:t>Hatzidimitriou</a:t>
            </a:r>
            <a:r>
              <a:rPr lang="en-ZA" sz="2000" dirty="0" smtClean="0">
                <a:latin typeface="+mn-lt"/>
              </a:rPr>
              <a:t>, N. La </a:t>
            </a:r>
            <a:r>
              <a:rPr lang="en-ZA" sz="2000" dirty="0" err="1" smtClean="0">
                <a:latin typeface="+mn-lt"/>
              </a:rPr>
              <a:t>Palombara</a:t>
            </a:r>
            <a:r>
              <a:rPr lang="en-ZA" sz="2000" dirty="0" smtClean="0">
                <a:latin typeface="+mn-lt"/>
              </a:rPr>
              <a:t>, S. </a:t>
            </a:r>
            <a:r>
              <a:rPr lang="en-ZA" sz="2000" dirty="0" err="1" smtClean="0">
                <a:latin typeface="+mn-lt"/>
              </a:rPr>
              <a:t>Mereghetti</a:t>
            </a:r>
            <a:r>
              <a:rPr lang="en-ZA" sz="2000" dirty="0" smtClean="0">
                <a:latin typeface="+mn-lt"/>
              </a:rPr>
              <a:t>, S. Snowden </a:t>
            </a:r>
            <a:r>
              <a:rPr lang="it-IT" sz="2000" dirty="0" smtClean="0">
                <a:latin typeface="+mn-lt"/>
              </a:rPr>
              <a:t>and A. Tiengo</a:t>
            </a:r>
            <a:br>
              <a:rPr lang="it-IT" sz="2000" dirty="0" smtClean="0">
                <a:latin typeface="+mn-lt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endParaRPr lang="en-ZA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ZA" sz="2800" dirty="0" smtClean="0">
                <a:solidFill>
                  <a:schemeClr val="tx1"/>
                </a:solidFill>
              </a:rPr>
              <a:t>Examples of new SNR X-ray Spectra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ZA" sz="2000" dirty="0" smtClean="0">
                <a:solidFill>
                  <a:srgbClr val="FFFF00"/>
                </a:solidFill>
              </a:rPr>
              <a:t>XMMU J005630.2-720812</a:t>
            </a:r>
          </a:p>
          <a:p>
            <a:r>
              <a:rPr lang="en-ZA" sz="2000" dirty="0" err="1" smtClean="0">
                <a:solidFill>
                  <a:srgbClr val="FFFF00"/>
                </a:solidFill>
              </a:rPr>
              <a:t>Sedov</a:t>
            </a:r>
            <a:r>
              <a:rPr lang="en-ZA" sz="2000" dirty="0" smtClean="0">
                <a:solidFill>
                  <a:srgbClr val="FFFF00"/>
                </a:solidFill>
              </a:rPr>
              <a:t> model</a:t>
            </a:r>
          </a:p>
          <a:p>
            <a:r>
              <a:rPr lang="en-ZA" sz="2000" dirty="0" smtClean="0">
                <a:solidFill>
                  <a:srgbClr val="FFFF00"/>
                </a:solidFill>
              </a:rPr>
              <a:t>Derived age: ~21,000 yr</a:t>
            </a:r>
          </a:p>
          <a:p>
            <a:pPr>
              <a:buNone/>
            </a:pPr>
            <a:endParaRPr lang="en-ZA" sz="2000" dirty="0" smtClean="0">
              <a:solidFill>
                <a:srgbClr val="FFFF00"/>
              </a:solidFill>
            </a:endParaRPr>
          </a:p>
          <a:p>
            <a:endParaRPr lang="en-ZA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57626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smc13cm"/>
          <p:cNvPicPr>
            <a:picLocks noChangeAspect="1" noChangeArrowheads="1"/>
          </p:cNvPicPr>
          <p:nvPr/>
        </p:nvPicPr>
        <p:blipFill>
          <a:blip r:embed="rId2"/>
          <a:srcRect l="8940"/>
          <a:stretch>
            <a:fillRect/>
          </a:stretch>
        </p:blipFill>
        <p:spPr bwMode="auto">
          <a:xfrm rot="5400000">
            <a:off x="410348" y="-1624826"/>
            <a:ext cx="7108825" cy="103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91554" cy="1143000"/>
          </a:xfrm>
        </p:spPr>
        <p:txBody>
          <a:bodyPr/>
          <a:lstStyle/>
          <a:p>
            <a:pPr>
              <a:defRPr/>
            </a:pPr>
            <a:r>
              <a:rPr lang="en-AU" sz="2800" dirty="0" smtClean="0">
                <a:solidFill>
                  <a:schemeClr val="tx1"/>
                </a:solidFill>
              </a:rPr>
              <a:t> Multi-Wavelength Survey </a:t>
            </a:r>
            <a:r>
              <a:rPr lang="en-AU" sz="2800" dirty="0" err="1" smtClean="0">
                <a:solidFill>
                  <a:schemeClr val="tx1"/>
                </a:solidFill>
              </a:rPr>
              <a:t>Followups</a:t>
            </a:r>
            <a:r>
              <a:rPr lang="en-AU" sz="2400" dirty="0" smtClean="0">
                <a:solidFill>
                  <a:schemeClr val="tx1"/>
                </a:solidFill>
              </a:rPr>
              <a:t/>
            </a:r>
            <a:br>
              <a:rPr lang="en-AU" sz="2400" dirty="0" smtClean="0">
                <a:solidFill>
                  <a:schemeClr val="tx1"/>
                </a:solidFill>
              </a:rPr>
            </a:br>
            <a:r>
              <a:rPr lang="en-AU" sz="2400" dirty="0" smtClean="0">
                <a:solidFill>
                  <a:schemeClr val="tx1"/>
                </a:solidFill>
              </a:rPr>
              <a:t/>
            </a:r>
            <a:br>
              <a:rPr lang="en-AU" sz="2400" dirty="0" smtClean="0">
                <a:solidFill>
                  <a:schemeClr val="tx1"/>
                </a:solidFill>
              </a:rPr>
            </a:br>
            <a:endParaRPr lang="en-AU" sz="2400" dirty="0" smtClean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8856663" y="6024563"/>
            <a:ext cx="107950" cy="69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AU" sz="8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7224" y="857232"/>
            <a:ext cx="7500990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(</a:t>
            </a:r>
            <a:r>
              <a:rPr lang="en-ZA" sz="1800" dirty="0" smtClean="0"/>
              <a:t>XMMUJ005630.2−720812 =SNRC6)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SMC 13cm ATCA (</a:t>
            </a:r>
            <a:r>
              <a:rPr kumimoji="0" lang="en-A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Filipovic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MC Em Line Survey (MCELS)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800" b="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800" b="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use radio &amp; X-ray &amp; optical (em. line) images to select regions</a:t>
            </a:r>
            <a:r>
              <a:rPr kumimoji="0" lang="en-AU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SALT optical</a:t>
            </a:r>
            <a:r>
              <a:rPr lang="en-AU" sz="18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</a:t>
            </a:r>
            <a:r>
              <a:rPr kumimoji="0" lang="en-A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pectroscopic</a:t>
            </a:r>
            <a:r>
              <a:rPr kumimoji="0" lang="en-AU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followup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6" descr="snr0104-7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3714744" cy="3714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6058"/>
            <a:ext cx="3587856" cy="387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xpi.com.134487195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0" y="-214338"/>
            <a:ext cx="9152402" cy="7293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tx1"/>
                </a:solidFill>
              </a:rPr>
              <a:t>Optical </a:t>
            </a:r>
            <a:r>
              <a:rPr lang="en-ZA" sz="3200" b="1" dirty="0" err="1" smtClean="0">
                <a:solidFill>
                  <a:schemeClr val="tx1"/>
                </a:solidFill>
              </a:rPr>
              <a:t>Followup</a:t>
            </a:r>
            <a:r>
              <a:rPr lang="en-ZA" sz="3200" b="1" dirty="0" smtClean="0">
                <a:solidFill>
                  <a:schemeClr val="tx1"/>
                </a:solidFill>
              </a:rPr>
              <a:t> Studies with SALT</a:t>
            </a:r>
            <a:endParaRPr lang="en-ZA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5" y="1428736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 RSS to obtain spectra:</a:t>
            </a:r>
          </a:p>
          <a:p>
            <a:pPr marL="457200" indent="-457200">
              <a:buAutoNum type="arabicPeriod"/>
            </a:pP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confirm SNR properties</a:t>
            </a:r>
          </a:p>
          <a:p>
            <a:pPr marL="457200" indent="-457200">
              <a:buAutoNum type="arabicPeriod"/>
            </a:pP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 line diagnostics to obtain physical parameters </a:t>
            </a:r>
          </a:p>
          <a:p>
            <a:pPr marL="457200" indent="-457200">
              <a:buAutoNum type="arabicPeriod"/>
            </a:pP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Identify candidates for more intensive </a:t>
            </a:r>
            <a:r>
              <a:rPr lang="en-ZA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followup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(e.g. F-P)</a:t>
            </a:r>
            <a:endParaRPr lang="en-ZA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ZA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Proposal 2012-2-RSA_OTH-013 (Buckley, </a:t>
            </a:r>
            <a:r>
              <a:rPr lang="en-ZA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Filipovic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&amp; van der </a:t>
            </a:r>
            <a:r>
              <a:rPr lang="en-ZA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Heyden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aimed 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take LS spectra of 8 candidate </a:t>
            </a:r>
            <a:r>
              <a:rPr lang="en-ZA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SNRs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(both from this survey </a:t>
            </a:r>
            <a:r>
              <a:rPr lang="en-ZA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andvATCA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(radio) candidates and 2 “control” objects (i.e. know </a:t>
            </a:r>
            <a:r>
              <a:rPr lang="en-ZA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SNRs</a:t>
            </a:r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/>
            <a:endParaRPr lang="en-ZA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ZA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observations (typically 1000-1270 s) completed and data being </a:t>
            </a:r>
            <a:r>
              <a:rPr lang="en-ZA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analyzed</a:t>
            </a:r>
            <a:endParaRPr lang="en-ZA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ZA" dirty="0" smtClean="0">
              <a:solidFill>
                <a:schemeClr val="tx2"/>
              </a:solidFill>
            </a:endParaRPr>
          </a:p>
          <a:p>
            <a:pPr marL="457200" indent="-457200"/>
            <a:endParaRPr lang="en-Z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/>
          <a:lstStyle/>
          <a:p>
            <a:r>
              <a:rPr lang="en-ZA" sz="2800" dirty="0" smtClean="0"/>
              <a:t>SALT </a:t>
            </a:r>
            <a:r>
              <a:rPr lang="en-ZA" sz="2800" dirty="0" err="1" smtClean="0"/>
              <a:t>Followup</a:t>
            </a:r>
            <a:r>
              <a:rPr lang="en-ZA" sz="2800" dirty="0" smtClean="0"/>
              <a:t> Spectroscopy of </a:t>
            </a:r>
            <a:r>
              <a:rPr lang="en-ZA" sz="2800" dirty="0" err="1" smtClean="0"/>
              <a:t>SNRs</a:t>
            </a:r>
            <a:endParaRPr lang="en-Z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500042"/>
            <a:ext cx="3318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RSS LS spectra: likely </a:t>
            </a:r>
            <a:r>
              <a:rPr lang="en-ZA" dirty="0" err="1" smtClean="0"/>
              <a:t>SNRs</a:t>
            </a:r>
            <a:endParaRPr lang="en-ZA" dirty="0" smtClean="0"/>
          </a:p>
          <a:p>
            <a:pPr marL="457200" indent="-457200"/>
            <a:endParaRPr lang="en-Z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643051"/>
            <a:ext cx="4240877" cy="31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429264"/>
            <a:ext cx="4095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ZA" sz="1800" dirty="0" smtClean="0"/>
              <a:t>SNRC1 = XMMUJ005630.2−720812</a:t>
            </a:r>
          </a:p>
          <a:p>
            <a:pPr marL="342900" indent="-342900">
              <a:buAutoNum type="arabicPeriod"/>
            </a:pPr>
            <a:r>
              <a:rPr lang="en-ZA" sz="1800" dirty="0" smtClean="0"/>
              <a:t>SNRC16 = ACTA candidate</a:t>
            </a:r>
          </a:p>
          <a:p>
            <a:pPr marL="457200" indent="-457200"/>
            <a:endParaRPr lang="en-Z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4217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/>
          <a:lstStyle/>
          <a:p>
            <a:r>
              <a:rPr lang="en-ZA" sz="2800" dirty="0" smtClean="0"/>
              <a:t>SALT </a:t>
            </a:r>
            <a:r>
              <a:rPr lang="en-ZA" sz="2800" dirty="0" err="1" smtClean="0"/>
              <a:t>Followup</a:t>
            </a:r>
            <a:r>
              <a:rPr lang="en-ZA" sz="2800" dirty="0" smtClean="0"/>
              <a:t> Spectroscopy of </a:t>
            </a:r>
            <a:r>
              <a:rPr lang="en-ZA" sz="2800" dirty="0" err="1" smtClean="0"/>
              <a:t>SNRs</a:t>
            </a:r>
            <a:endParaRPr lang="en-Z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500042"/>
            <a:ext cx="4338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RSS LS spectra: not </a:t>
            </a:r>
            <a:r>
              <a:rPr lang="en-ZA" dirty="0" err="1" smtClean="0"/>
              <a:t>SNRs</a:t>
            </a:r>
            <a:r>
              <a:rPr lang="en-ZA" dirty="0" smtClean="0"/>
              <a:t> (HII, </a:t>
            </a:r>
            <a:r>
              <a:rPr lang="en-ZA" dirty="0" err="1" smtClean="0"/>
              <a:t>PNe</a:t>
            </a:r>
            <a:r>
              <a:rPr lang="en-ZA" dirty="0" smtClean="0"/>
              <a:t>?</a:t>
            </a:r>
          </a:p>
          <a:p>
            <a:pPr marL="457200" indent="-457200"/>
            <a:endParaRPr lang="en-Z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0651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014784" cy="281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3967158" cy="27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4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00132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The XMM-Newton Survey of SMC</a:t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it-IT" sz="2000" dirty="0" smtClean="0">
                <a:latin typeface="+mn-lt"/>
              </a:rPr>
              <a:t/>
            </a:r>
            <a:br>
              <a:rPr lang="it-IT" sz="2000" dirty="0" smtClean="0">
                <a:latin typeface="+mn-lt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endParaRPr lang="en-ZA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643998" cy="48577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Z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 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A survey to cover most of the SMC </a:t>
            </a:r>
            <a:r>
              <a:rPr lang="en-Z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not already observed during XMM pointed observations</a:t>
            </a:r>
          </a:p>
          <a:p>
            <a:pPr algn="l">
              <a:buFont typeface="Arial" pitchFamily="34" charset="0"/>
              <a:buChar char="•"/>
            </a:pPr>
            <a:r>
              <a:rPr lang="en-Z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Conducted from May 2009 to March 2010</a:t>
            </a:r>
          </a:p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EPIC </a:t>
            </a:r>
            <a:r>
              <a:rPr lang="en-ZA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pn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&amp; MOS (0.2 – 12 </a:t>
            </a:r>
            <a:r>
              <a:rPr lang="en-ZA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keV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Z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Consisting of 33 observations of 30 fields not already in the XMM archive</a:t>
            </a:r>
          </a:p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A total of 1.1 Msec</a:t>
            </a:r>
          </a:p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Supplemented by 62 archival observations totalling 1.6 Msec; half of the calibration source 1E0102.2-7219 (SNR)</a:t>
            </a:r>
          </a:p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 main survey field 5.6 square degrees (continuous over bar and wing), plus additional 6 archive </a:t>
            </a:r>
            <a:r>
              <a:rPr lang="en-ZA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pointings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</a:p>
          <a:p>
            <a:pPr algn="l"/>
            <a:endParaRPr lang="en-ZA" sz="2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ZA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ZA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000132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The Survey </a:t>
            </a:r>
            <a:r>
              <a:rPr lang="en-ZA" sz="3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Pointings</a:t>
            </a: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(displayed on MCELS survey image</a:t>
            </a:r>
            <a:br>
              <a:rPr lang="en-Z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000" dirty="0" smtClean="0"/>
              <a:t> H-alpha/[S II]/[OIII] in red, green, and blue</a:t>
            </a:r>
            <a:r>
              <a:rPr lang="en-Z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)</a:t>
            </a: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it-IT" sz="2000" dirty="0" smtClean="0">
                <a:latin typeface="+mn-lt"/>
              </a:rPr>
              <a:t/>
            </a:r>
            <a:br>
              <a:rPr lang="it-IT" sz="2000" dirty="0" smtClean="0">
                <a:latin typeface="+mn-lt"/>
              </a:rPr>
            </a:br>
            <a:r>
              <a:rPr lang="en-ZA" sz="2000" dirty="0" smtClean="0">
                <a:latin typeface="+mn-lt"/>
              </a:rPr>
              <a:t> </a:t>
            </a: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endParaRPr lang="en-ZA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r="462" b="1606"/>
          <a:stretch>
            <a:fillRect/>
          </a:stretch>
        </p:blipFill>
        <p:spPr bwMode="auto">
          <a:xfrm>
            <a:off x="1714480" y="1490206"/>
            <a:ext cx="61436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1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pic>
        <p:nvPicPr>
          <p:cNvPr id="4" name="Content Placeholder 3" descr="SMC-XMM-image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503324" y="1"/>
            <a:ext cx="7997766" cy="67158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2428892" cy="2857520"/>
          </a:xfrm>
        </p:spPr>
        <p:txBody>
          <a:bodyPr/>
          <a:lstStyle/>
          <a:p>
            <a:pPr algn="l"/>
            <a:r>
              <a:rPr lang="en-ZA" sz="2800" dirty="0" smtClean="0">
                <a:solidFill>
                  <a:schemeClr val="tx1"/>
                </a:solidFill>
              </a:rPr>
              <a:t>Mosaic of XMM Images</a:t>
            </a:r>
            <a:br>
              <a:rPr lang="en-ZA" sz="2800" dirty="0" smtClean="0">
                <a:solidFill>
                  <a:schemeClr val="tx1"/>
                </a:solidFill>
              </a:rPr>
            </a:br>
            <a:r>
              <a:rPr lang="en-ZA" sz="2800" dirty="0" smtClean="0">
                <a:solidFill>
                  <a:schemeClr val="tx1"/>
                </a:solidFill>
              </a:rPr>
              <a:t/>
            </a:r>
            <a:br>
              <a:rPr lang="en-ZA" sz="2800" dirty="0" smtClean="0">
                <a:solidFill>
                  <a:schemeClr val="tx1"/>
                </a:solidFill>
              </a:rPr>
            </a:b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42910" y="1000108"/>
            <a:ext cx="13543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hlink"/>
                </a:solidFill>
              </a:rPr>
              <a:t>0.2 – 1.0 </a:t>
            </a:r>
            <a:r>
              <a:rPr lang="en-US" sz="1600" dirty="0" err="1">
                <a:solidFill>
                  <a:schemeClr val="hlink"/>
                </a:solidFill>
              </a:rPr>
              <a:t>keV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rgbClr val="00FF00"/>
                </a:solidFill>
              </a:rPr>
              <a:t>1.0 – 2.0 </a:t>
            </a:r>
            <a:r>
              <a:rPr lang="en-US" sz="1600" dirty="0" err="1">
                <a:solidFill>
                  <a:srgbClr val="00FF00"/>
                </a:solidFill>
              </a:rPr>
              <a:t>keV</a:t>
            </a:r>
            <a:r>
              <a:rPr lang="en-US" sz="1600" dirty="0">
                <a:solidFill>
                  <a:srgbClr val="00FF00"/>
                </a:solidFill>
              </a:rPr>
              <a:t/>
            </a:r>
            <a:br>
              <a:rPr lang="en-US" sz="1600" dirty="0">
                <a:solidFill>
                  <a:srgbClr val="00FF00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2.0 – 4.5 </a:t>
            </a:r>
            <a:r>
              <a:rPr lang="en-US" sz="1600" dirty="0" err="1">
                <a:solidFill>
                  <a:schemeClr val="bg1"/>
                </a:solidFill>
              </a:rPr>
              <a:t>keV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MC-XMM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0"/>
            <a:ext cx="8143900" cy="683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00132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Overview Of The Survey</a:t>
            </a:r>
            <a:br>
              <a:rPr lang="en-ZA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it-IT" sz="2000" dirty="0" smtClean="0">
                <a:latin typeface="+mn-lt"/>
              </a:rPr>
              <a:t/>
            </a:r>
            <a:br>
              <a:rPr lang="it-IT" sz="2000" dirty="0" smtClean="0">
                <a:latin typeface="+mn-lt"/>
              </a:rPr>
            </a:br>
            <a:r>
              <a:rPr lang="en-ZA" sz="2000" dirty="0" smtClean="0">
                <a:latin typeface="+mn-lt"/>
              </a:rPr>
              <a:t> </a:t>
            </a: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endParaRPr lang="en-ZA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7929618" cy="48577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 91 </a:t>
            </a:r>
            <a:r>
              <a:rPr lang="en-ZA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pointings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over 10 yrs (April 2000 to April 2010)</a:t>
            </a:r>
          </a:p>
          <a:p>
            <a:pPr algn="l">
              <a:buFont typeface="Arial" pitchFamily="34" charset="0"/>
              <a:buChar char="•"/>
            </a:pPr>
            <a:endParaRPr lang="en-ZA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 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5.6 sq degrees covered with net exposure of ~2 Ms</a:t>
            </a:r>
          </a:p>
          <a:p>
            <a:pPr algn="l"/>
            <a:r>
              <a:rPr lang="en-Z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A total of 5236 point-like sources (</a:t>
            </a:r>
            <a:r>
              <a:rPr lang="en-ZA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incl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 207 moderately extended sources; 188 &lt; 6” in size; 19 are 6 – 30”)</a:t>
            </a:r>
            <a:r>
              <a:rPr lang="en-Z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>
              <a:buFont typeface="Arial" pitchFamily="34" charset="0"/>
              <a:buChar char="•"/>
            </a:pPr>
            <a:endParaRPr lang="en-ZA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A total of 3053 unique point sources (Point Source Catalogue: Sturm et al. 2012, submitted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en-ZA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2457 likely IDs (80%) of which 85% are AGN</a:t>
            </a:r>
            <a:endParaRPr lang="en-ZA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ZA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 Plus 23 SNR &amp; 5 Galaxy </a:t>
            </a:r>
            <a:r>
              <a:rPr lang="en-Z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Clusters </a:t>
            </a:r>
            <a:r>
              <a:rPr lang="en-ZA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(extended)</a:t>
            </a:r>
            <a:endParaRPr lang="en-ZA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ZA" sz="2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ZA" sz="2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ZA" sz="2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Z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 </a:t>
            </a:r>
            <a:endParaRPr lang="en-ZA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7920" t="3846" r="5445" b="9615"/>
          <a:stretch>
            <a:fillRect/>
          </a:stretch>
        </p:blipFill>
        <p:spPr bwMode="auto">
          <a:xfrm>
            <a:off x="571472" y="408192"/>
            <a:ext cx="7358114" cy="630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0"/>
            <a:ext cx="5715008" cy="1000132"/>
          </a:xfrm>
        </p:spPr>
        <p:txBody>
          <a:bodyPr/>
          <a:lstStyle/>
          <a:p>
            <a:pPr algn="l"/>
            <a:r>
              <a:rPr lang="en-ZA" sz="3200" b="1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SNRs</a:t>
            </a:r>
            <a:r>
              <a:rPr lang="en-ZA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&amp; Galaxy Clusters</a:t>
            </a:r>
            <a:br>
              <a:rPr lang="en-ZA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it-IT" sz="2000" dirty="0" smtClean="0">
                <a:latin typeface="+mn-lt"/>
              </a:rPr>
              <a:t/>
            </a:r>
            <a:br>
              <a:rPr lang="it-IT" sz="2000" dirty="0" smtClean="0">
                <a:latin typeface="+mn-lt"/>
              </a:rPr>
            </a:br>
            <a:r>
              <a:rPr lang="en-ZA" sz="2000" dirty="0" smtClean="0">
                <a:latin typeface="+mn-lt"/>
              </a:rPr>
              <a:t> </a:t>
            </a: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ZA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endParaRPr lang="en-ZA" sz="28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600076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0" dirty="0" smtClean="0">
                <a:latin typeface="Arial" pitchFamily="34" charset="0"/>
                <a:cs typeface="Arial" pitchFamily="34" charset="0"/>
              </a:rPr>
              <a:t>SMC X-1</a:t>
            </a:r>
            <a:endParaRPr lang="en-ZA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607220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0" dirty="0" smtClean="0">
                <a:latin typeface="Arial" pitchFamily="34" charset="0"/>
                <a:cs typeface="Arial" pitchFamily="34" charset="0"/>
              </a:rPr>
              <a:t>SMC 3</a:t>
            </a:r>
            <a:endParaRPr lang="en-ZA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128586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0" dirty="0" err="1" smtClean="0">
                <a:latin typeface="Arial" pitchFamily="34" charset="0"/>
                <a:cs typeface="Arial" pitchFamily="34" charset="0"/>
              </a:rPr>
              <a:t>PNe</a:t>
            </a:r>
            <a:r>
              <a:rPr lang="en-ZA" sz="1600" b="0" dirty="0" smtClean="0">
                <a:latin typeface="Arial" pitchFamily="34" charset="0"/>
                <a:cs typeface="Arial" pitchFamily="34" charset="0"/>
              </a:rPr>
              <a:t> SMC22</a:t>
            </a:r>
            <a:endParaRPr lang="en-ZA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0"/>
            <a:ext cx="3143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b="0" dirty="0" smtClean="0">
                <a:solidFill>
                  <a:schemeClr val="accent5">
                    <a:lumMod val="50000"/>
                  </a:schemeClr>
                </a:solidFill>
              </a:rPr>
              <a:t>Orange</a:t>
            </a:r>
            <a:r>
              <a:rPr lang="en-ZA" sz="1800" b="0" dirty="0" smtClean="0">
                <a:solidFill>
                  <a:srgbClr val="FFFF00"/>
                </a:solidFill>
              </a:rPr>
              <a:t> boxes: </a:t>
            </a:r>
            <a:r>
              <a:rPr lang="en-ZA" sz="1800" b="0" dirty="0" err="1" smtClean="0">
                <a:solidFill>
                  <a:srgbClr val="FFFF00"/>
                </a:solidFill>
              </a:rPr>
              <a:t>SNRs</a:t>
            </a:r>
            <a:endParaRPr lang="en-ZA" sz="1800" b="0" dirty="0" smtClean="0">
              <a:solidFill>
                <a:srgbClr val="FFFF00"/>
              </a:solidFill>
            </a:endParaRPr>
          </a:p>
          <a:p>
            <a:r>
              <a:rPr lang="en-ZA" sz="1800" b="0" dirty="0" smtClean="0">
                <a:solidFill>
                  <a:srgbClr val="00FF00"/>
                </a:solidFill>
              </a:rPr>
              <a:t>Green</a:t>
            </a:r>
            <a:r>
              <a:rPr lang="en-ZA" sz="1800" b="0" dirty="0" smtClean="0">
                <a:solidFill>
                  <a:srgbClr val="FFFF00"/>
                </a:solidFill>
              </a:rPr>
              <a:t> boxes: galaxy clusters</a:t>
            </a:r>
          </a:p>
          <a:p>
            <a:r>
              <a:rPr lang="en-ZA" sz="1800" b="0" dirty="0" smtClean="0">
                <a:solidFill>
                  <a:srgbClr val="0070C0"/>
                </a:solidFill>
              </a:rPr>
              <a:t>Blue</a:t>
            </a:r>
            <a:r>
              <a:rPr lang="en-ZA" sz="1800" b="0" dirty="0" smtClean="0">
                <a:solidFill>
                  <a:srgbClr val="FFFF00"/>
                </a:solidFill>
              </a:rPr>
              <a:t> objects (with a number): new Be/X-ray binaries</a:t>
            </a:r>
          </a:p>
          <a:p>
            <a:r>
              <a:rPr lang="en-ZA" sz="1800" b="0" dirty="0" smtClean="0">
                <a:solidFill>
                  <a:srgbClr val="FF0000"/>
                </a:solidFill>
              </a:rPr>
              <a:t>Red</a:t>
            </a:r>
            <a:r>
              <a:rPr lang="en-ZA" sz="1800" b="0" dirty="0" smtClean="0">
                <a:solidFill>
                  <a:schemeClr val="tx2"/>
                </a:solidFill>
              </a:rPr>
              <a:t> objects: Super Soft Sources</a:t>
            </a:r>
            <a:endParaRPr lang="en-ZA" sz="1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 smtClean="0">
                <a:solidFill>
                  <a:schemeClr val="tx1"/>
                </a:solidFill>
              </a:rPr>
              <a:t>SNR Gallery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2786082" cy="4525963"/>
          </a:xfrm>
        </p:spPr>
        <p:txBody>
          <a:bodyPr/>
          <a:lstStyle/>
          <a:p>
            <a:r>
              <a:rPr lang="en-ZA" sz="2000" dirty="0" smtClean="0"/>
              <a:t>Most bright </a:t>
            </a:r>
            <a:r>
              <a:rPr lang="en-ZA" sz="2000" dirty="0" err="1" smtClean="0"/>
              <a:t>SNRs</a:t>
            </a:r>
            <a:r>
              <a:rPr lang="en-ZA" sz="2000" dirty="0" smtClean="0"/>
              <a:t> observed by XMM previously (van der </a:t>
            </a:r>
            <a:r>
              <a:rPr lang="en-ZA" sz="2000" dirty="0" err="1" smtClean="0"/>
              <a:t>Heyden</a:t>
            </a:r>
            <a:r>
              <a:rPr lang="en-ZA" sz="2000" dirty="0" smtClean="0"/>
              <a:t> et al. 2004)</a:t>
            </a:r>
          </a:p>
          <a:p>
            <a:r>
              <a:rPr lang="en-ZA" sz="2000" dirty="0" smtClean="0"/>
              <a:t>20/23 previously catalogued </a:t>
            </a:r>
            <a:r>
              <a:rPr lang="en-ZA" sz="2000" dirty="0" err="1" smtClean="0"/>
              <a:t>SNRs</a:t>
            </a:r>
            <a:r>
              <a:rPr lang="en-ZA" sz="2000" dirty="0" smtClean="0"/>
              <a:t> (</a:t>
            </a:r>
            <a:r>
              <a:rPr lang="en-ZA" sz="2000" dirty="0" err="1" smtClean="0"/>
              <a:t>Badenes</a:t>
            </a:r>
            <a:r>
              <a:rPr lang="en-ZA" sz="2000" dirty="0" smtClean="0"/>
              <a:t> et al. 2010)</a:t>
            </a:r>
          </a:p>
          <a:p>
            <a:r>
              <a:rPr lang="en-ZA" sz="2000" dirty="0" smtClean="0"/>
              <a:t>Concentrated in bar</a:t>
            </a:r>
          </a:p>
          <a:p>
            <a:r>
              <a:rPr lang="en-ZA" sz="2000" dirty="0" smtClean="0"/>
              <a:t>3 new </a:t>
            </a:r>
            <a:r>
              <a:rPr lang="en-ZA" sz="2000" dirty="0" err="1" smtClean="0"/>
              <a:t>SNRs</a:t>
            </a:r>
            <a:endParaRPr lang="en-ZA" sz="2000" dirty="0" smtClean="0"/>
          </a:p>
          <a:p>
            <a:r>
              <a:rPr lang="en-ZA" sz="2000" dirty="0" smtClean="0"/>
              <a:t>5 show larger extent in EPIC images (age implications) </a:t>
            </a:r>
          </a:p>
          <a:p>
            <a:r>
              <a:rPr lang="en-ZA" sz="2000" dirty="0" smtClean="0"/>
              <a:t>Spectra &lt; 2keV</a:t>
            </a:r>
            <a:endParaRPr lang="en-ZA" sz="2000" dirty="0"/>
          </a:p>
        </p:txBody>
      </p:sp>
      <p:pic>
        <p:nvPicPr>
          <p:cNvPr id="4" name="Picture 3" descr="SNR_1_S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928669"/>
            <a:ext cx="5965388" cy="52800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2800" b="1" dirty="0" smtClean="0">
                <a:solidFill>
                  <a:schemeClr val="tx1"/>
                </a:solidFill>
              </a:rPr>
              <a:t>SNR Gallery (2)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857760"/>
            <a:ext cx="4286280" cy="1643074"/>
          </a:xfrm>
        </p:spPr>
        <p:txBody>
          <a:bodyPr/>
          <a:lstStyle/>
          <a:p>
            <a:r>
              <a:rPr lang="en-ZA" sz="2000" dirty="0" smtClean="0"/>
              <a:t>3 previously catalogued not detected</a:t>
            </a:r>
          </a:p>
          <a:p>
            <a:pPr lvl="1"/>
            <a:r>
              <a:rPr lang="en-ZA" sz="1600" dirty="0" smtClean="0"/>
              <a:t>DEM S1300, NS21:  nothing</a:t>
            </a:r>
          </a:p>
          <a:p>
            <a:pPr lvl="1"/>
            <a:r>
              <a:rPr lang="en-ZA" sz="1600" dirty="0" smtClean="0"/>
              <a:t>IKT7: hard172s Be/X-ray pulsar</a:t>
            </a:r>
            <a:endParaRPr lang="en-ZA" sz="1600" dirty="0"/>
          </a:p>
        </p:txBody>
      </p:sp>
      <p:pic>
        <p:nvPicPr>
          <p:cNvPr id="5" name="Picture 4" descr="SNR_5_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85728"/>
            <a:ext cx="5004068" cy="442915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NR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00108"/>
            <a:ext cx="3509718" cy="3106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NR_HFPK3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857760"/>
            <a:ext cx="1934905" cy="1709567"/>
          </a:xfrm>
          <a:prstGeom prst="rect">
            <a:avLst/>
          </a:prstGeom>
        </p:spPr>
      </p:pic>
      <p:pic>
        <p:nvPicPr>
          <p:cNvPr id="8" name="Picture 7" descr="SNR_IKT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857760"/>
            <a:ext cx="2000264" cy="17673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2800" b="1" dirty="0" smtClean="0">
                <a:solidFill>
                  <a:schemeClr val="tx1"/>
                </a:solidFill>
              </a:rPr>
              <a:t>SNR Gallery (3)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636"/>
            <a:ext cx="7286676" cy="1643074"/>
          </a:xfrm>
        </p:spPr>
        <p:txBody>
          <a:bodyPr/>
          <a:lstStyle/>
          <a:p>
            <a:r>
              <a:rPr lang="en-ZA" sz="2000" dirty="0" smtClean="0"/>
              <a:t>2 new SNRS</a:t>
            </a:r>
          </a:p>
          <a:p>
            <a:r>
              <a:rPr lang="en-ZA" sz="2000" dirty="0" smtClean="0"/>
              <a:t>One (XMMU J005630.2-720812) now has confirming SALT spectroscopy </a:t>
            </a:r>
            <a:endParaRPr lang="en-ZA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5372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527</Words>
  <Application>Microsoft PowerPoint</Application>
  <PresentationFormat>On-screen Show (4:3)</PresentationFormat>
  <Paragraphs>78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Standarddesign</vt:lpstr>
      <vt:lpstr>The XMM-Newton Survey of SMC      a large collaboration involving the following:    F. Haberl, W. Pietsch, R. Sturm (MPE) J. Ballet, D. A. H. Buckley, M. Coe, R. Corbet, M. Ehle, M. Filipovic, M. Gilfanov, D. Hatzidimitriou, N. La Palombara, S. Mereghetti, S. Snowden and A. Tiengo    </vt:lpstr>
      <vt:lpstr>The XMM-Newton Survey of SMC           </vt:lpstr>
      <vt:lpstr>The Survey Pointings (displayed on MCELS survey image  H-alpha/[S II]/[OIII] in red, green, and blue)           </vt:lpstr>
      <vt:lpstr>Mosaic of XMM Images  </vt:lpstr>
      <vt:lpstr>Overview Of The Survey           </vt:lpstr>
      <vt:lpstr>SNRs &amp; Galaxy Clusters           </vt:lpstr>
      <vt:lpstr>SNR Gallery</vt:lpstr>
      <vt:lpstr>SNR Gallery (2)</vt:lpstr>
      <vt:lpstr>SNR Gallery (3)</vt:lpstr>
      <vt:lpstr>Examples of new SNR X-ray Spectra</vt:lpstr>
      <vt:lpstr> Multi-Wavelength Survey Followups  </vt:lpstr>
      <vt:lpstr>Optical Followup Studies with SALT</vt:lpstr>
      <vt:lpstr>SALT Followup Spectroscopy of SNRs</vt:lpstr>
      <vt:lpstr>SALT Followup Spectroscopy of SNRs</vt:lpstr>
    </vt:vector>
  </TitlesOfParts>
  <Company>mpe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HMXBs in nearby galaxies</dc:title>
  <dc:creator>Haberl Frank</dc:creator>
  <cp:lastModifiedBy>dibnob</cp:lastModifiedBy>
  <cp:revision>659</cp:revision>
  <dcterms:created xsi:type="dcterms:W3CDTF">2000-12-27T15:03:17Z</dcterms:created>
  <dcterms:modified xsi:type="dcterms:W3CDTF">2012-11-06T06:03:51Z</dcterms:modified>
</cp:coreProperties>
</file>