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00" r:id="rId2"/>
    <p:sldId id="815" r:id="rId3"/>
    <p:sldId id="802" r:id="rId4"/>
    <p:sldId id="808" r:id="rId5"/>
    <p:sldId id="809" r:id="rId6"/>
    <p:sldId id="813" r:id="rId7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D6900"/>
    <a:srgbClr val="FC0128"/>
    <a:srgbClr val="114FFB"/>
    <a:srgbClr val="4E4F00"/>
    <a:srgbClr val="FF3300"/>
    <a:srgbClr val="EC1CD3"/>
    <a:srgbClr val="000066"/>
    <a:srgbClr val="FC2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1" autoAdjust="0"/>
    <p:restoredTop sz="9466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57538" y="9748838"/>
            <a:ext cx="785812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20" tIns="48016" rIns="94320" bIns="48016">
            <a:spAutoFit/>
          </a:bodyPr>
          <a:lstStyle>
            <a:lvl1pPr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1488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8213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9700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6425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336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908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80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052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300" smtClean="0">
                <a:latin typeface="Arial" panose="020B0604020202020204" pitchFamily="34" charset="0"/>
              </a:rPr>
              <a:t>Page </a:t>
            </a:r>
            <a:fld id="{E03620F4-7D0B-4FE9-89D9-C26748CA0DCB}" type="slidenum">
              <a:rPr lang="en-US" sz="1300" smtClean="0"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84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57538" y="9748838"/>
            <a:ext cx="785812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20" tIns="48016" rIns="94320" bIns="48016">
            <a:spAutoFit/>
          </a:bodyPr>
          <a:lstStyle>
            <a:lvl1pPr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1488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8213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9700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76425" algn="l" defTabSz="9382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336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908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80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05225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300" smtClean="0">
                <a:latin typeface="Arial" panose="020B0604020202020204" pitchFamily="34" charset="0"/>
              </a:rPr>
              <a:t>Page </a:t>
            </a:r>
            <a:fld id="{FB5B688C-8FF8-40E5-A94E-27365A5F0093}" type="slidenum">
              <a:rPr lang="en-US" sz="1300" smtClean="0"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sz="1300" smtClean="0"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3300" y="774700"/>
            <a:ext cx="5097463" cy="382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49" tIns="48016" rIns="97749" bIns="48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253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42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019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71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6195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6195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473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371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382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547664" y="116632"/>
            <a:ext cx="7200800" cy="648072"/>
          </a:xfrm>
          <a:solidFill>
            <a:schemeClr val="bg1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Upgrade to the SALT Calibration System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15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609600" y="6553200"/>
            <a:ext cx="5334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defRPr/>
            </a:pPr>
            <a:r>
              <a:rPr lang="en-US" altLang="en-US" sz="1000" b="1" smtClean="0"/>
              <a:t>pg </a:t>
            </a:r>
            <a:fld id="{ED0FA0D2-847A-49E8-A953-9DFC6C355E3F}" type="slidenum">
              <a:rPr lang="en-US" altLang="en-US" sz="1000" b="1" smtClean="0"/>
              <a:pPr>
                <a:lnSpc>
                  <a:spcPct val="100000"/>
                </a:lnSpc>
                <a:spcBef>
                  <a:spcPct val="0"/>
                </a:spcBef>
                <a:buSzTx/>
                <a:defRPr/>
              </a:pPr>
              <a:t>‹#›</a:t>
            </a:fld>
            <a:endParaRPr lang="en-US" altLang="en-US" sz="1000" b="1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990600"/>
            <a:ext cx="541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403350" y="22860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GB" altLang="en-US" sz="2400" b="1" smtClean="0">
                <a:solidFill>
                  <a:srgbClr val="063DE8"/>
                </a:solidFill>
              </a:rPr>
              <a:t>Spherical Grating Spectrographs</a:t>
            </a:r>
            <a:endParaRPr lang="en-US" altLang="en-US" sz="2400" b="1" smtClean="0">
              <a:solidFill>
                <a:srgbClr val="063DE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57200" y="17526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ZA" altLang="en-US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828800" y="838200"/>
            <a:ext cx="676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4479925" y="13255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30000"/>
              </a:spcBef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ZA" altLang="en-US" smtClean="0"/>
          </a:p>
        </p:txBody>
      </p:sp>
      <p:graphicFrame>
        <p:nvGraphicFramePr>
          <p:cNvPr id="1033" name="Object 18"/>
          <p:cNvGraphicFramePr>
            <a:graphicFrameLocks noChangeAspect="1"/>
          </p:cNvGraphicFramePr>
          <p:nvPr userDrawn="1"/>
        </p:nvGraphicFramePr>
        <p:xfrm>
          <a:off x="252413" y="200025"/>
          <a:ext cx="13716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10" imgW="4940808" imgH="3419856" progId="Word.Document.8">
                  <p:embed/>
                </p:oleObj>
              </mc:Choice>
              <mc:Fallback>
                <p:oleObj name="Document" r:id="rId10" imgW="4940808" imgH="3419856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525" r="4762"/>
                      <a:stretch>
                        <a:fillRect/>
                      </a:stretch>
                    </p:blipFill>
                    <p:spPr bwMode="auto">
                      <a:xfrm>
                        <a:off x="252413" y="200025"/>
                        <a:ext cx="13716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3782875" y="1052736"/>
            <a:ext cx="2667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CALSYS Upgrade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Darragh O’Donoghue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9" y="2492896"/>
            <a:ext cx="73643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Why?</a:t>
            </a:r>
          </a:p>
          <a:p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Unacceptably low light throughput resulting in loss of science time while getting wavelength calibrations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existing system does not emulate the spherical aberration caustic of the primary mirror, as originally envisaged by A. Swat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existing system has no imaging capability at all. It simply sprays a </a:t>
            </a:r>
            <a:r>
              <a:rPr lang="en-US" dirty="0" smtClean="0"/>
              <a:t>(small) </a:t>
            </a:r>
            <a:r>
              <a:rPr lang="en-US" dirty="0" smtClean="0"/>
              <a:t>amount of light at the telescope focal plane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There is a systematic wavelength calibration zero point error in F-P data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33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3207401" y="1052736"/>
            <a:ext cx="3818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Existing system vs ‘on sky’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5328592" cy="2681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903" y="4284614"/>
            <a:ext cx="5446636" cy="2096714"/>
          </a:xfrm>
          <a:prstGeom prst="rect">
            <a:avLst/>
          </a:prstGeom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3568" y="2410390"/>
            <a:ext cx="623570" cy="8025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b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Calsys</a:t>
            </a:r>
            <a: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+SAC</a:t>
            </a:r>
            <a:endParaRPr lang="en-Z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9552" y="4931678"/>
            <a:ext cx="1080120" cy="8025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Stars +</a:t>
            </a:r>
            <a:b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mirror</a:t>
            </a:r>
            <a:b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SAC</a:t>
            </a:r>
            <a:endParaRPr lang="en-Z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235879" y="3356992"/>
            <a:ext cx="623570" cy="8025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200 mm</a:t>
            </a:r>
            <a:b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spherical</a:t>
            </a:r>
            <a:b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aberration</a:t>
            </a:r>
            <a:b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caustic</a:t>
            </a:r>
            <a:endParaRPr lang="en-ZA" sz="1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1979712" y="3140968"/>
            <a:ext cx="360040" cy="28803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525539" y="2614330"/>
            <a:ext cx="623570" cy="526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imaging</a:t>
            </a:r>
            <a:b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all</a:t>
            </a:r>
            <a:endParaRPr lang="en-ZA" sz="1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1486163" y="1088260"/>
            <a:ext cx="710119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will be </a:t>
            </a:r>
            <a:r>
              <a:rPr lang="en-US" sz="2400" dirty="0" smtClean="0"/>
              <a:t>upgrad</a:t>
            </a:r>
            <a:r>
              <a:rPr lang="en-US" sz="2400" dirty="0" smtClean="0"/>
              <a:t>ed?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  </a:t>
            </a:r>
            <a:r>
              <a:rPr lang="en-US" dirty="0" smtClean="0"/>
              <a:t>Existing</a:t>
            </a:r>
            <a:endParaRPr lang="en-US" dirty="0"/>
          </a:p>
          <a:p>
            <a:r>
              <a:rPr lang="en-US" dirty="0" smtClean="0"/>
              <a:t>    system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Existing </a:t>
            </a:r>
            <a:r>
              <a:rPr lang="en-US" dirty="0" err="1" smtClean="0"/>
              <a:t>Calsys</a:t>
            </a:r>
            <a:r>
              <a:rPr lang="en-US" dirty="0" smtClean="0"/>
              <a:t> Optical</a:t>
            </a:r>
          </a:p>
          <a:p>
            <a:r>
              <a:rPr lang="en-US" dirty="0" smtClean="0"/>
              <a:t>                                                          Relay System (CORS)</a:t>
            </a:r>
          </a:p>
          <a:p>
            <a:r>
              <a:rPr lang="en-US" dirty="0" smtClean="0"/>
              <a:t>                                                            </a:t>
            </a:r>
          </a:p>
          <a:p>
            <a:r>
              <a:rPr lang="en-US" dirty="0" smtClean="0"/>
              <a:t>                                                   The contents of this is the ONLY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                      </a:t>
            </a:r>
            <a:r>
              <a:rPr lang="en-US" dirty="0"/>
              <a:t>thing that </a:t>
            </a:r>
            <a:r>
              <a:rPr lang="en-US" dirty="0" smtClean="0"/>
              <a:t> will </a:t>
            </a:r>
            <a:r>
              <a:rPr lang="en-US" dirty="0"/>
              <a:t>be upgraded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0" name="Straight Arrow Connector 99"/>
          <p:cNvCxnSpPr>
            <a:cxnSpLocks noChangeShapeType="1"/>
          </p:cNvCxnSpPr>
          <p:nvPr/>
        </p:nvCxnSpPr>
        <p:spPr bwMode="auto">
          <a:xfrm flipH="1">
            <a:off x="2958009" y="3681252"/>
            <a:ext cx="619125" cy="44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>
            <a:off x="2958009" y="4101528"/>
            <a:ext cx="54610" cy="1967423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Connector 101"/>
          <p:cNvCxnSpPr>
            <a:cxnSpLocks noChangeShapeType="1"/>
          </p:cNvCxnSpPr>
          <p:nvPr/>
        </p:nvCxnSpPr>
        <p:spPr bwMode="auto">
          <a:xfrm>
            <a:off x="1574979" y="4075499"/>
            <a:ext cx="35560" cy="1993452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Straight Connector 102"/>
          <p:cNvCxnSpPr>
            <a:cxnSpLocks noChangeShapeType="1"/>
          </p:cNvCxnSpPr>
          <p:nvPr/>
        </p:nvCxnSpPr>
        <p:spPr bwMode="auto">
          <a:xfrm>
            <a:off x="2157909" y="5695020"/>
            <a:ext cx="264160" cy="0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Straight Connector 103"/>
          <p:cNvCxnSpPr>
            <a:cxnSpLocks noChangeShapeType="1"/>
          </p:cNvCxnSpPr>
          <p:nvPr/>
        </p:nvCxnSpPr>
        <p:spPr bwMode="auto">
          <a:xfrm flipH="1">
            <a:off x="2416989" y="5512815"/>
            <a:ext cx="40640" cy="182839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Straight Connector 104"/>
          <p:cNvCxnSpPr>
            <a:cxnSpLocks noChangeShapeType="1"/>
          </p:cNvCxnSpPr>
          <p:nvPr/>
        </p:nvCxnSpPr>
        <p:spPr bwMode="auto">
          <a:xfrm>
            <a:off x="2127429" y="5512815"/>
            <a:ext cx="45720" cy="191092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2039799" y="4334520"/>
            <a:ext cx="527050" cy="47614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endParaRPr lang="en-ZA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2149019" y="5305852"/>
            <a:ext cx="273050" cy="52058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41719C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ZA"/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2149019" y="5513450"/>
            <a:ext cx="273050" cy="51423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41719C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ZA"/>
          </a:p>
        </p:txBody>
      </p:sp>
      <p:cxnSp>
        <p:nvCxnSpPr>
          <p:cNvPr id="109" name="Straight Arrow Connector 108"/>
          <p:cNvCxnSpPr>
            <a:cxnSpLocks noChangeShapeType="1"/>
          </p:cNvCxnSpPr>
          <p:nvPr/>
        </p:nvCxnSpPr>
        <p:spPr bwMode="auto">
          <a:xfrm flipV="1">
            <a:off x="1794054" y="5575031"/>
            <a:ext cx="254635" cy="60628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Freeform 109"/>
          <p:cNvSpPr>
            <a:spLocks/>
          </p:cNvSpPr>
          <p:nvPr/>
        </p:nvSpPr>
        <p:spPr bwMode="auto">
          <a:xfrm>
            <a:off x="2262684" y="3838062"/>
            <a:ext cx="803275" cy="2011228"/>
          </a:xfrm>
          <a:custGeom>
            <a:avLst/>
            <a:gdLst>
              <a:gd name="T0" fmla="*/ 609951 w 1104928"/>
              <a:gd name="T1" fmla="*/ 0 h 2162175"/>
              <a:gd name="T2" fmla="*/ 655468 w 1104928"/>
              <a:gd name="T3" fmla="*/ 69341 h 2162175"/>
              <a:gd name="T4" fmla="*/ 691881 w 1104928"/>
              <a:gd name="T5" fmla="*/ 112679 h 2162175"/>
              <a:gd name="T6" fmla="*/ 737398 w 1104928"/>
              <a:gd name="T7" fmla="*/ 156017 h 2162175"/>
              <a:gd name="T8" fmla="*/ 801121 w 1104928"/>
              <a:gd name="T9" fmla="*/ 190688 h 2162175"/>
              <a:gd name="T10" fmla="*/ 883051 w 1104928"/>
              <a:gd name="T11" fmla="*/ 199356 h 2162175"/>
              <a:gd name="T12" fmla="*/ 910361 w 1104928"/>
              <a:gd name="T13" fmla="*/ 208023 h 2162175"/>
              <a:gd name="T14" fmla="*/ 964982 w 1104928"/>
              <a:gd name="T15" fmla="*/ 242694 h 2162175"/>
              <a:gd name="T16" fmla="*/ 983188 w 1104928"/>
              <a:gd name="T17" fmla="*/ 294700 h 2162175"/>
              <a:gd name="T18" fmla="*/ 992292 w 1104928"/>
              <a:gd name="T19" fmla="*/ 320703 h 2162175"/>
              <a:gd name="T20" fmla="*/ 1010498 w 1104928"/>
              <a:gd name="T21" fmla="*/ 346706 h 2162175"/>
              <a:gd name="T22" fmla="*/ 1056015 w 1104928"/>
              <a:gd name="T23" fmla="*/ 407379 h 2162175"/>
              <a:gd name="T24" fmla="*/ 1037808 w 1104928"/>
              <a:gd name="T25" fmla="*/ 537394 h 2162175"/>
              <a:gd name="T26" fmla="*/ 1001395 w 1104928"/>
              <a:gd name="T27" fmla="*/ 589399 h 2162175"/>
              <a:gd name="T28" fmla="*/ 983188 w 1104928"/>
              <a:gd name="T29" fmla="*/ 615402 h 2162175"/>
              <a:gd name="T30" fmla="*/ 964982 w 1104928"/>
              <a:gd name="T31" fmla="*/ 702079 h 2162175"/>
              <a:gd name="T32" fmla="*/ 974085 w 1104928"/>
              <a:gd name="T33" fmla="*/ 788755 h 2162175"/>
              <a:gd name="T34" fmla="*/ 992292 w 1104928"/>
              <a:gd name="T35" fmla="*/ 840761 h 2162175"/>
              <a:gd name="T36" fmla="*/ 992292 w 1104928"/>
              <a:gd name="T37" fmla="*/ 1178799 h 2162175"/>
              <a:gd name="T38" fmla="*/ 974085 w 1104928"/>
              <a:gd name="T39" fmla="*/ 1230805 h 2162175"/>
              <a:gd name="T40" fmla="*/ 964982 w 1104928"/>
              <a:gd name="T41" fmla="*/ 1256808 h 2162175"/>
              <a:gd name="T42" fmla="*/ 964982 w 1104928"/>
              <a:gd name="T43" fmla="*/ 1447496 h 2162175"/>
              <a:gd name="T44" fmla="*/ 910361 w 1104928"/>
              <a:gd name="T45" fmla="*/ 1499502 h 2162175"/>
              <a:gd name="T46" fmla="*/ 837535 w 1104928"/>
              <a:gd name="T47" fmla="*/ 1586178 h 2162175"/>
              <a:gd name="T48" fmla="*/ 810225 w 1104928"/>
              <a:gd name="T49" fmla="*/ 1620848 h 2162175"/>
              <a:gd name="T50" fmla="*/ 710088 w 1104928"/>
              <a:gd name="T51" fmla="*/ 1681522 h 2162175"/>
              <a:gd name="T52" fmla="*/ 673674 w 1104928"/>
              <a:gd name="T53" fmla="*/ 1698857 h 2162175"/>
              <a:gd name="T54" fmla="*/ 619054 w 1104928"/>
              <a:gd name="T55" fmla="*/ 1733528 h 2162175"/>
              <a:gd name="T56" fmla="*/ 573538 w 1104928"/>
              <a:gd name="T57" fmla="*/ 1759531 h 2162175"/>
              <a:gd name="T58" fmla="*/ 546228 w 1104928"/>
              <a:gd name="T59" fmla="*/ 1776866 h 2162175"/>
              <a:gd name="T60" fmla="*/ 473401 w 1104928"/>
              <a:gd name="T61" fmla="*/ 1802869 h 2162175"/>
              <a:gd name="T62" fmla="*/ 455194 w 1104928"/>
              <a:gd name="T63" fmla="*/ 1828872 h 2162175"/>
              <a:gd name="T64" fmla="*/ 400574 w 1104928"/>
              <a:gd name="T65" fmla="*/ 1889545 h 2162175"/>
              <a:gd name="T66" fmla="*/ 355057 w 1104928"/>
              <a:gd name="T67" fmla="*/ 1898213 h 2162175"/>
              <a:gd name="T68" fmla="*/ 318644 w 1104928"/>
              <a:gd name="T69" fmla="*/ 1915548 h 2162175"/>
              <a:gd name="T70" fmla="*/ 291334 w 1104928"/>
              <a:gd name="T71" fmla="*/ 1932883 h 2162175"/>
              <a:gd name="T72" fmla="*/ 264024 w 1104928"/>
              <a:gd name="T73" fmla="*/ 1941551 h 2162175"/>
              <a:gd name="T74" fmla="*/ 209404 w 1104928"/>
              <a:gd name="T75" fmla="*/ 1967554 h 2162175"/>
              <a:gd name="T76" fmla="*/ 154784 w 1104928"/>
              <a:gd name="T77" fmla="*/ 1958886 h 2162175"/>
              <a:gd name="T78" fmla="*/ 9130 w 1104928"/>
              <a:gd name="T79" fmla="*/ 1950219 h 2162175"/>
              <a:gd name="T80" fmla="*/ 27 w 1104928"/>
              <a:gd name="T81" fmla="*/ 1880878 h 21621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104928" h="2162175">
                <a:moveTo>
                  <a:pt x="638203" y="0"/>
                </a:moveTo>
                <a:cubicBezTo>
                  <a:pt x="688064" y="124652"/>
                  <a:pt x="624830" y="-15296"/>
                  <a:pt x="685828" y="76200"/>
                </a:cubicBezTo>
                <a:cubicBezTo>
                  <a:pt x="722634" y="131409"/>
                  <a:pt x="660021" y="81220"/>
                  <a:pt x="723928" y="123825"/>
                </a:cubicBezTo>
                <a:cubicBezTo>
                  <a:pt x="751637" y="165389"/>
                  <a:pt x="731144" y="142586"/>
                  <a:pt x="771553" y="171450"/>
                </a:cubicBezTo>
                <a:cubicBezTo>
                  <a:pt x="799696" y="191552"/>
                  <a:pt x="805970" y="204174"/>
                  <a:pt x="838228" y="209550"/>
                </a:cubicBezTo>
                <a:cubicBezTo>
                  <a:pt x="866588" y="214277"/>
                  <a:pt x="895378" y="215900"/>
                  <a:pt x="923953" y="219075"/>
                </a:cubicBezTo>
                <a:cubicBezTo>
                  <a:pt x="933478" y="222250"/>
                  <a:pt x="943751" y="223724"/>
                  <a:pt x="952528" y="228600"/>
                </a:cubicBezTo>
                <a:cubicBezTo>
                  <a:pt x="972542" y="239719"/>
                  <a:pt x="1009678" y="266700"/>
                  <a:pt x="1009678" y="266700"/>
                </a:cubicBezTo>
                <a:lnTo>
                  <a:pt x="1028728" y="323850"/>
                </a:lnTo>
                <a:cubicBezTo>
                  <a:pt x="1031903" y="333375"/>
                  <a:pt x="1032684" y="344071"/>
                  <a:pt x="1038253" y="352425"/>
                </a:cubicBezTo>
                <a:cubicBezTo>
                  <a:pt x="1044603" y="361950"/>
                  <a:pt x="1050649" y="371685"/>
                  <a:pt x="1057303" y="381000"/>
                </a:cubicBezTo>
                <a:cubicBezTo>
                  <a:pt x="1116376" y="463702"/>
                  <a:pt x="1060033" y="380332"/>
                  <a:pt x="1104928" y="447675"/>
                </a:cubicBezTo>
                <a:cubicBezTo>
                  <a:pt x="1104252" y="455782"/>
                  <a:pt x="1104950" y="556220"/>
                  <a:pt x="1085878" y="590550"/>
                </a:cubicBezTo>
                <a:cubicBezTo>
                  <a:pt x="1074759" y="610564"/>
                  <a:pt x="1060478" y="628650"/>
                  <a:pt x="1047778" y="647700"/>
                </a:cubicBezTo>
                <a:lnTo>
                  <a:pt x="1028728" y="676275"/>
                </a:lnTo>
                <a:cubicBezTo>
                  <a:pt x="1022434" y="701451"/>
                  <a:pt x="1009678" y="748171"/>
                  <a:pt x="1009678" y="771525"/>
                </a:cubicBezTo>
                <a:cubicBezTo>
                  <a:pt x="1009678" y="803433"/>
                  <a:pt x="1013323" y="835413"/>
                  <a:pt x="1019203" y="866775"/>
                </a:cubicBezTo>
                <a:cubicBezTo>
                  <a:pt x="1022904" y="886512"/>
                  <a:pt x="1038253" y="923925"/>
                  <a:pt x="1038253" y="923925"/>
                </a:cubicBezTo>
                <a:cubicBezTo>
                  <a:pt x="1059933" y="1075686"/>
                  <a:pt x="1058532" y="1038531"/>
                  <a:pt x="1038253" y="1295400"/>
                </a:cubicBezTo>
                <a:cubicBezTo>
                  <a:pt x="1036673" y="1315418"/>
                  <a:pt x="1025553" y="1333500"/>
                  <a:pt x="1019203" y="1352550"/>
                </a:cubicBezTo>
                <a:lnTo>
                  <a:pt x="1009678" y="1381125"/>
                </a:lnTo>
                <a:cubicBezTo>
                  <a:pt x="1020755" y="1469745"/>
                  <a:pt x="1027947" y="1487152"/>
                  <a:pt x="1009678" y="1590675"/>
                </a:cubicBezTo>
                <a:cubicBezTo>
                  <a:pt x="1005429" y="1614754"/>
                  <a:pt x="967050" y="1636934"/>
                  <a:pt x="952528" y="1647825"/>
                </a:cubicBezTo>
                <a:cubicBezTo>
                  <a:pt x="903724" y="1745434"/>
                  <a:pt x="977113" y="1608695"/>
                  <a:pt x="876328" y="1743075"/>
                </a:cubicBezTo>
                <a:cubicBezTo>
                  <a:pt x="866803" y="1755775"/>
                  <a:pt x="859618" y="1770628"/>
                  <a:pt x="847753" y="1781175"/>
                </a:cubicBezTo>
                <a:cubicBezTo>
                  <a:pt x="838047" y="1789803"/>
                  <a:pt x="759416" y="1839631"/>
                  <a:pt x="742978" y="1847850"/>
                </a:cubicBezTo>
                <a:cubicBezTo>
                  <a:pt x="730278" y="1854200"/>
                  <a:pt x="717054" y="1859595"/>
                  <a:pt x="704878" y="1866900"/>
                </a:cubicBezTo>
                <a:cubicBezTo>
                  <a:pt x="685245" y="1878680"/>
                  <a:pt x="667044" y="1892708"/>
                  <a:pt x="647728" y="1905000"/>
                </a:cubicBezTo>
                <a:cubicBezTo>
                  <a:pt x="632109" y="1914939"/>
                  <a:pt x="615507" y="1923306"/>
                  <a:pt x="600103" y="1933575"/>
                </a:cubicBezTo>
                <a:cubicBezTo>
                  <a:pt x="590578" y="1939925"/>
                  <a:pt x="581767" y="1947505"/>
                  <a:pt x="571528" y="1952625"/>
                </a:cubicBezTo>
                <a:cubicBezTo>
                  <a:pt x="548749" y="1964014"/>
                  <a:pt x="520059" y="1972956"/>
                  <a:pt x="495328" y="1981200"/>
                </a:cubicBezTo>
                <a:cubicBezTo>
                  <a:pt x="488978" y="1990725"/>
                  <a:pt x="482345" y="2000067"/>
                  <a:pt x="476278" y="2009775"/>
                </a:cubicBezTo>
                <a:cubicBezTo>
                  <a:pt x="456872" y="2040825"/>
                  <a:pt x="453796" y="2063450"/>
                  <a:pt x="419128" y="2076450"/>
                </a:cubicBezTo>
                <a:cubicBezTo>
                  <a:pt x="403969" y="2082134"/>
                  <a:pt x="387378" y="2082800"/>
                  <a:pt x="371503" y="2085975"/>
                </a:cubicBezTo>
                <a:cubicBezTo>
                  <a:pt x="358803" y="2092325"/>
                  <a:pt x="345731" y="2097980"/>
                  <a:pt x="333403" y="2105025"/>
                </a:cubicBezTo>
                <a:cubicBezTo>
                  <a:pt x="323464" y="2110705"/>
                  <a:pt x="315067" y="2118955"/>
                  <a:pt x="304828" y="2124075"/>
                </a:cubicBezTo>
                <a:cubicBezTo>
                  <a:pt x="295848" y="2128565"/>
                  <a:pt x="285233" y="2129110"/>
                  <a:pt x="276253" y="2133600"/>
                </a:cubicBezTo>
                <a:cubicBezTo>
                  <a:pt x="202395" y="2170529"/>
                  <a:pt x="290927" y="2138234"/>
                  <a:pt x="219103" y="2162175"/>
                </a:cubicBezTo>
                <a:cubicBezTo>
                  <a:pt x="200053" y="2159000"/>
                  <a:pt x="181186" y="2154398"/>
                  <a:pt x="161953" y="2152650"/>
                </a:cubicBezTo>
                <a:cubicBezTo>
                  <a:pt x="111263" y="2148042"/>
                  <a:pt x="56618" y="2162505"/>
                  <a:pt x="9553" y="2143125"/>
                </a:cubicBezTo>
                <a:cubicBezTo>
                  <a:pt x="-1016" y="2138773"/>
                  <a:pt x="28" y="2085868"/>
                  <a:pt x="28" y="2066925"/>
                </a:cubicBezTo>
              </a:path>
            </a:pathLst>
          </a:custGeom>
          <a:noFill/>
          <a:ln w="19050" cap="flat" cmpd="sng" algn="ctr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ZA"/>
          </a:p>
        </p:txBody>
      </p:sp>
      <p:cxnSp>
        <p:nvCxnSpPr>
          <p:cNvPr id="111" name="Straight Connector 110"/>
          <p:cNvCxnSpPr>
            <a:cxnSpLocks noChangeShapeType="1"/>
          </p:cNvCxnSpPr>
          <p:nvPr/>
        </p:nvCxnSpPr>
        <p:spPr bwMode="auto">
          <a:xfrm>
            <a:off x="1265734" y="2636912"/>
            <a:ext cx="18415" cy="788493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Straight Connector 111"/>
          <p:cNvCxnSpPr>
            <a:cxnSpLocks noChangeShapeType="1"/>
          </p:cNvCxnSpPr>
          <p:nvPr/>
        </p:nvCxnSpPr>
        <p:spPr bwMode="auto">
          <a:xfrm>
            <a:off x="2867204" y="4023440"/>
            <a:ext cx="17780" cy="108370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12"/>
          <p:cNvCxnSpPr>
            <a:cxnSpLocks noChangeShapeType="1"/>
          </p:cNvCxnSpPr>
          <p:nvPr/>
        </p:nvCxnSpPr>
        <p:spPr bwMode="auto">
          <a:xfrm flipH="1">
            <a:off x="2867839" y="3425405"/>
            <a:ext cx="346075" cy="572006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13"/>
          <p:cNvCxnSpPr>
            <a:cxnSpLocks noChangeShapeType="1"/>
          </p:cNvCxnSpPr>
          <p:nvPr/>
        </p:nvCxnSpPr>
        <p:spPr bwMode="auto">
          <a:xfrm>
            <a:off x="1284149" y="3415247"/>
            <a:ext cx="373380" cy="565023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14"/>
          <p:cNvCxnSpPr>
            <a:cxnSpLocks noChangeShapeType="1"/>
          </p:cNvCxnSpPr>
          <p:nvPr/>
        </p:nvCxnSpPr>
        <p:spPr bwMode="auto">
          <a:xfrm>
            <a:off x="3194864" y="2654053"/>
            <a:ext cx="17780" cy="78912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15"/>
          <p:cNvCxnSpPr>
            <a:cxnSpLocks noChangeShapeType="1"/>
          </p:cNvCxnSpPr>
          <p:nvPr/>
        </p:nvCxnSpPr>
        <p:spPr bwMode="auto">
          <a:xfrm>
            <a:off x="1684834" y="5141424"/>
            <a:ext cx="436880" cy="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16"/>
          <p:cNvCxnSpPr>
            <a:cxnSpLocks noChangeShapeType="1"/>
          </p:cNvCxnSpPr>
          <p:nvPr/>
        </p:nvCxnSpPr>
        <p:spPr bwMode="auto">
          <a:xfrm flipH="1">
            <a:off x="1657529" y="4006299"/>
            <a:ext cx="1227455" cy="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117"/>
          <p:cNvCxnSpPr>
            <a:cxnSpLocks noChangeShapeType="1"/>
          </p:cNvCxnSpPr>
          <p:nvPr/>
        </p:nvCxnSpPr>
        <p:spPr bwMode="auto">
          <a:xfrm>
            <a:off x="1666419" y="4006299"/>
            <a:ext cx="18415" cy="1117984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18"/>
          <p:cNvCxnSpPr>
            <a:cxnSpLocks noChangeShapeType="1"/>
          </p:cNvCxnSpPr>
          <p:nvPr/>
        </p:nvCxnSpPr>
        <p:spPr bwMode="auto">
          <a:xfrm flipV="1">
            <a:off x="2448104" y="5123013"/>
            <a:ext cx="436880" cy="8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19"/>
          <p:cNvCxnSpPr>
            <a:cxnSpLocks noChangeShapeType="1"/>
          </p:cNvCxnSpPr>
          <p:nvPr/>
        </p:nvCxnSpPr>
        <p:spPr bwMode="auto">
          <a:xfrm>
            <a:off x="2474774" y="3512380"/>
            <a:ext cx="447040" cy="0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0"/>
          <p:cNvCxnSpPr>
            <a:cxnSpLocks noChangeShapeType="1"/>
          </p:cNvCxnSpPr>
          <p:nvPr/>
        </p:nvCxnSpPr>
        <p:spPr bwMode="auto">
          <a:xfrm>
            <a:off x="2475409" y="3503492"/>
            <a:ext cx="0" cy="345997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1"/>
          <p:cNvCxnSpPr>
            <a:cxnSpLocks noChangeShapeType="1"/>
          </p:cNvCxnSpPr>
          <p:nvPr/>
        </p:nvCxnSpPr>
        <p:spPr bwMode="auto">
          <a:xfrm>
            <a:off x="2929434" y="3511110"/>
            <a:ext cx="0" cy="345997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2"/>
          <p:cNvCxnSpPr>
            <a:cxnSpLocks noChangeShapeType="1"/>
          </p:cNvCxnSpPr>
          <p:nvPr/>
        </p:nvCxnSpPr>
        <p:spPr bwMode="auto">
          <a:xfrm>
            <a:off x="2472869" y="3840601"/>
            <a:ext cx="447040" cy="0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827584" y="5288076"/>
            <a:ext cx="623570" cy="5802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endParaRPr lang="en-Z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Baffle</a:t>
            </a:r>
            <a:endParaRPr lang="en-Z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5" name="Text Box 12"/>
          <p:cNvSpPr txBox="1">
            <a:spLocks noChangeArrowheads="1"/>
          </p:cNvSpPr>
          <p:nvPr/>
        </p:nvSpPr>
        <p:spPr bwMode="auto">
          <a:xfrm>
            <a:off x="3540939" y="3417152"/>
            <a:ext cx="598170" cy="5631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5B9BD5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Lamp</a:t>
            </a:r>
            <a:endParaRPr lang="en-Z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5B9BD5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endParaRPr lang="en-Z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6" name="Text Box 12"/>
          <p:cNvSpPr txBox="1">
            <a:spLocks noChangeArrowheads="1"/>
          </p:cNvSpPr>
          <p:nvPr/>
        </p:nvSpPr>
        <p:spPr bwMode="auto">
          <a:xfrm>
            <a:off x="3349804" y="4360550"/>
            <a:ext cx="682625" cy="96307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5B9BD5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  <a:endParaRPr lang="en-Z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5B9BD5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endParaRPr lang="en-Z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5B9BD5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Guides</a:t>
            </a:r>
            <a:endParaRPr lang="en-Z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7" name="Text Box 12"/>
          <p:cNvSpPr txBox="1">
            <a:spLocks noChangeArrowheads="1"/>
          </p:cNvSpPr>
          <p:nvPr/>
        </p:nvSpPr>
        <p:spPr bwMode="auto">
          <a:xfrm>
            <a:off x="1408609" y="6168623"/>
            <a:ext cx="1734185" cy="4494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5B9BD5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Relay Optics (CORS)</a:t>
            </a:r>
            <a:endParaRPr lang="en-Z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8" name="Freeform 127"/>
          <p:cNvSpPr>
            <a:spLocks/>
          </p:cNvSpPr>
          <p:nvPr/>
        </p:nvSpPr>
        <p:spPr bwMode="auto">
          <a:xfrm>
            <a:off x="2268399" y="3853299"/>
            <a:ext cx="960755" cy="1927427"/>
          </a:xfrm>
          <a:custGeom>
            <a:avLst/>
            <a:gdLst>
              <a:gd name="T0" fmla="*/ 609951 w 1104928"/>
              <a:gd name="T1" fmla="*/ 0 h 2162175"/>
              <a:gd name="T2" fmla="*/ 655468 w 1104928"/>
              <a:gd name="T3" fmla="*/ 69341 h 2162175"/>
              <a:gd name="T4" fmla="*/ 691881 w 1104928"/>
              <a:gd name="T5" fmla="*/ 112679 h 2162175"/>
              <a:gd name="T6" fmla="*/ 737398 w 1104928"/>
              <a:gd name="T7" fmla="*/ 156017 h 2162175"/>
              <a:gd name="T8" fmla="*/ 801121 w 1104928"/>
              <a:gd name="T9" fmla="*/ 190688 h 2162175"/>
              <a:gd name="T10" fmla="*/ 883051 w 1104928"/>
              <a:gd name="T11" fmla="*/ 199356 h 2162175"/>
              <a:gd name="T12" fmla="*/ 910361 w 1104928"/>
              <a:gd name="T13" fmla="*/ 208023 h 2162175"/>
              <a:gd name="T14" fmla="*/ 964982 w 1104928"/>
              <a:gd name="T15" fmla="*/ 242694 h 2162175"/>
              <a:gd name="T16" fmla="*/ 983188 w 1104928"/>
              <a:gd name="T17" fmla="*/ 294700 h 2162175"/>
              <a:gd name="T18" fmla="*/ 992292 w 1104928"/>
              <a:gd name="T19" fmla="*/ 320703 h 2162175"/>
              <a:gd name="T20" fmla="*/ 1010498 w 1104928"/>
              <a:gd name="T21" fmla="*/ 346706 h 2162175"/>
              <a:gd name="T22" fmla="*/ 1056015 w 1104928"/>
              <a:gd name="T23" fmla="*/ 407379 h 2162175"/>
              <a:gd name="T24" fmla="*/ 1037808 w 1104928"/>
              <a:gd name="T25" fmla="*/ 537394 h 2162175"/>
              <a:gd name="T26" fmla="*/ 1001395 w 1104928"/>
              <a:gd name="T27" fmla="*/ 589399 h 2162175"/>
              <a:gd name="T28" fmla="*/ 983188 w 1104928"/>
              <a:gd name="T29" fmla="*/ 615402 h 2162175"/>
              <a:gd name="T30" fmla="*/ 964982 w 1104928"/>
              <a:gd name="T31" fmla="*/ 702079 h 2162175"/>
              <a:gd name="T32" fmla="*/ 974085 w 1104928"/>
              <a:gd name="T33" fmla="*/ 788755 h 2162175"/>
              <a:gd name="T34" fmla="*/ 992292 w 1104928"/>
              <a:gd name="T35" fmla="*/ 840761 h 2162175"/>
              <a:gd name="T36" fmla="*/ 992292 w 1104928"/>
              <a:gd name="T37" fmla="*/ 1178799 h 2162175"/>
              <a:gd name="T38" fmla="*/ 974085 w 1104928"/>
              <a:gd name="T39" fmla="*/ 1230805 h 2162175"/>
              <a:gd name="T40" fmla="*/ 964982 w 1104928"/>
              <a:gd name="T41" fmla="*/ 1256808 h 2162175"/>
              <a:gd name="T42" fmla="*/ 964982 w 1104928"/>
              <a:gd name="T43" fmla="*/ 1447496 h 2162175"/>
              <a:gd name="T44" fmla="*/ 910361 w 1104928"/>
              <a:gd name="T45" fmla="*/ 1499502 h 2162175"/>
              <a:gd name="T46" fmla="*/ 837535 w 1104928"/>
              <a:gd name="T47" fmla="*/ 1586178 h 2162175"/>
              <a:gd name="T48" fmla="*/ 810225 w 1104928"/>
              <a:gd name="T49" fmla="*/ 1620848 h 2162175"/>
              <a:gd name="T50" fmla="*/ 710088 w 1104928"/>
              <a:gd name="T51" fmla="*/ 1681522 h 2162175"/>
              <a:gd name="T52" fmla="*/ 673674 w 1104928"/>
              <a:gd name="T53" fmla="*/ 1698857 h 2162175"/>
              <a:gd name="T54" fmla="*/ 619054 w 1104928"/>
              <a:gd name="T55" fmla="*/ 1733528 h 2162175"/>
              <a:gd name="T56" fmla="*/ 573538 w 1104928"/>
              <a:gd name="T57" fmla="*/ 1759531 h 2162175"/>
              <a:gd name="T58" fmla="*/ 546228 w 1104928"/>
              <a:gd name="T59" fmla="*/ 1776866 h 2162175"/>
              <a:gd name="T60" fmla="*/ 473401 w 1104928"/>
              <a:gd name="T61" fmla="*/ 1802869 h 2162175"/>
              <a:gd name="T62" fmla="*/ 455194 w 1104928"/>
              <a:gd name="T63" fmla="*/ 1828872 h 2162175"/>
              <a:gd name="T64" fmla="*/ 400574 w 1104928"/>
              <a:gd name="T65" fmla="*/ 1889545 h 2162175"/>
              <a:gd name="T66" fmla="*/ 355057 w 1104928"/>
              <a:gd name="T67" fmla="*/ 1898213 h 2162175"/>
              <a:gd name="T68" fmla="*/ 318644 w 1104928"/>
              <a:gd name="T69" fmla="*/ 1915548 h 2162175"/>
              <a:gd name="T70" fmla="*/ 291334 w 1104928"/>
              <a:gd name="T71" fmla="*/ 1932883 h 2162175"/>
              <a:gd name="T72" fmla="*/ 264024 w 1104928"/>
              <a:gd name="T73" fmla="*/ 1941551 h 2162175"/>
              <a:gd name="T74" fmla="*/ 209404 w 1104928"/>
              <a:gd name="T75" fmla="*/ 1967554 h 2162175"/>
              <a:gd name="T76" fmla="*/ 154784 w 1104928"/>
              <a:gd name="T77" fmla="*/ 1958886 h 2162175"/>
              <a:gd name="T78" fmla="*/ 9130 w 1104928"/>
              <a:gd name="T79" fmla="*/ 1950219 h 2162175"/>
              <a:gd name="T80" fmla="*/ 27 w 1104928"/>
              <a:gd name="T81" fmla="*/ 1880878 h 21621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104928" h="2162175">
                <a:moveTo>
                  <a:pt x="638203" y="0"/>
                </a:moveTo>
                <a:cubicBezTo>
                  <a:pt x="688064" y="124652"/>
                  <a:pt x="624830" y="-15296"/>
                  <a:pt x="685828" y="76200"/>
                </a:cubicBezTo>
                <a:cubicBezTo>
                  <a:pt x="722634" y="131409"/>
                  <a:pt x="660021" y="81220"/>
                  <a:pt x="723928" y="123825"/>
                </a:cubicBezTo>
                <a:cubicBezTo>
                  <a:pt x="751637" y="165389"/>
                  <a:pt x="731144" y="142586"/>
                  <a:pt x="771553" y="171450"/>
                </a:cubicBezTo>
                <a:cubicBezTo>
                  <a:pt x="799696" y="191552"/>
                  <a:pt x="805970" y="204174"/>
                  <a:pt x="838228" y="209550"/>
                </a:cubicBezTo>
                <a:cubicBezTo>
                  <a:pt x="866588" y="214277"/>
                  <a:pt x="895378" y="215900"/>
                  <a:pt x="923953" y="219075"/>
                </a:cubicBezTo>
                <a:cubicBezTo>
                  <a:pt x="933478" y="222250"/>
                  <a:pt x="943751" y="223724"/>
                  <a:pt x="952528" y="228600"/>
                </a:cubicBezTo>
                <a:cubicBezTo>
                  <a:pt x="972542" y="239719"/>
                  <a:pt x="1009678" y="266700"/>
                  <a:pt x="1009678" y="266700"/>
                </a:cubicBezTo>
                <a:lnTo>
                  <a:pt x="1028728" y="323850"/>
                </a:lnTo>
                <a:cubicBezTo>
                  <a:pt x="1031903" y="333375"/>
                  <a:pt x="1032684" y="344071"/>
                  <a:pt x="1038253" y="352425"/>
                </a:cubicBezTo>
                <a:cubicBezTo>
                  <a:pt x="1044603" y="361950"/>
                  <a:pt x="1050649" y="371685"/>
                  <a:pt x="1057303" y="381000"/>
                </a:cubicBezTo>
                <a:cubicBezTo>
                  <a:pt x="1116376" y="463702"/>
                  <a:pt x="1060033" y="380332"/>
                  <a:pt x="1104928" y="447675"/>
                </a:cubicBezTo>
                <a:cubicBezTo>
                  <a:pt x="1104252" y="455782"/>
                  <a:pt x="1104950" y="556220"/>
                  <a:pt x="1085878" y="590550"/>
                </a:cubicBezTo>
                <a:cubicBezTo>
                  <a:pt x="1074759" y="610564"/>
                  <a:pt x="1060478" y="628650"/>
                  <a:pt x="1047778" y="647700"/>
                </a:cubicBezTo>
                <a:lnTo>
                  <a:pt x="1028728" y="676275"/>
                </a:lnTo>
                <a:cubicBezTo>
                  <a:pt x="1022434" y="701451"/>
                  <a:pt x="1009678" y="748171"/>
                  <a:pt x="1009678" y="771525"/>
                </a:cubicBezTo>
                <a:cubicBezTo>
                  <a:pt x="1009678" y="803433"/>
                  <a:pt x="1013323" y="835413"/>
                  <a:pt x="1019203" y="866775"/>
                </a:cubicBezTo>
                <a:cubicBezTo>
                  <a:pt x="1022904" y="886512"/>
                  <a:pt x="1038253" y="923925"/>
                  <a:pt x="1038253" y="923925"/>
                </a:cubicBezTo>
                <a:cubicBezTo>
                  <a:pt x="1059933" y="1075686"/>
                  <a:pt x="1058532" y="1038531"/>
                  <a:pt x="1038253" y="1295400"/>
                </a:cubicBezTo>
                <a:cubicBezTo>
                  <a:pt x="1036673" y="1315418"/>
                  <a:pt x="1025553" y="1333500"/>
                  <a:pt x="1019203" y="1352550"/>
                </a:cubicBezTo>
                <a:lnTo>
                  <a:pt x="1009678" y="1381125"/>
                </a:lnTo>
                <a:cubicBezTo>
                  <a:pt x="1020755" y="1469745"/>
                  <a:pt x="1027947" y="1487152"/>
                  <a:pt x="1009678" y="1590675"/>
                </a:cubicBezTo>
                <a:cubicBezTo>
                  <a:pt x="1005429" y="1614754"/>
                  <a:pt x="967050" y="1636934"/>
                  <a:pt x="952528" y="1647825"/>
                </a:cubicBezTo>
                <a:cubicBezTo>
                  <a:pt x="903724" y="1745434"/>
                  <a:pt x="977113" y="1608695"/>
                  <a:pt x="876328" y="1743075"/>
                </a:cubicBezTo>
                <a:cubicBezTo>
                  <a:pt x="866803" y="1755775"/>
                  <a:pt x="859618" y="1770628"/>
                  <a:pt x="847753" y="1781175"/>
                </a:cubicBezTo>
                <a:cubicBezTo>
                  <a:pt x="838047" y="1789803"/>
                  <a:pt x="759416" y="1839631"/>
                  <a:pt x="742978" y="1847850"/>
                </a:cubicBezTo>
                <a:cubicBezTo>
                  <a:pt x="730278" y="1854200"/>
                  <a:pt x="717054" y="1859595"/>
                  <a:pt x="704878" y="1866900"/>
                </a:cubicBezTo>
                <a:cubicBezTo>
                  <a:pt x="685245" y="1878680"/>
                  <a:pt x="667044" y="1892708"/>
                  <a:pt x="647728" y="1905000"/>
                </a:cubicBezTo>
                <a:cubicBezTo>
                  <a:pt x="632109" y="1914939"/>
                  <a:pt x="615507" y="1923306"/>
                  <a:pt x="600103" y="1933575"/>
                </a:cubicBezTo>
                <a:cubicBezTo>
                  <a:pt x="590578" y="1939925"/>
                  <a:pt x="581767" y="1947505"/>
                  <a:pt x="571528" y="1952625"/>
                </a:cubicBezTo>
                <a:cubicBezTo>
                  <a:pt x="548749" y="1964014"/>
                  <a:pt x="520059" y="1972956"/>
                  <a:pt x="495328" y="1981200"/>
                </a:cubicBezTo>
                <a:cubicBezTo>
                  <a:pt x="488978" y="1990725"/>
                  <a:pt x="482345" y="2000067"/>
                  <a:pt x="476278" y="2009775"/>
                </a:cubicBezTo>
                <a:cubicBezTo>
                  <a:pt x="456872" y="2040825"/>
                  <a:pt x="453796" y="2063450"/>
                  <a:pt x="419128" y="2076450"/>
                </a:cubicBezTo>
                <a:cubicBezTo>
                  <a:pt x="403969" y="2082134"/>
                  <a:pt x="387378" y="2082800"/>
                  <a:pt x="371503" y="2085975"/>
                </a:cubicBezTo>
                <a:cubicBezTo>
                  <a:pt x="358803" y="2092325"/>
                  <a:pt x="345731" y="2097980"/>
                  <a:pt x="333403" y="2105025"/>
                </a:cubicBezTo>
                <a:cubicBezTo>
                  <a:pt x="323464" y="2110705"/>
                  <a:pt x="315067" y="2118955"/>
                  <a:pt x="304828" y="2124075"/>
                </a:cubicBezTo>
                <a:cubicBezTo>
                  <a:pt x="295848" y="2128565"/>
                  <a:pt x="285233" y="2129110"/>
                  <a:pt x="276253" y="2133600"/>
                </a:cubicBezTo>
                <a:cubicBezTo>
                  <a:pt x="202395" y="2170529"/>
                  <a:pt x="290927" y="2138234"/>
                  <a:pt x="219103" y="2162175"/>
                </a:cubicBezTo>
                <a:cubicBezTo>
                  <a:pt x="200053" y="2159000"/>
                  <a:pt x="181186" y="2154398"/>
                  <a:pt x="161953" y="2152650"/>
                </a:cubicBezTo>
                <a:cubicBezTo>
                  <a:pt x="111263" y="2148042"/>
                  <a:pt x="56618" y="2162505"/>
                  <a:pt x="9553" y="2143125"/>
                </a:cubicBezTo>
                <a:cubicBezTo>
                  <a:pt x="-1016" y="2138773"/>
                  <a:pt x="28" y="2085868"/>
                  <a:pt x="28" y="2066925"/>
                </a:cubicBezTo>
              </a:path>
            </a:pathLst>
          </a:custGeom>
          <a:noFill/>
          <a:ln w="19050" cap="flat" cmpd="sng" algn="ctr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ZA"/>
          </a:p>
        </p:txBody>
      </p:sp>
      <p:cxnSp>
        <p:nvCxnSpPr>
          <p:cNvPr id="130" name="Straight Connector 129"/>
          <p:cNvCxnSpPr>
            <a:cxnSpLocks noChangeShapeType="1"/>
          </p:cNvCxnSpPr>
          <p:nvPr/>
        </p:nvCxnSpPr>
        <p:spPr bwMode="auto">
          <a:xfrm>
            <a:off x="2441746" y="5299865"/>
            <a:ext cx="1942" cy="259657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" name="Straight Connector 134"/>
          <p:cNvCxnSpPr>
            <a:cxnSpLocks noChangeShapeType="1"/>
          </p:cNvCxnSpPr>
          <p:nvPr/>
        </p:nvCxnSpPr>
        <p:spPr bwMode="auto">
          <a:xfrm>
            <a:off x="2129342" y="5293949"/>
            <a:ext cx="9451" cy="242930"/>
          </a:xfrm>
          <a:prstGeom prst="line">
            <a:avLst/>
          </a:prstGeom>
          <a:noFill/>
          <a:ln w="15875" cap="flat" cmpd="sng" algn="ctr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7" name="Picture 13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44" y="2462897"/>
            <a:ext cx="2074778" cy="260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5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02942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Fresnel Lens </a:t>
            </a:r>
            <a:r>
              <a:rPr lang="en-US" sz="2400" dirty="0" smtClean="0"/>
              <a:t>Optical Design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8279" y="1755801"/>
            <a:ext cx="380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On-axis field angle only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27258" y="1755801"/>
            <a:ext cx="380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field angles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477" y="2636912"/>
            <a:ext cx="4495800" cy="3295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7862"/>
            <a:ext cx="451485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02942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Mechanical Schematic: Overall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8279" y="1755801"/>
            <a:ext cx="380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On-axis field angle only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27258" y="1755801"/>
            <a:ext cx="380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field angles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89" y="1755801"/>
            <a:ext cx="8105775" cy="4933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04388" y="247920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guides</a:t>
            </a:r>
            <a:endParaRPr lang="en-ZA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918686" y="2955813"/>
            <a:ext cx="181706" cy="54519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6802129" y="2371935"/>
            <a:ext cx="402259" cy="19296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273478" y="2155911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Fresnel lenses</a:t>
            </a:r>
            <a:br>
              <a:rPr lang="en-US" dirty="0" smtClean="0"/>
            </a:br>
            <a:r>
              <a:rPr lang="en-US" dirty="0" smtClean="0"/>
              <a:t>3,2      and    1</a:t>
            </a:r>
            <a:endParaRPr lang="en-ZA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851920" y="2802242"/>
            <a:ext cx="106635" cy="193777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387468" y="2802242"/>
            <a:ext cx="53674" cy="38755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782592" y="5743985"/>
            <a:ext cx="2351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Existing carbon</a:t>
            </a:r>
            <a:br>
              <a:rPr lang="en-US" dirty="0" smtClean="0"/>
            </a:br>
            <a:r>
              <a:rPr lang="en-US" dirty="0" smtClean="0"/>
              <a:t>fiber enclosure which</a:t>
            </a:r>
            <a:br>
              <a:rPr lang="en-US" dirty="0" smtClean="0"/>
            </a:br>
            <a:r>
              <a:rPr lang="en-US" dirty="0" smtClean="0"/>
              <a:t>will be re-used</a:t>
            </a:r>
            <a:endParaRPr lang="en-ZA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3491880" y="5474330"/>
            <a:ext cx="72008" cy="29489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870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1641101" y="1003826"/>
            <a:ext cx="710119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/>
              <a:t>Budget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Fresnel </a:t>
            </a:r>
            <a:r>
              <a:rPr lang="en-US" dirty="0" smtClean="0"/>
              <a:t>Lenses:		US$ 17820	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Other optics:</a:t>
            </a:r>
            <a:r>
              <a:rPr lang="en-US" dirty="0" smtClean="0"/>
              <a:t>			US$   </a:t>
            </a:r>
            <a:r>
              <a:rPr lang="en-US" dirty="0" smtClean="0"/>
              <a:t>2400</a:t>
            </a:r>
            <a:endParaRPr lang="en-ZA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u="sng" dirty="0" smtClean="0"/>
              <a:t>Custom </a:t>
            </a:r>
            <a:r>
              <a:rPr lang="en-GB" u="sng" dirty="0" smtClean="0"/>
              <a:t>mechanical		ZAR   24000</a:t>
            </a:r>
            <a:r>
              <a:rPr lang="en-GB" dirty="0" smtClean="0"/>
              <a:t>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Grand </a:t>
            </a:r>
            <a:r>
              <a:rPr lang="en-GB" dirty="0" smtClean="0"/>
              <a:t>Total:			ZAR 289453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b="1" dirty="0" smtClean="0">
                <a:solidFill>
                  <a:srgbClr val="FF0000"/>
                </a:solidFill>
              </a:rPr>
              <a:t>R300 </a:t>
            </a:r>
            <a:r>
              <a:rPr lang="en-US" b="1" dirty="0" smtClean="0">
                <a:solidFill>
                  <a:srgbClr val="FF0000"/>
                </a:solidFill>
              </a:rPr>
              <a:t>000 + 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b="1" dirty="0" smtClean="0">
                <a:solidFill>
                  <a:srgbClr val="FF0000"/>
                </a:solidFill>
              </a:rPr>
              <a:t>% contingency </a:t>
            </a:r>
            <a:r>
              <a:rPr lang="en-US" b="1" dirty="0" smtClean="0">
                <a:solidFill>
                  <a:srgbClr val="FF0000"/>
                </a:solidFill>
              </a:rPr>
              <a:t>approved </a:t>
            </a:r>
            <a:r>
              <a:rPr lang="en-US" b="1" dirty="0" smtClean="0">
                <a:solidFill>
                  <a:srgbClr val="FF0000"/>
                </a:solidFill>
              </a:rPr>
              <a:t>by the </a:t>
            </a:r>
            <a:r>
              <a:rPr lang="en-US" b="1" dirty="0" smtClean="0">
                <a:solidFill>
                  <a:srgbClr val="FF0000"/>
                </a:solidFill>
              </a:rPr>
              <a:t>BEC on Friday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1101" y="3645562"/>
            <a:ext cx="71011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/>
              <a:t>Schedule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Design </a:t>
            </a:r>
            <a:r>
              <a:rPr lang="en-US" dirty="0" smtClean="0"/>
              <a:t>phase complete		  2 weeks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Fresnel Lens procurement:	10 </a:t>
            </a:r>
            <a:r>
              <a:rPr lang="en-US" dirty="0" smtClean="0"/>
              <a:t>weeks</a:t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 smtClean="0"/>
              <a:t>optics </a:t>
            </a:r>
            <a:r>
              <a:rPr lang="en-US" dirty="0" smtClean="0"/>
              <a:t>procurement</a:t>
            </a:r>
            <a:r>
              <a:rPr lang="en-US" dirty="0" smtClean="0"/>
              <a:t>	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Custom mechanical</a:t>
            </a:r>
            <a:r>
              <a:rPr lang="en-US" dirty="0" smtClean="0"/>
              <a:t>	</a:t>
            </a:r>
            <a:endParaRPr lang="en-ZA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Assembly &amp; Test:		  2 weeks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u="sng" dirty="0" smtClean="0"/>
              <a:t>Installation:			   2  days</a:t>
            </a:r>
          </a:p>
          <a:p>
            <a:pPr>
              <a:spcAft>
                <a:spcPts val="1200"/>
              </a:spcAft>
            </a:pPr>
            <a:r>
              <a:rPr lang="en-GB" dirty="0"/>
              <a:t>	</a:t>
            </a:r>
            <a:r>
              <a:rPr lang="en-GB" dirty="0" smtClean="0"/>
              <a:t>	Completion:	15 weeks</a:t>
            </a:r>
            <a:br>
              <a:rPr lang="en-GB" dirty="0" smtClean="0"/>
            </a:b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he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ctr" defTabSz="914400" rtl="0" eaLnBrk="0" fontAlgn="base" latinLnBrk="0" hangingPunct="0">
          <a:lnSpc>
            <a:spcPct val="80000"/>
          </a:lnSpc>
          <a:spcBef>
            <a:spcPct val="3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ctr" defTabSz="914400" rtl="0" eaLnBrk="0" fontAlgn="base" latinLnBrk="0" hangingPunct="0">
          <a:lnSpc>
            <a:spcPct val="80000"/>
          </a:lnSpc>
          <a:spcBef>
            <a:spcPct val="3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he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c:\apps\powerpnt\present\sst\template\hetemp.ppt</Template>
  <TotalTime>1302602564</TotalTime>
  <Pages>42</Pages>
  <Words>172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hetemp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SALT/SAAO introduction</dc:title>
  <dc:subject>SAAO as SALT founding inst.</dc:subject>
  <dc:creator>David Buckley</dc:creator>
  <cp:keywords/>
  <dc:description/>
  <cp:lastModifiedBy>Darragh O'Donoghue</cp:lastModifiedBy>
  <cp:revision>322</cp:revision>
  <cp:lastPrinted>2014-05-14T14:00:30Z</cp:lastPrinted>
  <dcterms:created xsi:type="dcterms:W3CDTF">1996-10-01T14:13:18Z</dcterms:created>
  <dcterms:modified xsi:type="dcterms:W3CDTF">2014-05-22T04:32:58Z</dcterms:modified>
</cp:coreProperties>
</file>