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60" r:id="rId3"/>
    <p:sldId id="301" r:id="rId4"/>
    <p:sldId id="257" r:id="rId5"/>
    <p:sldId id="266" r:id="rId6"/>
    <p:sldId id="265" r:id="rId7"/>
    <p:sldId id="302" r:id="rId8"/>
    <p:sldId id="276" r:id="rId9"/>
    <p:sldId id="258" r:id="rId10"/>
    <p:sldId id="282" r:id="rId11"/>
    <p:sldId id="283" r:id="rId12"/>
    <p:sldId id="304" r:id="rId13"/>
    <p:sldId id="306" r:id="rId14"/>
    <p:sldId id="295" r:id="rId15"/>
    <p:sldId id="284" r:id="rId16"/>
    <p:sldId id="285" r:id="rId17"/>
    <p:sldId id="303" r:id="rId18"/>
    <p:sldId id="261" r:id="rId19"/>
    <p:sldId id="262" r:id="rId20"/>
    <p:sldId id="286" r:id="rId21"/>
    <p:sldId id="287" r:id="rId22"/>
    <p:sldId id="289" r:id="rId23"/>
    <p:sldId id="290" r:id="rId24"/>
    <p:sldId id="292" r:id="rId25"/>
    <p:sldId id="293" r:id="rId26"/>
    <p:sldId id="294" r:id="rId27"/>
    <p:sldId id="296" r:id="rId28"/>
    <p:sldId id="297" r:id="rId29"/>
    <p:sldId id="298" r:id="rId30"/>
    <p:sldId id="299" r:id="rId31"/>
    <p:sldId id="307" r:id="rId32"/>
    <p:sldId id="308" r:id="rId33"/>
    <p:sldId id="309" r:id="rId34"/>
    <p:sldId id="288"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58" autoAdjust="0"/>
    <p:restoredTop sz="94660"/>
  </p:normalViewPr>
  <p:slideViewPr>
    <p:cSldViewPr snapToGrid="0" snapToObjects="1">
      <p:cViewPr varScale="1">
        <p:scale>
          <a:sx n="133" d="100"/>
          <a:sy n="133" d="100"/>
        </p:scale>
        <p:origin x="-2048"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uke:Desktop:Thesis:Throughput:Throughput_Data:Throughput%2020th%20May%2020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094214213051"/>
          <c:y val="0.0291071205288101"/>
          <c:w val="0.707379682493029"/>
          <c:h val="0.830531434354405"/>
        </c:manualLayout>
      </c:layout>
      <c:scatterChart>
        <c:scatterStyle val="lineMarker"/>
        <c:varyColors val="0"/>
        <c:ser>
          <c:idx val="0"/>
          <c:order val="0"/>
          <c:tx>
            <c:v>LR Blue Arm</c:v>
          </c:tx>
          <c:spPr>
            <a:ln w="19050">
              <a:solidFill>
                <a:schemeClr val="tx2">
                  <a:lumMod val="75000"/>
                </a:schemeClr>
              </a:solidFill>
              <a:prstDash val="solid"/>
            </a:ln>
          </c:spPr>
          <c:marker>
            <c:symbol val="circle"/>
            <c:size val="3"/>
            <c:spPr>
              <a:solidFill>
                <a:schemeClr val="tx2">
                  <a:lumMod val="75000"/>
                </a:schemeClr>
              </a:solidFill>
              <a:ln w="9525">
                <a:noFill/>
              </a:ln>
            </c:spPr>
          </c:marker>
          <c:xVal>
            <c:numRef>
              <c:f>'[Throughput 20th May 2011.xlsx]Efficiency'!$B$26:$B$32</c:f>
              <c:numCache>
                <c:formatCode>General</c:formatCode>
                <c:ptCount val="7"/>
                <c:pt idx="0">
                  <c:v>370.0</c:v>
                </c:pt>
                <c:pt idx="1">
                  <c:v>380.0</c:v>
                </c:pt>
                <c:pt idx="2">
                  <c:v>390.0</c:v>
                </c:pt>
                <c:pt idx="3">
                  <c:v>400.0</c:v>
                </c:pt>
                <c:pt idx="4">
                  <c:v>450.0</c:v>
                </c:pt>
                <c:pt idx="5">
                  <c:v>500.0</c:v>
                </c:pt>
                <c:pt idx="6">
                  <c:v>550.0</c:v>
                </c:pt>
              </c:numCache>
            </c:numRef>
          </c:xVal>
          <c:yVal>
            <c:numRef>
              <c:f>'[Throughput 20th May 2011.xlsx]Efficiency'!$C$26:$C$32</c:f>
              <c:numCache>
                <c:formatCode>0.000</c:formatCode>
                <c:ptCount val="7"/>
                <c:pt idx="0">
                  <c:v>0.0502971783198895</c:v>
                </c:pt>
                <c:pt idx="1">
                  <c:v>0.0743571865947854</c:v>
                </c:pt>
                <c:pt idx="2">
                  <c:v>0.0961430791361084</c:v>
                </c:pt>
                <c:pt idx="3">
                  <c:v>0.128144517497657</c:v>
                </c:pt>
                <c:pt idx="4">
                  <c:v>0.238184113693662</c:v>
                </c:pt>
                <c:pt idx="5">
                  <c:v>0.236861898840838</c:v>
                </c:pt>
                <c:pt idx="6">
                  <c:v>0.10616743548314</c:v>
                </c:pt>
              </c:numCache>
            </c:numRef>
          </c:yVal>
          <c:smooth val="1"/>
        </c:ser>
        <c:ser>
          <c:idx val="1"/>
          <c:order val="1"/>
          <c:tx>
            <c:v>LR Red Arm</c:v>
          </c:tx>
          <c:spPr>
            <a:ln w="19050">
              <a:solidFill>
                <a:schemeClr val="accent2">
                  <a:lumMod val="50000"/>
                </a:schemeClr>
              </a:solidFill>
              <a:prstDash val="solid"/>
            </a:ln>
          </c:spPr>
          <c:marker>
            <c:symbol val="circle"/>
            <c:size val="3"/>
            <c:spPr>
              <a:solidFill>
                <a:schemeClr val="accent2">
                  <a:lumMod val="75000"/>
                </a:schemeClr>
              </a:solidFill>
              <a:ln w="9525">
                <a:noFill/>
              </a:ln>
            </c:spPr>
          </c:marker>
          <c:xVal>
            <c:numRef>
              <c:f>'[Throughput 20th May 2011.xlsx]Efficiency'!$B$34:$B$40</c:f>
              <c:numCache>
                <c:formatCode>General</c:formatCode>
                <c:ptCount val="7"/>
                <c:pt idx="0">
                  <c:v>600.0</c:v>
                </c:pt>
                <c:pt idx="1">
                  <c:v>650.0</c:v>
                </c:pt>
                <c:pt idx="2">
                  <c:v>700.0</c:v>
                </c:pt>
                <c:pt idx="3">
                  <c:v>750.0</c:v>
                </c:pt>
                <c:pt idx="4">
                  <c:v>800.0</c:v>
                </c:pt>
                <c:pt idx="5">
                  <c:v>850.0</c:v>
                </c:pt>
                <c:pt idx="6">
                  <c:v>890.0</c:v>
                </c:pt>
              </c:numCache>
            </c:numRef>
          </c:xVal>
          <c:yVal>
            <c:numRef>
              <c:f>'[Throughput 20th May 2011.xlsx]Efficiency'!$C$34:$C$40</c:f>
              <c:numCache>
                <c:formatCode>0.000</c:formatCode>
                <c:ptCount val="7"/>
                <c:pt idx="0">
                  <c:v>0.263395575503607</c:v>
                </c:pt>
                <c:pt idx="1">
                  <c:v>0.306729656943906</c:v>
                </c:pt>
                <c:pt idx="2">
                  <c:v>0.325210865705044</c:v>
                </c:pt>
                <c:pt idx="3">
                  <c:v>0.312594083891516</c:v>
                </c:pt>
                <c:pt idx="4">
                  <c:v>0.272619328117139</c:v>
                </c:pt>
                <c:pt idx="5">
                  <c:v>0.204506126529466</c:v>
                </c:pt>
                <c:pt idx="6">
                  <c:v>0.137838266713123</c:v>
                </c:pt>
              </c:numCache>
            </c:numRef>
          </c:yVal>
          <c:smooth val="1"/>
        </c:ser>
        <c:ser>
          <c:idx val="4"/>
          <c:order val="2"/>
          <c:tx>
            <c:v>HR Blue Arm</c:v>
          </c:tx>
          <c:spPr>
            <a:ln w="19050">
              <a:solidFill>
                <a:srgbClr val="63AAFE"/>
              </a:solidFill>
              <a:prstDash val="solid"/>
            </a:ln>
          </c:spPr>
          <c:marker>
            <c:symbol val="circle"/>
            <c:size val="3"/>
            <c:spPr>
              <a:solidFill>
                <a:schemeClr val="tx2">
                  <a:lumMod val="60000"/>
                  <a:lumOff val="40000"/>
                </a:schemeClr>
              </a:solidFill>
              <a:ln w="9525">
                <a:noFill/>
              </a:ln>
            </c:spPr>
          </c:marker>
          <c:xVal>
            <c:numRef>
              <c:f>'[Throughput 20th May 2011.xlsx]Efficiency'!$B$26:$B$32</c:f>
              <c:numCache>
                <c:formatCode>General</c:formatCode>
                <c:ptCount val="7"/>
                <c:pt idx="0">
                  <c:v>370.0</c:v>
                </c:pt>
                <c:pt idx="1">
                  <c:v>380.0</c:v>
                </c:pt>
                <c:pt idx="2">
                  <c:v>390.0</c:v>
                </c:pt>
                <c:pt idx="3">
                  <c:v>400.0</c:v>
                </c:pt>
                <c:pt idx="4">
                  <c:v>450.0</c:v>
                </c:pt>
                <c:pt idx="5">
                  <c:v>500.0</c:v>
                </c:pt>
                <c:pt idx="6">
                  <c:v>550.0</c:v>
                </c:pt>
              </c:numCache>
            </c:numRef>
          </c:xVal>
          <c:yVal>
            <c:numRef>
              <c:f>'[Throughput 20th May 2011.xlsx]Efficiency'!$E$26:$E$32</c:f>
              <c:numCache>
                <c:formatCode>0.000</c:formatCode>
                <c:ptCount val="7"/>
                <c:pt idx="0">
                  <c:v>0.0377592992409638</c:v>
                </c:pt>
                <c:pt idx="1">
                  <c:v>0.0555312270557889</c:v>
                </c:pt>
                <c:pt idx="2">
                  <c:v>0.0719011380168712</c:v>
                </c:pt>
                <c:pt idx="3">
                  <c:v>0.0956850761277283</c:v>
                </c:pt>
                <c:pt idx="4">
                  <c:v>0.174580118285087</c:v>
                </c:pt>
                <c:pt idx="5">
                  <c:v>0.173083339589453</c:v>
                </c:pt>
                <c:pt idx="6">
                  <c:v>0.0775367742335213</c:v>
                </c:pt>
              </c:numCache>
            </c:numRef>
          </c:yVal>
          <c:smooth val="1"/>
        </c:ser>
        <c:ser>
          <c:idx val="5"/>
          <c:order val="3"/>
          <c:tx>
            <c:v>HR Red Arm</c:v>
          </c:tx>
          <c:spPr>
            <a:ln w="19050">
              <a:solidFill>
                <a:srgbClr val="865357"/>
              </a:solidFill>
              <a:prstDash val="solid"/>
            </a:ln>
          </c:spPr>
          <c:marker>
            <c:symbol val="circle"/>
            <c:size val="3"/>
            <c:spPr>
              <a:solidFill>
                <a:schemeClr val="accent2">
                  <a:lumMod val="75000"/>
                </a:schemeClr>
              </a:solidFill>
              <a:ln w="9525">
                <a:noFill/>
              </a:ln>
            </c:spPr>
          </c:marker>
          <c:xVal>
            <c:numRef>
              <c:f>'[Throughput 20th May 2011.xlsx]Efficiency'!$B$34:$B$40</c:f>
              <c:numCache>
                <c:formatCode>General</c:formatCode>
                <c:ptCount val="7"/>
                <c:pt idx="0">
                  <c:v>600.0</c:v>
                </c:pt>
                <c:pt idx="1">
                  <c:v>650.0</c:v>
                </c:pt>
                <c:pt idx="2">
                  <c:v>700.0</c:v>
                </c:pt>
                <c:pt idx="3">
                  <c:v>750.0</c:v>
                </c:pt>
                <c:pt idx="4">
                  <c:v>800.0</c:v>
                </c:pt>
                <c:pt idx="5">
                  <c:v>850.0</c:v>
                </c:pt>
                <c:pt idx="6">
                  <c:v>890.0</c:v>
                </c:pt>
              </c:numCache>
            </c:numRef>
          </c:xVal>
          <c:yVal>
            <c:numRef>
              <c:f>'[Throughput 20th May 2011.xlsx]Efficiency'!$E$34:$E$40</c:f>
              <c:numCache>
                <c:formatCode>0.000</c:formatCode>
                <c:ptCount val="7"/>
                <c:pt idx="0">
                  <c:v>0.192823782291722</c:v>
                </c:pt>
                <c:pt idx="1">
                  <c:v>0.225003261305629</c:v>
                </c:pt>
                <c:pt idx="2">
                  <c:v>0.239241129956372</c:v>
                </c:pt>
                <c:pt idx="3">
                  <c:v>0.230240129904993</c:v>
                </c:pt>
                <c:pt idx="4">
                  <c:v>0.201788638213662</c:v>
                </c:pt>
                <c:pt idx="5">
                  <c:v>0.151710849701781</c:v>
                </c:pt>
                <c:pt idx="6">
                  <c:v>0.102359047916854</c:v>
                </c:pt>
              </c:numCache>
            </c:numRef>
          </c:yVal>
          <c:smooth val="1"/>
        </c:ser>
        <c:ser>
          <c:idx val="2"/>
          <c:order val="4"/>
          <c:tx>
            <c:v>MR Blue Arm</c:v>
          </c:tx>
          <c:spPr>
            <a:ln w="19050">
              <a:solidFill>
                <a:schemeClr val="tx2">
                  <a:lumMod val="40000"/>
                  <a:lumOff val="60000"/>
                </a:schemeClr>
              </a:solidFill>
              <a:prstDash val="solid"/>
            </a:ln>
          </c:spPr>
          <c:marker>
            <c:symbol val="circle"/>
            <c:size val="3"/>
            <c:spPr>
              <a:solidFill>
                <a:schemeClr val="tx2">
                  <a:lumMod val="40000"/>
                  <a:lumOff val="60000"/>
                </a:schemeClr>
              </a:solidFill>
              <a:ln w="9525">
                <a:noFill/>
              </a:ln>
            </c:spPr>
          </c:marker>
          <c:xVal>
            <c:numRef>
              <c:f>'[Throughput 20th May 2011.xlsx]Efficiency'!$B$26:$B$32</c:f>
              <c:numCache>
                <c:formatCode>General</c:formatCode>
                <c:ptCount val="7"/>
                <c:pt idx="0">
                  <c:v>370.0</c:v>
                </c:pt>
                <c:pt idx="1">
                  <c:v>380.0</c:v>
                </c:pt>
                <c:pt idx="2">
                  <c:v>390.0</c:v>
                </c:pt>
                <c:pt idx="3">
                  <c:v>400.0</c:v>
                </c:pt>
                <c:pt idx="4">
                  <c:v>450.0</c:v>
                </c:pt>
                <c:pt idx="5">
                  <c:v>500.0</c:v>
                </c:pt>
                <c:pt idx="6">
                  <c:v>550.0</c:v>
                </c:pt>
              </c:numCache>
            </c:numRef>
          </c:xVal>
          <c:yVal>
            <c:numRef>
              <c:f>'[Throughput 20th May 2011.xlsx]Efficiency'!$D$26:$D$32</c:f>
              <c:numCache>
                <c:formatCode>0.000</c:formatCode>
                <c:ptCount val="7"/>
                <c:pt idx="0">
                  <c:v>0.0358276420325345</c:v>
                </c:pt>
                <c:pt idx="1">
                  <c:v>0.052690409106528</c:v>
                </c:pt>
                <c:pt idx="2">
                  <c:v>0.0682228824788583</c:v>
                </c:pt>
                <c:pt idx="3">
                  <c:v>0.0907901026839225</c:v>
                </c:pt>
                <c:pt idx="4">
                  <c:v>0.16564910127172</c:v>
                </c:pt>
                <c:pt idx="5">
                  <c:v>0.1642288934716</c:v>
                </c:pt>
                <c:pt idx="6">
                  <c:v>0.0735702157465446</c:v>
                </c:pt>
              </c:numCache>
            </c:numRef>
          </c:yVal>
          <c:smooth val="1"/>
        </c:ser>
        <c:ser>
          <c:idx val="3"/>
          <c:order val="5"/>
          <c:tx>
            <c:v>MR Red Arm</c:v>
          </c:tx>
          <c:spPr>
            <a:ln w="19050">
              <a:solidFill>
                <a:schemeClr val="accent2">
                  <a:lumMod val="60000"/>
                  <a:lumOff val="40000"/>
                </a:schemeClr>
              </a:solidFill>
              <a:prstDash val="solid"/>
            </a:ln>
          </c:spPr>
          <c:marker>
            <c:symbol val="circle"/>
            <c:size val="3"/>
            <c:spPr>
              <a:solidFill>
                <a:schemeClr val="accent2">
                  <a:lumMod val="60000"/>
                  <a:lumOff val="40000"/>
                </a:schemeClr>
              </a:solidFill>
              <a:ln w="9525">
                <a:noFill/>
              </a:ln>
            </c:spPr>
          </c:marker>
          <c:xVal>
            <c:numRef>
              <c:f>'[Throughput 20th May 2011.xlsx]Efficiency'!$B$34:$B$40</c:f>
              <c:numCache>
                <c:formatCode>General</c:formatCode>
                <c:ptCount val="7"/>
                <c:pt idx="0">
                  <c:v>600.0</c:v>
                </c:pt>
                <c:pt idx="1">
                  <c:v>650.0</c:v>
                </c:pt>
                <c:pt idx="2">
                  <c:v>700.0</c:v>
                </c:pt>
                <c:pt idx="3">
                  <c:v>750.0</c:v>
                </c:pt>
                <c:pt idx="4">
                  <c:v>800.0</c:v>
                </c:pt>
                <c:pt idx="5">
                  <c:v>850.0</c:v>
                </c:pt>
                <c:pt idx="6">
                  <c:v>890.0</c:v>
                </c:pt>
              </c:numCache>
            </c:numRef>
          </c:xVal>
          <c:yVal>
            <c:numRef>
              <c:f>'[Throughput 20th May 2011.xlsx]Efficiency'!$D$34:$D$40</c:f>
              <c:numCache>
                <c:formatCode>0.000</c:formatCode>
                <c:ptCount val="7"/>
                <c:pt idx="0">
                  <c:v>0.182959471869978</c:v>
                </c:pt>
                <c:pt idx="1">
                  <c:v>0.213492741238837</c:v>
                </c:pt>
                <c:pt idx="2">
                  <c:v>0.227002241456777</c:v>
                </c:pt>
                <c:pt idx="3">
                  <c:v>0.218461706694263</c:v>
                </c:pt>
                <c:pt idx="4">
                  <c:v>0.191465711532817</c:v>
                </c:pt>
                <c:pt idx="5">
                  <c:v>0.143949758730435</c:v>
                </c:pt>
                <c:pt idx="6">
                  <c:v>0.0971226532609374</c:v>
                </c:pt>
              </c:numCache>
            </c:numRef>
          </c:yVal>
          <c:smooth val="1"/>
        </c:ser>
        <c:ser>
          <c:idx val="6"/>
          <c:order val="6"/>
          <c:tx>
            <c:v>HS Iodine Blue Arm</c:v>
          </c:tx>
          <c:spPr>
            <a:ln w="19050">
              <a:solidFill>
                <a:schemeClr val="tx2">
                  <a:lumMod val="20000"/>
                  <a:lumOff val="80000"/>
                </a:schemeClr>
              </a:solidFill>
              <a:prstDash val="solid"/>
            </a:ln>
          </c:spPr>
          <c:marker>
            <c:symbol val="circle"/>
            <c:size val="3"/>
            <c:spPr>
              <a:solidFill>
                <a:schemeClr val="tx2">
                  <a:lumMod val="20000"/>
                  <a:lumOff val="80000"/>
                </a:schemeClr>
              </a:solidFill>
              <a:ln w="9525">
                <a:noFill/>
              </a:ln>
            </c:spPr>
          </c:marker>
          <c:xVal>
            <c:numRef>
              <c:f>'[Throughput 20th May 2011.xlsx]Efficiency'!$B$26:$B$32</c:f>
              <c:numCache>
                <c:formatCode>General</c:formatCode>
                <c:ptCount val="7"/>
                <c:pt idx="0">
                  <c:v>370.0</c:v>
                </c:pt>
                <c:pt idx="1">
                  <c:v>380.0</c:v>
                </c:pt>
                <c:pt idx="2">
                  <c:v>390.0</c:v>
                </c:pt>
                <c:pt idx="3">
                  <c:v>400.0</c:v>
                </c:pt>
                <c:pt idx="4">
                  <c:v>450.0</c:v>
                </c:pt>
                <c:pt idx="5">
                  <c:v>500.0</c:v>
                </c:pt>
                <c:pt idx="6">
                  <c:v>550.0</c:v>
                </c:pt>
              </c:numCache>
            </c:numRef>
          </c:xVal>
          <c:yVal>
            <c:numRef>
              <c:f>'[Throughput 20th May 2011.xlsx]Efficiency'!$G$26:$G$32</c:f>
              <c:numCache>
                <c:formatCode>0.000</c:formatCode>
                <c:ptCount val="7"/>
                <c:pt idx="0">
                  <c:v>0.0234020234007743</c:v>
                </c:pt>
                <c:pt idx="1">
                  <c:v>0.034416504044213</c:v>
                </c:pt>
                <c:pt idx="2">
                  <c:v>0.0445620588368252</c:v>
                </c:pt>
                <c:pt idx="3">
                  <c:v>0.0593025939479487</c:v>
                </c:pt>
                <c:pt idx="4">
                  <c:v>0.10819925410547</c:v>
                </c:pt>
                <c:pt idx="5">
                  <c:v>0.107271597852173</c:v>
                </c:pt>
                <c:pt idx="6">
                  <c:v>0.0480548485143736</c:v>
                </c:pt>
              </c:numCache>
            </c:numRef>
          </c:yVal>
          <c:smooth val="1"/>
        </c:ser>
        <c:ser>
          <c:idx val="7"/>
          <c:order val="7"/>
          <c:tx>
            <c:v>HS Iodine Red Arm</c:v>
          </c:tx>
          <c:spPr>
            <a:ln w="19050">
              <a:solidFill>
                <a:schemeClr val="accent2">
                  <a:lumMod val="40000"/>
                  <a:lumOff val="60000"/>
                </a:schemeClr>
              </a:solidFill>
              <a:prstDash val="solid"/>
            </a:ln>
          </c:spPr>
          <c:marker>
            <c:symbol val="circle"/>
            <c:size val="3"/>
            <c:spPr>
              <a:solidFill>
                <a:schemeClr val="accent2">
                  <a:lumMod val="40000"/>
                  <a:lumOff val="60000"/>
                </a:schemeClr>
              </a:solidFill>
              <a:ln w="9525">
                <a:noFill/>
              </a:ln>
            </c:spPr>
          </c:marker>
          <c:xVal>
            <c:numRef>
              <c:f>'[Throughput 20th May 2011.xlsx]Efficiency'!$B$34:$B$40</c:f>
              <c:numCache>
                <c:formatCode>General</c:formatCode>
                <c:ptCount val="7"/>
                <c:pt idx="0">
                  <c:v>600.0</c:v>
                </c:pt>
                <c:pt idx="1">
                  <c:v>650.0</c:v>
                </c:pt>
                <c:pt idx="2">
                  <c:v>700.0</c:v>
                </c:pt>
                <c:pt idx="3">
                  <c:v>750.0</c:v>
                </c:pt>
                <c:pt idx="4">
                  <c:v>800.0</c:v>
                </c:pt>
                <c:pt idx="5">
                  <c:v>850.0</c:v>
                </c:pt>
                <c:pt idx="6">
                  <c:v>890.0</c:v>
                </c:pt>
              </c:numCache>
            </c:numRef>
          </c:xVal>
          <c:yVal>
            <c:numRef>
              <c:f>'[Throughput 20th May 2011.xlsx]Efficiency'!$G$34:$G$41</c:f>
              <c:numCache>
                <c:formatCode>0.000</c:formatCode>
                <c:ptCount val="8"/>
                <c:pt idx="0">
                  <c:v>0.119506101970273</c:v>
                </c:pt>
                <c:pt idx="1">
                  <c:v>0.139449928684388</c:v>
                </c:pt>
                <c:pt idx="2">
                  <c:v>0.148274110860427</c:v>
                </c:pt>
                <c:pt idx="3">
                  <c:v>0.142695574762908</c:v>
                </c:pt>
                <c:pt idx="4">
                  <c:v>0.125062237075721</c:v>
                </c:pt>
                <c:pt idx="5">
                  <c:v>0.0940256023348226</c:v>
                </c:pt>
                <c:pt idx="6">
                  <c:v>0.0634389112823498</c:v>
                </c:pt>
              </c:numCache>
            </c:numRef>
          </c:yVal>
          <c:smooth val="1"/>
        </c:ser>
        <c:dLbls>
          <c:showLegendKey val="0"/>
          <c:showVal val="0"/>
          <c:showCatName val="0"/>
          <c:showSerName val="0"/>
          <c:showPercent val="0"/>
          <c:showBubbleSize val="0"/>
        </c:dLbls>
        <c:axId val="2137357688"/>
        <c:axId val="2137366088"/>
      </c:scatterChart>
      <c:valAx>
        <c:axId val="2137357688"/>
        <c:scaling>
          <c:orientation val="minMax"/>
          <c:max val="900.0"/>
          <c:min val="350.0"/>
        </c:scaling>
        <c:delete val="0"/>
        <c:axPos val="b"/>
        <c:title>
          <c:tx>
            <c:rich>
              <a:bodyPr/>
              <a:lstStyle/>
              <a:p>
                <a:pPr>
                  <a:defRPr lang="en-GB" sz="1000" b="1" i="0" u="none" strike="noStrike" baseline="0">
                    <a:solidFill>
                      <a:srgbClr val="000000"/>
                    </a:solidFill>
                    <a:latin typeface="+mn-lt"/>
                    <a:ea typeface="Calibri"/>
                    <a:cs typeface="Calibri"/>
                  </a:defRPr>
                </a:pPr>
                <a:r>
                  <a:rPr lang="en-GB" b="1" i="1" dirty="0">
                    <a:solidFill>
                      <a:schemeClr val="bg1">
                        <a:lumMod val="50000"/>
                      </a:schemeClr>
                    </a:solidFill>
                    <a:latin typeface="+mn-lt"/>
                  </a:rPr>
                  <a:t>Wavelength (nm)</a:t>
                </a:r>
              </a:p>
            </c:rich>
          </c:tx>
          <c:layout>
            <c:manualLayout>
              <c:xMode val="edge"/>
              <c:yMode val="edge"/>
              <c:x val="0.362071564942422"/>
              <c:y val="0.920398694709172"/>
            </c:manualLayout>
          </c:layout>
          <c:overlay val="0"/>
          <c:spPr>
            <a:noFill/>
            <a:ln w="25400">
              <a:noFill/>
            </a:ln>
          </c:spPr>
        </c:title>
        <c:numFmt formatCode="General" sourceLinked="1"/>
        <c:majorTickMark val="in"/>
        <c:minorTickMark val="in"/>
        <c:tickLblPos val="nextTo"/>
        <c:spPr>
          <a:ln w="15875">
            <a:solidFill>
              <a:schemeClr val="tx1"/>
            </a:solidFill>
            <a:prstDash val="solid"/>
          </a:ln>
        </c:spPr>
        <c:txPr>
          <a:bodyPr rot="0" vert="horz"/>
          <a:lstStyle/>
          <a:p>
            <a:pPr>
              <a:defRPr lang="en-GB" sz="1000" b="0" i="0" u="none" strike="noStrike" baseline="0">
                <a:solidFill>
                  <a:srgbClr val="000000"/>
                </a:solidFill>
                <a:latin typeface="Calibri"/>
                <a:ea typeface="Cambria"/>
                <a:cs typeface="Cambria"/>
              </a:defRPr>
            </a:pPr>
            <a:endParaRPr lang="en-US"/>
          </a:p>
        </c:txPr>
        <c:crossAx val="2137366088"/>
        <c:crosses val="autoZero"/>
        <c:crossBetween val="midCat"/>
      </c:valAx>
      <c:valAx>
        <c:axId val="2137366088"/>
        <c:scaling>
          <c:orientation val="minMax"/>
          <c:max val="0.35"/>
          <c:min val="0.0"/>
        </c:scaling>
        <c:delete val="0"/>
        <c:axPos val="l"/>
        <c:title>
          <c:tx>
            <c:rich>
              <a:bodyPr/>
              <a:lstStyle/>
              <a:p>
                <a:pPr>
                  <a:defRPr lang="en-GB" sz="1000" b="1" i="0" u="none" strike="noStrike" baseline="0">
                    <a:solidFill>
                      <a:srgbClr val="000000"/>
                    </a:solidFill>
                    <a:latin typeface="+mn-lt"/>
                    <a:ea typeface="Calibri"/>
                    <a:cs typeface="Calibri"/>
                  </a:defRPr>
                </a:pPr>
                <a:r>
                  <a:rPr lang="en-GB" sz="1000" b="1" i="1" dirty="0">
                    <a:solidFill>
                      <a:schemeClr val="bg1">
                        <a:lumMod val="50000"/>
                      </a:schemeClr>
                    </a:solidFill>
                    <a:latin typeface="+mn-lt"/>
                  </a:rPr>
                  <a:t>Throughput</a:t>
                </a:r>
              </a:p>
            </c:rich>
          </c:tx>
          <c:layout>
            <c:manualLayout>
              <c:xMode val="edge"/>
              <c:yMode val="edge"/>
              <c:x val="0.00136472193790515"/>
              <c:y val="0.379494154139823"/>
            </c:manualLayout>
          </c:layout>
          <c:overlay val="0"/>
          <c:spPr>
            <a:noFill/>
            <a:ln w="25400">
              <a:noFill/>
            </a:ln>
          </c:spPr>
        </c:title>
        <c:numFmt formatCode="0.000" sourceLinked="1"/>
        <c:majorTickMark val="in"/>
        <c:minorTickMark val="in"/>
        <c:tickLblPos val="nextTo"/>
        <c:spPr>
          <a:ln w="15875">
            <a:solidFill>
              <a:schemeClr val="tx1"/>
            </a:solidFill>
            <a:prstDash val="solid"/>
          </a:ln>
        </c:spPr>
        <c:txPr>
          <a:bodyPr rot="0" vert="horz"/>
          <a:lstStyle/>
          <a:p>
            <a:pPr>
              <a:defRPr lang="en-GB" sz="1000" b="0" i="0" u="none" strike="noStrike" baseline="0">
                <a:solidFill>
                  <a:srgbClr val="000000"/>
                </a:solidFill>
                <a:latin typeface="+mn-lt"/>
                <a:ea typeface="Calibri"/>
                <a:cs typeface="Calibri"/>
              </a:defRPr>
            </a:pPr>
            <a:endParaRPr lang="en-US"/>
          </a:p>
        </c:txPr>
        <c:crossAx val="2137357688"/>
        <c:crosses val="autoZero"/>
        <c:crossBetween val="midCat"/>
      </c:valAx>
      <c:spPr>
        <a:solidFill>
          <a:srgbClr val="FFFFFF"/>
        </a:solidFill>
        <a:ln w="15875">
          <a:solidFill>
            <a:schemeClr val="tx1"/>
          </a:solidFill>
        </a:ln>
        <a:effectLst/>
      </c:spPr>
    </c:plotArea>
    <c:legend>
      <c:legendPos val="r"/>
      <c:layout>
        <c:manualLayout>
          <c:xMode val="edge"/>
          <c:yMode val="edge"/>
          <c:x val="0.825328150194622"/>
          <c:y val="0.160855189245547"/>
          <c:w val="0.116449036500939"/>
          <c:h val="0.551869276528522"/>
        </c:manualLayout>
      </c:layout>
      <c:overlay val="0"/>
      <c:spPr>
        <a:noFill/>
        <a:ln w="25400">
          <a:noFill/>
        </a:ln>
      </c:spPr>
      <c:txPr>
        <a:bodyPr/>
        <a:lstStyle/>
        <a:p>
          <a:pPr>
            <a:defRPr lang="en-GB" sz="1000" b="0" i="0" u="none" strike="noStrike" baseline="0">
              <a:solidFill>
                <a:srgbClr val="000000"/>
              </a:solidFill>
              <a:latin typeface="+mn-lt"/>
              <a:ea typeface="Calibri"/>
              <a:cs typeface="Calibri"/>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7776FE-1C5E-9946-920C-5D01F485D3B5}" type="datetimeFigureOut">
              <a:rPr lang="en-US" smtClean="0"/>
              <a:pPr/>
              <a:t>20/05/2014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70A208-FFDC-574B-B495-24582CB35160}" type="slidenum">
              <a:rPr lang="en-US" smtClean="0"/>
              <a:pPr/>
              <a:t>‹#›</a:t>
            </a:fld>
            <a:endParaRPr lang="en-US"/>
          </a:p>
        </p:txBody>
      </p:sp>
    </p:spTree>
    <p:extLst>
      <p:ext uri="{BB962C8B-B14F-4D97-AF65-F5344CB8AC3E}">
        <p14:creationId xmlns:p14="http://schemas.microsoft.com/office/powerpoint/2010/main" val="21529560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Encourage people to interrupt, ask questions, apologize in case incorrectly pitched</a:t>
            </a:r>
          </a:p>
          <a:p>
            <a:pPr>
              <a:buFontTx/>
              <a:buChar char="-"/>
            </a:pPr>
            <a:r>
              <a:rPr lang="en-US" baseline="0" dirty="0" smtClean="0"/>
              <a:t> Not just relating to the talk, but to astronomy in general (Big Bang, CMB, dark matter and energy, black holes, aliens, distance to Sun, why is sky blue, why spend money on science etc.)</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 </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A ‘quantum leap’ is spectacularly small!</a:t>
            </a:r>
          </a:p>
          <a:p>
            <a:pPr>
              <a:buFontTx/>
              <a:buChar char="-"/>
            </a:pPr>
            <a:r>
              <a:rPr lang="en-US" baseline="0" dirty="0" smtClean="0"/>
              <a:t> </a:t>
            </a:r>
            <a:r>
              <a:rPr lang="en-US" dirty="0" smtClean="0"/>
              <a:t>Not to scale</a:t>
            </a:r>
            <a:r>
              <a:rPr lang="en-US" baseline="0" dirty="0" smtClean="0"/>
              <a:t> of atom!</a:t>
            </a:r>
          </a:p>
          <a:p>
            <a:pPr>
              <a:buFontTx/>
              <a:buChar char="-"/>
            </a:pPr>
            <a:r>
              <a:rPr lang="en-US" baseline="0" dirty="0" smtClean="0"/>
              <a:t> Note small jump leads to read light, bigger jump to higher energy blue light</a:t>
            </a:r>
          </a:p>
          <a:p>
            <a:pPr>
              <a:buFontTx/>
              <a:buChar char="-"/>
            </a:pPr>
            <a:r>
              <a:rPr lang="en-US" baseline="0" dirty="0" smtClean="0"/>
              <a:t> Line shown on previous page shows absorption promoting from 2</a:t>
            </a:r>
            <a:r>
              <a:rPr lang="en-US" baseline="30000" dirty="0" smtClean="0"/>
              <a:t>nd</a:t>
            </a:r>
            <a:r>
              <a:rPr lang="en-US" baseline="0" dirty="0" smtClean="0"/>
              <a:t> to 3</a:t>
            </a:r>
            <a:r>
              <a:rPr lang="en-US" baseline="30000" dirty="0" smtClean="0"/>
              <a:t>rd</a:t>
            </a:r>
            <a:r>
              <a:rPr lang="en-US" baseline="0" dirty="0" smtClean="0"/>
              <a:t> level in hydrogen gas</a:t>
            </a:r>
          </a:p>
        </p:txBody>
      </p:sp>
      <p:sp>
        <p:nvSpPr>
          <p:cNvPr id="4" name="Slide Number Placeholder 3"/>
          <p:cNvSpPr>
            <a:spLocks noGrp="1"/>
          </p:cNvSpPr>
          <p:nvPr>
            <p:ph type="sldNum" sz="quarter" idx="10"/>
          </p:nvPr>
        </p:nvSpPr>
        <p:spPr/>
        <p:txBody>
          <a:bodyPr/>
          <a:lstStyle/>
          <a:p>
            <a:fld id="{8D70A208-FFDC-574B-B495-24582CB35160}"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Temperature provides energy to excite electrons to higher energy levels, some transitions only possible in very hot stars</a:t>
            </a:r>
          </a:p>
          <a:p>
            <a:pPr>
              <a:buFontTx/>
              <a:buChar char="-"/>
            </a:pPr>
            <a:r>
              <a:rPr lang="en-US" baseline="0" dirty="0" smtClean="0"/>
              <a:t> Electrons ‘prefer’ to stay at the lowest state possible</a:t>
            </a:r>
          </a:p>
          <a:p>
            <a:pPr>
              <a:buFontTx/>
              <a:buChar char="-"/>
            </a:pPr>
            <a:r>
              <a:rPr lang="en-US" baseline="0" dirty="0" smtClean="0"/>
              <a:t> Helium was discovered on the Sun first (hence the name, </a:t>
            </a:r>
            <a:r>
              <a:rPr lang="en-US" baseline="0" dirty="0" err="1" smtClean="0"/>
              <a:t>helios</a:t>
            </a:r>
            <a:r>
              <a:rPr lang="en-US" baseline="0" dirty="0" smtClean="0"/>
              <a:t>)</a:t>
            </a:r>
          </a:p>
          <a:p>
            <a:pPr>
              <a:buFontTx/>
              <a:buChar char="-"/>
            </a:pPr>
            <a:r>
              <a:rPr lang="en-US" baseline="0" dirty="0" smtClean="0"/>
              <a:t> The cooler atmosphere absorbs some light, creating the dark absorption bands we saw earlier</a:t>
            </a:r>
          </a:p>
          <a:p>
            <a:pPr>
              <a:buFontTx/>
              <a:buChar char="-"/>
            </a:pPr>
            <a:r>
              <a:rPr lang="en-US" baseline="0" dirty="0" smtClean="0"/>
              <a:t> Some objects (hot rarefied gas) show emission lines, forbidden lines discovered in space, higher vacuum than lab, tiny probability of happening but can be seen due to low collision chances</a:t>
            </a:r>
          </a:p>
          <a:p>
            <a:pPr>
              <a:buFontTx/>
              <a:buChar char="-"/>
            </a:pPr>
            <a:r>
              <a:rPr lang="en-US" baseline="0" dirty="0" smtClean="0"/>
              <a:t> Stellar classification based on line features, neutral metal lines in M type, </a:t>
            </a:r>
            <a:r>
              <a:rPr lang="en-US" baseline="0" dirty="0" err="1" smtClean="0"/>
              <a:t>HeII</a:t>
            </a:r>
            <a:r>
              <a:rPr lang="en-US" baseline="0" dirty="0" smtClean="0"/>
              <a:t> in O type, OBAFGKM</a:t>
            </a:r>
          </a:p>
          <a:p>
            <a:pPr>
              <a:buFontTx/>
              <a:buChar char="-"/>
            </a:pPr>
            <a:r>
              <a:rPr lang="en-US" baseline="0" dirty="0" smtClean="0"/>
              <a:t> Mention ‘we are stardust’ bit about </a:t>
            </a:r>
            <a:r>
              <a:rPr lang="en-US" baseline="0" dirty="0" err="1" smtClean="0"/>
              <a:t>metallicity</a:t>
            </a:r>
            <a:r>
              <a:rPr lang="en-US" baseline="0" dirty="0" smtClean="0"/>
              <a:t> and age</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K means</a:t>
            </a:r>
            <a:r>
              <a:rPr lang="en-US" baseline="0" dirty="0" smtClean="0"/>
              <a:t> Kelvin, temperature – hotter 5000K object has peak further to blue</a:t>
            </a:r>
            <a:r>
              <a:rPr lang="en-US" dirty="0" smtClean="0"/>
              <a:t> </a:t>
            </a:r>
          </a:p>
          <a:p>
            <a:pPr>
              <a:buFontTx/>
              <a:buChar char="-"/>
            </a:pPr>
            <a:r>
              <a:rPr lang="en-US" dirty="0" smtClean="0"/>
              <a:t> The</a:t>
            </a:r>
            <a:r>
              <a:rPr lang="en-US" baseline="0" dirty="0" smtClean="0"/>
              <a:t> blackbody continuum will come from the hot interior of the star</a:t>
            </a:r>
          </a:p>
          <a:p>
            <a:pPr>
              <a:buFontTx/>
              <a:buChar char="-"/>
            </a:pPr>
            <a:r>
              <a:rPr lang="en-US" baseline="0" dirty="0" smtClean="0"/>
              <a:t> The cooler atmosphere adds the line features</a:t>
            </a:r>
          </a:p>
          <a:p>
            <a:pPr>
              <a:buFontTx/>
              <a:buChar char="-"/>
            </a:pPr>
            <a:r>
              <a:rPr lang="en-US" baseline="0" dirty="0" smtClean="0"/>
              <a:t> Blackbody at room temperatures appears black as it absorbs visible light and emits in IR</a:t>
            </a:r>
          </a:p>
          <a:p>
            <a:pPr>
              <a:buFontTx/>
              <a:buChar char="-"/>
            </a:pPr>
            <a:r>
              <a:rPr lang="en-US" baseline="0" dirty="0" smtClean="0"/>
              <a:t> Area under curve is total energy representation, hotter object also emits more radiation, as well as skewed to a different </a:t>
            </a:r>
            <a:r>
              <a:rPr lang="en-US" baseline="0" dirty="0" err="1" smtClean="0"/>
              <a:t>colour</a:t>
            </a:r>
            <a:endParaRPr lang="en-US" baseline="0" dirty="0" smtClean="0"/>
          </a:p>
          <a:p>
            <a:pPr>
              <a:buFontTx/>
              <a:buChar char="-"/>
            </a:pPr>
            <a:r>
              <a:rPr lang="en-US" baseline="0" dirty="0" smtClean="0"/>
              <a:t> Black holes closest to perfect blackbody, still emit Hawking radiation</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 Notice shift in position of lines</a:t>
            </a:r>
          </a:p>
          <a:p>
            <a:pPr>
              <a:buFontTx/>
              <a:buChar char="-"/>
            </a:pPr>
            <a:r>
              <a:rPr lang="en-US" baseline="0" dirty="0" smtClean="0"/>
              <a:t> Each line still corresponds to the same element fingerprint, but indicates that the object emitting it is moving away from us</a:t>
            </a:r>
          </a:p>
          <a:p>
            <a:pPr>
              <a:buFontTx/>
              <a:buChar char="-"/>
            </a:pPr>
            <a:r>
              <a:rPr lang="en-US" baseline="0" dirty="0" smtClean="0"/>
              <a:t> Faster an object is moving, the greater the effect</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Einstein predicted</a:t>
            </a:r>
            <a:r>
              <a:rPr lang="en-US" baseline="0" dirty="0" smtClean="0"/>
              <a:t> an expanding Universe but changed his fudge factor ‘cosmological constant’ in order to make it static – biggest blunder</a:t>
            </a:r>
          </a:p>
          <a:p>
            <a:pPr>
              <a:buFontTx/>
              <a:buChar char="-"/>
            </a:pPr>
            <a:r>
              <a:rPr lang="en-US" baseline="0" dirty="0" smtClean="0"/>
              <a:t> Now have different proof… light left over from Big Bang when Universe cooled enough to be transparent to light, now </a:t>
            </a:r>
            <a:r>
              <a:rPr lang="en-US" baseline="0" dirty="0" err="1" smtClean="0"/>
              <a:t>redshifted</a:t>
            </a:r>
            <a:r>
              <a:rPr lang="en-US" baseline="0" dirty="0" smtClean="0"/>
              <a:t> so much that it is CMB</a:t>
            </a:r>
          </a:p>
          <a:p>
            <a:pPr>
              <a:buFontTx/>
              <a:buChar char="-"/>
            </a:pPr>
            <a:r>
              <a:rPr lang="en-US" baseline="0" dirty="0" smtClean="0"/>
              <a:t> Small changes in CMB from WMAP, Planck etc. show us mass distribution in early Universe, structure formation, matter to anti-matter asymmetry</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baseline="0" dirty="0" smtClean="0"/>
              <a:t>- Construction details</a:t>
            </a:r>
          </a:p>
          <a:p>
            <a:pPr>
              <a:buFontTx/>
              <a:buChar char="-"/>
            </a:pPr>
            <a:r>
              <a:rPr lang="en-US" baseline="0" dirty="0" smtClean="0"/>
              <a:t> How it works</a:t>
            </a:r>
          </a:p>
        </p:txBody>
      </p:sp>
      <p:sp>
        <p:nvSpPr>
          <p:cNvPr id="4" name="Slide Number Placeholder 3"/>
          <p:cNvSpPr>
            <a:spLocks noGrp="1"/>
          </p:cNvSpPr>
          <p:nvPr>
            <p:ph type="sldNum" sz="quarter" idx="10"/>
          </p:nvPr>
        </p:nvSpPr>
        <p:spPr/>
        <p:txBody>
          <a:bodyPr/>
          <a:lstStyle/>
          <a:p>
            <a:fld id="{8D70A208-FFDC-574B-B495-24582CB35160}"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Science specific, and engineering specific</a:t>
            </a:r>
          </a:p>
          <a:p>
            <a:pPr>
              <a:buFontTx/>
              <a:buChar char="-"/>
            </a:pPr>
            <a:r>
              <a:rPr lang="en-US" baseline="0" dirty="0" smtClean="0"/>
              <a:t> Even though we record a ‘rainbow’ image quality still important</a:t>
            </a:r>
          </a:p>
          <a:p>
            <a:pPr>
              <a:buFontTx/>
              <a:buChar char="-"/>
            </a:pPr>
            <a:r>
              <a:rPr lang="en-US" baseline="0" dirty="0" smtClean="0"/>
              <a:t> Wavelength range must be specific to type of science done – no point in an IR spectrum if the important lines are in the UV!</a:t>
            </a:r>
          </a:p>
          <a:p>
            <a:pPr>
              <a:buFontTx/>
              <a:buChar char="-"/>
            </a:pPr>
            <a:r>
              <a:rPr lang="en-US" baseline="0" dirty="0" smtClean="0"/>
              <a:t> Telescope time extremely expensive</a:t>
            </a:r>
          </a:p>
          <a:p>
            <a:pPr>
              <a:buFontTx/>
              <a:buChar char="-"/>
            </a:pPr>
            <a:r>
              <a:rPr lang="en-US" baseline="0" dirty="0" smtClean="0"/>
              <a:t> Only top bullet points are ‘interesting’</a:t>
            </a:r>
          </a:p>
          <a:p>
            <a:pPr>
              <a:buFontTx/>
              <a:buChar char="-"/>
            </a:pPr>
            <a:r>
              <a:rPr lang="en-US" baseline="0" dirty="0" smtClean="0"/>
              <a:t> Find balance between pushing science envelope and actually delivering a working instrument!</a:t>
            </a:r>
          </a:p>
        </p:txBody>
      </p:sp>
      <p:sp>
        <p:nvSpPr>
          <p:cNvPr id="4" name="Slide Number Placeholder 3"/>
          <p:cNvSpPr>
            <a:spLocks noGrp="1"/>
          </p:cNvSpPr>
          <p:nvPr>
            <p:ph type="sldNum" sz="quarter" idx="10"/>
          </p:nvPr>
        </p:nvSpPr>
        <p:spPr/>
        <p:txBody>
          <a:bodyPr/>
          <a:lstStyle/>
          <a:p>
            <a:fld id="{8D70A208-FFDC-574B-B495-24582CB35160}"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Mainline between London</a:t>
            </a:r>
            <a:r>
              <a:rPr lang="en-US" baseline="0" dirty="0" smtClean="0"/>
              <a:t> and Edinburgh, 1100 year old castle, 1000 year old Cathedral, Britain’s </a:t>
            </a:r>
            <a:r>
              <a:rPr lang="en-US" baseline="0" dirty="0" err="1" smtClean="0"/>
              <a:t>favourite</a:t>
            </a:r>
            <a:r>
              <a:rPr lang="en-US" baseline="0" dirty="0" smtClean="0"/>
              <a:t> building, Bill Bryson quote, Harry Potter filmed there, UNESCO World Heritage site</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As you can see, efficiency depends strongly on </a:t>
            </a:r>
            <a:r>
              <a:rPr lang="en-US" baseline="0" dirty="0" err="1" smtClean="0"/>
              <a:t>colour</a:t>
            </a:r>
            <a:r>
              <a:rPr lang="en-US" baseline="0" dirty="0" smtClean="0"/>
              <a:t> (very poor in UV)</a:t>
            </a:r>
          </a:p>
          <a:p>
            <a:pPr>
              <a:buFontTx/>
              <a:buChar char="-"/>
            </a:pPr>
            <a:r>
              <a:rPr lang="en-US" baseline="0" dirty="0" smtClean="0"/>
              <a:t> Maximum efficiency still under 35% of light coming in from telescope</a:t>
            </a:r>
          </a:p>
          <a:p>
            <a:pPr>
              <a:buFontTx/>
              <a:buChar char="-"/>
            </a:pPr>
            <a:r>
              <a:rPr lang="en-US" baseline="0" dirty="0" smtClean="0"/>
              <a:t> Different modes and arms will be mentioned later</a:t>
            </a:r>
          </a:p>
          <a:p>
            <a:pPr>
              <a:buFontTx/>
              <a:buChar char="-"/>
            </a:pPr>
            <a:r>
              <a:rPr lang="en-US" baseline="0" dirty="0" smtClean="0"/>
              <a:t> No point in spending millions on your telescope only to have a crap instrument!</a:t>
            </a:r>
          </a:p>
        </p:txBody>
      </p:sp>
      <p:sp>
        <p:nvSpPr>
          <p:cNvPr id="4" name="Slide Number Placeholder 3"/>
          <p:cNvSpPr>
            <a:spLocks noGrp="1"/>
          </p:cNvSpPr>
          <p:nvPr>
            <p:ph type="sldNum" sz="quarter" idx="10"/>
          </p:nvPr>
        </p:nvSpPr>
        <p:spPr/>
        <p:txBody>
          <a:bodyPr/>
          <a:lstStyle/>
          <a:p>
            <a:fld id="{8D70A208-FFDC-574B-B495-24582CB35160}"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Will discuss how resolution is boosted SALT-HRS later </a:t>
            </a:r>
          </a:p>
          <a:p>
            <a:pPr>
              <a:buFontTx/>
              <a:buNone/>
            </a:pPr>
            <a:r>
              <a:rPr lang="en-US" baseline="0" dirty="0" smtClean="0"/>
              <a:t>- Will discuss wavelength stability later, and image quality</a:t>
            </a:r>
          </a:p>
        </p:txBody>
      </p:sp>
      <p:sp>
        <p:nvSpPr>
          <p:cNvPr id="4" name="Slide Number Placeholder 3"/>
          <p:cNvSpPr>
            <a:spLocks noGrp="1"/>
          </p:cNvSpPr>
          <p:nvPr>
            <p:ph type="sldNum" sz="quarter" idx="10"/>
          </p:nvPr>
        </p:nvSpPr>
        <p:spPr/>
        <p:txBody>
          <a:bodyPr/>
          <a:lstStyle/>
          <a:p>
            <a:fld id="{8D70A208-FFDC-574B-B495-24582CB35160}"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370–890nm (just ‘blue’ of violet to just ‘red’ of red)</a:t>
            </a:r>
          </a:p>
          <a:p>
            <a:pPr>
              <a:buFontTx/>
              <a:buChar char="-"/>
            </a:pPr>
            <a:r>
              <a:rPr lang="en-US" baseline="0" dirty="0" smtClean="0"/>
              <a:t> Modes </a:t>
            </a:r>
            <a:r>
              <a:rPr lang="en-US" dirty="0" smtClean="0"/>
              <a:t>trade off throughput for resolution</a:t>
            </a:r>
            <a:endParaRPr lang="en-US" baseline="0" dirty="0" smtClean="0"/>
          </a:p>
        </p:txBody>
      </p:sp>
      <p:sp>
        <p:nvSpPr>
          <p:cNvPr id="4" name="Slide Number Placeholder 3"/>
          <p:cNvSpPr>
            <a:spLocks noGrp="1"/>
          </p:cNvSpPr>
          <p:nvPr>
            <p:ph type="sldNum" sz="quarter" idx="10"/>
          </p:nvPr>
        </p:nvSpPr>
        <p:spPr/>
        <p:txBody>
          <a:bodyPr/>
          <a:lstStyle/>
          <a:p>
            <a:fld id="{8D70A208-FFDC-574B-B495-24582CB35160}"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Vacuum tank, temperature stability, </a:t>
            </a:r>
            <a:r>
              <a:rPr lang="en-US" baseline="0" dirty="0" err="1" smtClean="0"/>
              <a:t>aircon</a:t>
            </a:r>
            <a:r>
              <a:rPr lang="en-US" baseline="0" dirty="0" smtClean="0"/>
              <a:t> room</a:t>
            </a:r>
          </a:p>
          <a:p>
            <a:pPr>
              <a:buFontTx/>
              <a:buChar char="-"/>
            </a:pPr>
            <a:r>
              <a:rPr lang="en-US" baseline="0" dirty="0" smtClean="0"/>
              <a:t> Special alloy Invar steel for low contraction/expansion, metal goes through thermal bake process after machining, also </a:t>
            </a:r>
            <a:r>
              <a:rPr lang="en-US" baseline="0" dirty="0" err="1" smtClean="0"/>
              <a:t>Zerodur</a:t>
            </a:r>
            <a:r>
              <a:rPr lang="en-US" baseline="0" dirty="0" smtClean="0"/>
              <a:t> glasses for mirrors</a:t>
            </a:r>
          </a:p>
          <a:p>
            <a:pPr>
              <a:buFontTx/>
              <a:buChar char="-"/>
            </a:pPr>
            <a:r>
              <a:rPr lang="en-US" baseline="0" dirty="0" smtClean="0"/>
              <a:t> 4m </a:t>
            </a:r>
            <a:r>
              <a:rPr lang="en-US" baseline="0" dirty="0" err="1" smtClean="0"/>
              <a:t>x</a:t>
            </a:r>
            <a:r>
              <a:rPr lang="en-US" baseline="0" dirty="0" smtClean="0"/>
              <a:t> 1.5m – too big to stick on telescope – notice </a:t>
            </a:r>
            <a:r>
              <a:rPr lang="en-US" baseline="0" dirty="0" err="1" smtClean="0"/>
              <a:t>fibre</a:t>
            </a:r>
            <a:r>
              <a:rPr lang="en-US" baseline="0" dirty="0" smtClean="0"/>
              <a:t> optic cables poking out the top – connects to telescope tracker (will discuss later)</a:t>
            </a:r>
          </a:p>
          <a:p>
            <a:pPr>
              <a:buFontTx/>
              <a:buChar char="-"/>
            </a:pPr>
            <a:r>
              <a:rPr lang="en-US" baseline="0" dirty="0" smtClean="0"/>
              <a:t> Assembled inside clean tent, wear ‘space suits’/masks/sticky shoe mat/latex gloves, use CSI style UV torch for cleaning, ultrasonic bath</a:t>
            </a:r>
          </a:p>
          <a:p>
            <a:pPr>
              <a:buFontTx/>
              <a:buChar char="-"/>
            </a:pPr>
            <a:r>
              <a:rPr lang="en-US" baseline="0" dirty="0" smtClean="0"/>
              <a:t> Mounted on damping feet</a:t>
            </a:r>
          </a:p>
          <a:p>
            <a:pPr>
              <a:buFontTx/>
              <a:buChar char="-"/>
            </a:pPr>
            <a:r>
              <a:rPr lang="en-US" baseline="0" dirty="0" smtClean="0"/>
              <a:t> Heater cables on outside</a:t>
            </a:r>
          </a:p>
          <a:p>
            <a:pPr>
              <a:buFontTx/>
              <a:buChar char="-"/>
            </a:pPr>
            <a:r>
              <a:rPr lang="en-US" baseline="0" dirty="0" smtClean="0"/>
              <a:t> Everything has to be vacuum compatible, cables, connectors, glues, lubricants – stuff has to be ‘baked out’</a:t>
            </a:r>
          </a:p>
          <a:p>
            <a:pPr>
              <a:buFontTx/>
              <a:buChar char="-"/>
            </a:pPr>
            <a:r>
              <a:rPr lang="en-US" baseline="0" dirty="0" smtClean="0"/>
              <a:t> Everything is custom designed and manufactured</a:t>
            </a:r>
          </a:p>
        </p:txBody>
      </p:sp>
      <p:sp>
        <p:nvSpPr>
          <p:cNvPr id="4" name="Slide Number Placeholder 3"/>
          <p:cNvSpPr>
            <a:spLocks noGrp="1"/>
          </p:cNvSpPr>
          <p:nvPr>
            <p:ph type="sldNum" sz="quarter" idx="10"/>
          </p:nvPr>
        </p:nvSpPr>
        <p:spPr/>
        <p:txBody>
          <a:bodyPr/>
          <a:lstStyle/>
          <a:p>
            <a:fld id="{8D70A208-FFDC-574B-B495-24582CB35160}"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CAD diagram of vacuum tank (opens for access)</a:t>
            </a:r>
          </a:p>
          <a:p>
            <a:pPr>
              <a:buFontTx/>
              <a:buChar char="-"/>
            </a:pPr>
            <a:r>
              <a:rPr lang="en-US" baseline="0" dirty="0" smtClean="0"/>
              <a:t> Point out blue and red cameras and detectors</a:t>
            </a:r>
          </a:p>
          <a:p>
            <a:pPr>
              <a:buFontTx/>
              <a:buChar char="-"/>
            </a:pPr>
            <a:r>
              <a:rPr lang="en-US" baseline="0" dirty="0" smtClean="0"/>
              <a:t> Mention division in to two arms, red and blue, and why (optimization of coatings, detector sizes etc.)</a:t>
            </a:r>
          </a:p>
        </p:txBody>
      </p:sp>
      <p:sp>
        <p:nvSpPr>
          <p:cNvPr id="4" name="Slide Number Placeholder 3"/>
          <p:cNvSpPr>
            <a:spLocks noGrp="1"/>
          </p:cNvSpPr>
          <p:nvPr>
            <p:ph type="sldNum" sz="quarter" idx="10"/>
          </p:nvPr>
        </p:nvSpPr>
        <p:spPr/>
        <p:txBody>
          <a:bodyPr/>
          <a:lstStyle/>
          <a:p>
            <a:fld id="{8D70A208-FFDC-574B-B495-24582CB35160}"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Start at entrance slit, beam expands on to collimator</a:t>
            </a:r>
          </a:p>
          <a:p>
            <a:pPr>
              <a:buFontTx/>
              <a:buChar char="-"/>
            </a:pPr>
            <a:r>
              <a:rPr lang="en-US" baseline="0" dirty="0" smtClean="0"/>
              <a:t> Collimated beam is parallel, like a ray gun</a:t>
            </a:r>
          </a:p>
          <a:p>
            <a:pPr>
              <a:buFontTx/>
              <a:buChar char="-"/>
            </a:pPr>
            <a:r>
              <a:rPr lang="en-US" baseline="0" dirty="0" smtClean="0"/>
              <a:t> Expanding beam from </a:t>
            </a:r>
            <a:r>
              <a:rPr lang="en-US" baseline="0" dirty="0" err="1" smtClean="0"/>
              <a:t>fibre</a:t>
            </a:r>
            <a:r>
              <a:rPr lang="en-US" baseline="0" dirty="0" smtClean="0"/>
              <a:t> is like shining a torch to different distances</a:t>
            </a:r>
          </a:p>
        </p:txBody>
      </p:sp>
      <p:sp>
        <p:nvSpPr>
          <p:cNvPr id="4" name="Slide Number Placeholder 3"/>
          <p:cNvSpPr>
            <a:spLocks noGrp="1"/>
          </p:cNvSpPr>
          <p:nvPr>
            <p:ph type="sldNum" sz="quarter" idx="10"/>
          </p:nvPr>
        </p:nvSpPr>
        <p:spPr/>
        <p:txBody>
          <a:bodyPr/>
          <a:lstStyle/>
          <a:p>
            <a:fld id="{8D70A208-FFDC-574B-B495-24582CB35160}"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Notice the scale… copied from master grating (limited to available grating types in design phase)</a:t>
            </a:r>
          </a:p>
          <a:p>
            <a:pPr>
              <a:buFontTx/>
              <a:buChar char="-"/>
            </a:pPr>
            <a:r>
              <a:rPr lang="en-US" baseline="0" dirty="0" smtClean="0"/>
              <a:t> Our </a:t>
            </a:r>
            <a:r>
              <a:rPr lang="en-US" baseline="0" dirty="0" err="1" smtClean="0"/>
              <a:t>echelle</a:t>
            </a:r>
            <a:r>
              <a:rPr lang="en-US" baseline="0" dirty="0" smtClean="0"/>
              <a:t> is actually a mosaic of two, with a mirror in the gap for an exposure meter</a:t>
            </a:r>
          </a:p>
          <a:p>
            <a:pPr>
              <a:buFontTx/>
              <a:buChar char="-"/>
            </a:pPr>
            <a:r>
              <a:rPr lang="en-US" baseline="0" dirty="0" smtClean="0"/>
              <a:t> Works more like the rainbow you see when looking at a CD</a:t>
            </a:r>
          </a:p>
          <a:p>
            <a:pPr>
              <a:buFontTx/>
              <a:buChar char="-"/>
            </a:pPr>
            <a:r>
              <a:rPr lang="en-US" baseline="0" dirty="0" smtClean="0"/>
              <a:t> Scanning tunneling electron microscope image – notice the scale!</a:t>
            </a:r>
          </a:p>
        </p:txBody>
      </p:sp>
      <p:sp>
        <p:nvSpPr>
          <p:cNvPr id="4" name="Slide Number Placeholder 3"/>
          <p:cNvSpPr>
            <a:spLocks noGrp="1"/>
          </p:cNvSpPr>
          <p:nvPr>
            <p:ph type="sldNum" sz="quarter" idx="10"/>
          </p:nvPr>
        </p:nvSpPr>
        <p:spPr/>
        <p:txBody>
          <a:bodyPr/>
          <a:lstStyle/>
          <a:p>
            <a:fld id="{8D70A208-FFDC-574B-B495-24582CB35160}"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Path difference between incoming and reflected light orchestrated such that light is dispersed</a:t>
            </a:r>
          </a:p>
          <a:p>
            <a:pPr>
              <a:buFontTx/>
              <a:buChar char="-"/>
            </a:pPr>
            <a:r>
              <a:rPr lang="en-US" baseline="0" dirty="0" smtClean="0"/>
              <a:t> Don’t worry if this makes no sense</a:t>
            </a:r>
          </a:p>
        </p:txBody>
      </p:sp>
      <p:sp>
        <p:nvSpPr>
          <p:cNvPr id="4" name="Slide Number Placeholder 3"/>
          <p:cNvSpPr>
            <a:spLocks noGrp="1"/>
          </p:cNvSpPr>
          <p:nvPr>
            <p:ph type="sldNum" sz="quarter" idx="10"/>
          </p:nvPr>
        </p:nvSpPr>
        <p:spPr/>
        <p:txBody>
          <a:bodyPr/>
          <a:lstStyle/>
          <a:p>
            <a:fld id="{8D70A208-FFDC-574B-B495-24582CB35160}"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a:t>
            </a:r>
            <a:r>
              <a:rPr lang="en-US" baseline="0" dirty="0" err="1" smtClean="0"/>
              <a:t>Fibre</a:t>
            </a:r>
            <a:r>
              <a:rPr lang="en-US" baseline="0" dirty="0" smtClean="0"/>
              <a:t> optics allows us to make a large spectrograph with all the vacuum stabilization we need</a:t>
            </a:r>
          </a:p>
          <a:p>
            <a:pPr>
              <a:buFontTx/>
              <a:buChar char="-"/>
            </a:pPr>
            <a:r>
              <a:rPr lang="en-US" baseline="0" dirty="0" smtClean="0"/>
              <a:t> Useful for removing ‘memory’ of input beam which changes with atmosphere and telescope tracking</a:t>
            </a:r>
          </a:p>
          <a:p>
            <a:pPr>
              <a:buFontTx/>
              <a:buChar char="-"/>
            </a:pPr>
            <a:r>
              <a:rPr lang="en-US" baseline="0" dirty="0" smtClean="0"/>
              <a:t> Light collected by telescope input into </a:t>
            </a:r>
            <a:r>
              <a:rPr lang="en-US" baseline="0" dirty="0" err="1" smtClean="0"/>
              <a:t>fibre</a:t>
            </a:r>
            <a:r>
              <a:rPr lang="en-US" baseline="0" dirty="0" smtClean="0"/>
              <a:t>, </a:t>
            </a:r>
            <a:r>
              <a:rPr lang="en-US" baseline="0" dirty="0" err="1" smtClean="0"/>
              <a:t>fibre</a:t>
            </a:r>
            <a:r>
              <a:rPr lang="en-US" baseline="0" dirty="0" smtClean="0"/>
              <a:t> carries light (TIR), collimator makes beam parallel, grating makes spectrum, camera onto detector (many images of star at different </a:t>
            </a:r>
            <a:r>
              <a:rPr lang="en-US" baseline="0" dirty="0" err="1" smtClean="0"/>
              <a:t>colours</a:t>
            </a:r>
            <a:r>
              <a:rPr lang="en-US" baseline="0" dirty="0" smtClean="0"/>
              <a:t>)</a:t>
            </a:r>
          </a:p>
        </p:txBody>
      </p:sp>
      <p:sp>
        <p:nvSpPr>
          <p:cNvPr id="4" name="Slide Number Placeholder 3"/>
          <p:cNvSpPr>
            <a:spLocks noGrp="1"/>
          </p:cNvSpPr>
          <p:nvPr>
            <p:ph type="sldNum" sz="quarter" idx="10"/>
          </p:nvPr>
        </p:nvSpPr>
        <p:spPr/>
        <p:txBody>
          <a:bodyPr/>
          <a:lstStyle/>
          <a:p>
            <a:fld id="{8D70A208-FFDC-574B-B495-24582CB35160}"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Presents its own problems – stellar PSF (plus another PSF from the telescope and instrument), more spread light means bigger </a:t>
            </a:r>
            <a:r>
              <a:rPr lang="en-US" baseline="0" dirty="0" err="1" smtClean="0"/>
              <a:t>fibre</a:t>
            </a:r>
            <a:r>
              <a:rPr lang="en-US" baseline="0" dirty="0" smtClean="0"/>
              <a:t> to maintain efficiency, which means lower resolution – oh no!</a:t>
            </a:r>
          </a:p>
          <a:p>
            <a:pPr>
              <a:buFontTx/>
              <a:buChar char="-"/>
            </a:pPr>
            <a:r>
              <a:rPr lang="en-US" baseline="0" dirty="0" smtClean="0"/>
              <a:t> Solution is image slicing</a:t>
            </a:r>
          </a:p>
          <a:p>
            <a:pPr>
              <a:buFontTx/>
              <a:buChar char="-"/>
            </a:pPr>
            <a:r>
              <a:rPr lang="en-US" baseline="0" dirty="0" smtClean="0"/>
              <a:t> SALT-HRS uses four modes with different sized </a:t>
            </a:r>
            <a:r>
              <a:rPr lang="en-US" baseline="0" dirty="0" err="1" smtClean="0"/>
              <a:t>fibres</a:t>
            </a:r>
            <a:r>
              <a:rPr lang="en-US" baseline="0" dirty="0" smtClean="0"/>
              <a:t> and image slicing to trade off efficiency and resolution - LR, MR, HR, HS (500micron, 350micron)</a:t>
            </a:r>
          </a:p>
        </p:txBody>
      </p:sp>
      <p:sp>
        <p:nvSpPr>
          <p:cNvPr id="4" name="Slide Number Placeholder 3"/>
          <p:cNvSpPr>
            <a:spLocks noGrp="1"/>
          </p:cNvSpPr>
          <p:nvPr>
            <p:ph type="sldNum" sz="quarter" idx="10"/>
          </p:nvPr>
        </p:nvSpPr>
        <p:spPr/>
        <p:txBody>
          <a:bodyPr/>
          <a:lstStyle/>
          <a:p>
            <a:fld id="{8D70A208-FFDC-574B-B495-24582CB35160}"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As mentioned, telescope better with photographic plate, CCD, or instrument</a:t>
            </a:r>
          </a:p>
          <a:p>
            <a:pPr>
              <a:buFontTx/>
              <a:buChar char="-"/>
            </a:pPr>
            <a:r>
              <a:rPr lang="en-US" baseline="0" dirty="0" smtClean="0"/>
              <a:t> Astrometry, photometry, </a:t>
            </a:r>
            <a:r>
              <a:rPr lang="en-US" baseline="0" dirty="0" err="1" smtClean="0"/>
              <a:t>polarimetry</a:t>
            </a:r>
            <a:r>
              <a:rPr lang="en-US" baseline="0" dirty="0" smtClean="0"/>
              <a:t>, spectroscopy</a:t>
            </a:r>
          </a:p>
          <a:p>
            <a:pPr>
              <a:buFontTx/>
              <a:buChar char="-"/>
            </a:pPr>
            <a:r>
              <a:rPr lang="en-US" baseline="0" dirty="0" smtClean="0"/>
              <a:t> This is a globular cluster of stars by the way</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Slicer allows us to use larger </a:t>
            </a:r>
            <a:r>
              <a:rPr lang="en-US" baseline="0" dirty="0" err="1" smtClean="0"/>
              <a:t>fibres</a:t>
            </a:r>
            <a:r>
              <a:rPr lang="en-US" baseline="0" dirty="0" smtClean="0"/>
              <a:t> to capture all starlight but without resolution loss by imaging a fat image</a:t>
            </a:r>
          </a:p>
          <a:p>
            <a:pPr>
              <a:buFontTx/>
              <a:buChar char="-"/>
            </a:pPr>
            <a:r>
              <a:rPr lang="en-US" baseline="0" dirty="0" smtClean="0"/>
              <a:t> Best of both worlds (although there is some light loss in the slicer optics, hence why we provide a full range of choices for the observer to fine tune)</a:t>
            </a:r>
          </a:p>
        </p:txBody>
      </p:sp>
      <p:sp>
        <p:nvSpPr>
          <p:cNvPr id="4" name="Slide Number Placeholder 3"/>
          <p:cNvSpPr>
            <a:spLocks noGrp="1"/>
          </p:cNvSpPr>
          <p:nvPr>
            <p:ph type="sldNum" sz="quarter" idx="10"/>
          </p:nvPr>
        </p:nvSpPr>
        <p:spPr/>
        <p:txBody>
          <a:bodyPr/>
          <a:lstStyle/>
          <a:p>
            <a:fld id="{8D70A208-FFDC-574B-B495-24582CB35160}"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Remember we have two cameras, a red and a blue channel</a:t>
            </a:r>
          </a:p>
          <a:p>
            <a:pPr>
              <a:buFontTx/>
              <a:buChar char="-"/>
            </a:pPr>
            <a:r>
              <a:rPr lang="en-US" baseline="0" dirty="0" smtClean="0"/>
              <a:t> Our actual spectra are black and white, intensity map only, so </a:t>
            </a:r>
            <a:r>
              <a:rPr lang="en-US" baseline="0" dirty="0" err="1" smtClean="0"/>
              <a:t>colours</a:t>
            </a:r>
            <a:r>
              <a:rPr lang="en-US" baseline="0" dirty="0" smtClean="0"/>
              <a:t> are added, as are the spectral lines observers might look </a:t>
            </a:r>
            <a:r>
              <a:rPr lang="en-US" baseline="0" dirty="0" err="1" smtClean="0"/>
              <a:t>fo</a:t>
            </a:r>
            <a:endParaRPr lang="en-US" baseline="0" dirty="0" smtClean="0"/>
          </a:p>
          <a:p>
            <a:pPr>
              <a:buFontTx/>
              <a:buChar char="-"/>
            </a:pPr>
            <a:r>
              <a:rPr lang="en-US" baseline="0" dirty="0" smtClean="0"/>
              <a:t> This is what our CCD would record (but BW)</a:t>
            </a:r>
          </a:p>
          <a:p>
            <a:pPr>
              <a:buFontTx/>
              <a:buChar char="-"/>
            </a:pPr>
            <a:r>
              <a:rPr lang="en-US" baseline="0" dirty="0" smtClean="0"/>
              <a:t> How do we calibrate our wavelengths? How do we know that a certain position on the CCD chip corresponds to a certain </a:t>
            </a:r>
            <a:r>
              <a:rPr lang="en-US" baseline="0" dirty="0" err="1" smtClean="0"/>
              <a:t>colour</a:t>
            </a:r>
            <a:r>
              <a:rPr lang="en-US" baseline="0" dirty="0" smtClean="0"/>
              <a:t>?</a:t>
            </a:r>
          </a:p>
          <a:p>
            <a:pPr>
              <a:buFontTx/>
              <a:buChar char="-"/>
            </a:pPr>
            <a:r>
              <a:rPr lang="en-US" baseline="0" dirty="0" smtClean="0"/>
              <a:t> How do we calibrate for instrument efficiency? E.g. if a </a:t>
            </a:r>
            <a:r>
              <a:rPr lang="en-US" baseline="0" dirty="0" err="1" smtClean="0"/>
              <a:t>colour</a:t>
            </a:r>
            <a:r>
              <a:rPr lang="en-US" baseline="0" dirty="0" smtClean="0"/>
              <a:t> is dim, is it because the star is dim in that </a:t>
            </a:r>
            <a:r>
              <a:rPr lang="en-US" baseline="0" dirty="0" err="1" smtClean="0"/>
              <a:t>colour</a:t>
            </a:r>
            <a:r>
              <a:rPr lang="en-US" baseline="0" dirty="0" smtClean="0"/>
              <a:t>? Or because the telescope/instrument combination is inefficient in that wavelength?</a:t>
            </a:r>
          </a:p>
        </p:txBody>
      </p:sp>
      <p:sp>
        <p:nvSpPr>
          <p:cNvPr id="4" name="Slide Number Placeholder 3"/>
          <p:cNvSpPr>
            <a:spLocks noGrp="1"/>
          </p:cNvSpPr>
          <p:nvPr>
            <p:ph type="sldNum" sz="quarter" idx="10"/>
          </p:nvPr>
        </p:nvSpPr>
        <p:spPr/>
        <p:txBody>
          <a:bodyPr/>
          <a:lstStyle/>
          <a:p>
            <a:fld id="{8D70A208-FFDC-574B-B495-24582CB35160}"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HS mode add option to do this at the same time, in case the optics have moved slightly – yes, we have to be that precise!</a:t>
            </a:r>
          </a:p>
          <a:p>
            <a:pPr>
              <a:buFontTx/>
              <a:buChar char="-"/>
            </a:pPr>
            <a:r>
              <a:rPr lang="en-US" baseline="0" dirty="0" smtClean="0"/>
              <a:t> (Also have to remove cosmic rays, radiation, bias from detectors etc.)</a:t>
            </a:r>
          </a:p>
          <a:p>
            <a:pPr>
              <a:buFontTx/>
              <a:buChar char="-"/>
            </a:pPr>
            <a:r>
              <a:rPr lang="en-US" baseline="0" dirty="0" smtClean="0"/>
              <a:t> Iodine cell has </a:t>
            </a:r>
            <a:r>
              <a:rPr lang="en-US" baseline="0" dirty="0" err="1" smtClean="0"/>
              <a:t>forrest</a:t>
            </a:r>
            <a:r>
              <a:rPr lang="en-US" baseline="0" dirty="0" smtClean="0"/>
              <a:t> of lines which add </a:t>
            </a:r>
            <a:r>
              <a:rPr lang="en-US" baseline="0" dirty="0" err="1" smtClean="0"/>
              <a:t>ontop</a:t>
            </a:r>
            <a:r>
              <a:rPr lang="en-US" baseline="0" dirty="0" smtClean="0"/>
              <a:t> of the light signal – messy data, analysis, lost light, hence HS mode only, not useful over full wavelength range</a:t>
            </a:r>
          </a:p>
        </p:txBody>
      </p:sp>
      <p:sp>
        <p:nvSpPr>
          <p:cNvPr id="4" name="Slide Number Placeholder 3"/>
          <p:cNvSpPr>
            <a:spLocks noGrp="1"/>
          </p:cNvSpPr>
          <p:nvPr>
            <p:ph type="sldNum" sz="quarter" idx="10"/>
          </p:nvPr>
        </p:nvSpPr>
        <p:spPr/>
        <p:txBody>
          <a:bodyPr/>
          <a:lstStyle/>
          <a:p>
            <a:fld id="{8D70A208-FFDC-574B-B495-24582CB35160}"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Follows up from transit detection</a:t>
            </a:r>
          </a:p>
          <a:p>
            <a:pPr>
              <a:buFontTx/>
              <a:buChar char="-"/>
            </a:pPr>
            <a:r>
              <a:rPr lang="en-US" baseline="0" dirty="0" smtClean="0"/>
              <a:t> Can only place limits on mass, not actual mass (complimentary method)</a:t>
            </a:r>
          </a:p>
          <a:p>
            <a:pPr>
              <a:buFontTx/>
              <a:buChar char="-"/>
            </a:pPr>
            <a:r>
              <a:rPr lang="en-US" baseline="0" dirty="0" smtClean="0"/>
              <a:t> 1m/s motion (South Easter is 10-12m/s) from an object moving at 100,000s km/</a:t>
            </a:r>
            <a:r>
              <a:rPr lang="en-US" baseline="0" dirty="0" err="1" smtClean="0"/>
              <a:t>s</a:t>
            </a:r>
            <a:r>
              <a:rPr lang="en-US" baseline="0" dirty="0" smtClean="0"/>
              <a:t> at a distance of billions of </a:t>
            </a:r>
            <a:r>
              <a:rPr lang="en-US" baseline="0" dirty="0" err="1" smtClean="0"/>
              <a:t>kms</a:t>
            </a:r>
            <a:r>
              <a:rPr lang="en-US" baseline="0" dirty="0" smtClean="0"/>
              <a:t>!</a:t>
            </a:r>
          </a:p>
          <a:p>
            <a:pPr>
              <a:buFontTx/>
              <a:buChar char="-"/>
            </a:pPr>
            <a:r>
              <a:rPr lang="en-US" baseline="0" dirty="0" smtClean="0"/>
              <a:t> Higher the RV precision, the smaller the planet we can detect, further from its host star (i.e. swap super-</a:t>
            </a:r>
            <a:r>
              <a:rPr lang="en-US" baseline="0" dirty="0" err="1" smtClean="0"/>
              <a:t>Jupiters</a:t>
            </a:r>
            <a:r>
              <a:rPr lang="en-US" baseline="0" dirty="0" smtClean="0"/>
              <a:t> with 3 day orbits for new Earth’s around solar type stars)</a:t>
            </a:r>
          </a:p>
          <a:p>
            <a:pPr>
              <a:buFontTx/>
              <a:buChar char="-"/>
            </a:pPr>
            <a:r>
              <a:rPr lang="en-US" baseline="0" dirty="0" smtClean="0"/>
              <a:t> Also stuff like secondary eclipse atmospheric measurement possible</a:t>
            </a:r>
          </a:p>
        </p:txBody>
      </p:sp>
      <p:sp>
        <p:nvSpPr>
          <p:cNvPr id="4" name="Slide Number Placeholder 3"/>
          <p:cNvSpPr>
            <a:spLocks noGrp="1"/>
          </p:cNvSpPr>
          <p:nvPr>
            <p:ph type="sldNum" sz="quarter" idx="10"/>
          </p:nvPr>
        </p:nvSpPr>
        <p:spPr/>
        <p:txBody>
          <a:bodyPr/>
          <a:lstStyle/>
          <a:p>
            <a:fld id="{8D70A208-FFDC-574B-B495-24582CB35160}"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Not just relating to the talk, but to astronomy in general (Big Bang, CMB, dark matter and energy, black holes, aliens, distance to Sun, why is sky blue, why spend money on science etc.)</a:t>
            </a:r>
          </a:p>
          <a:p>
            <a:pPr>
              <a:buFontTx/>
              <a:buChar char="-"/>
            </a:pPr>
            <a:r>
              <a:rPr lang="en-US" baseline="0" dirty="0" smtClean="0"/>
              <a:t> Pale blue dot is Voyager photo of Earth in 1990 from 7 billion km away</a:t>
            </a:r>
          </a:p>
          <a:p>
            <a:pPr>
              <a:buFontTx/>
              <a:buChar char="-"/>
            </a:pPr>
            <a:r>
              <a:rPr lang="en-US" baseline="0" dirty="0" smtClean="0"/>
              <a:t> Voyager most distant human object at 18.5BN km (Carl Sagan poem small blue dot)</a:t>
            </a:r>
          </a:p>
          <a:p>
            <a:pPr>
              <a:buFontTx/>
              <a:buChar char="-"/>
            </a:pPr>
            <a:r>
              <a:rPr lang="en-US" baseline="0" dirty="0" smtClean="0"/>
              <a:t> Mention outreach nights</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34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a:t>
            </a:r>
            <a:r>
              <a:rPr lang="en-US" dirty="0" err="1" smtClean="0"/>
              <a:t>Horsehead</a:t>
            </a:r>
            <a:r>
              <a:rPr lang="en-US" dirty="0" smtClean="0"/>
              <a:t>: dark regions are dust,</a:t>
            </a:r>
            <a:r>
              <a:rPr lang="en-US" baseline="0" dirty="0" smtClean="0"/>
              <a:t> star forming regions. Spikes on stars are diffraction spikes. Pink areas are ionized hydrogen gas.</a:t>
            </a:r>
          </a:p>
          <a:p>
            <a:pPr>
              <a:buFontTx/>
              <a:buChar char="-"/>
            </a:pPr>
            <a:r>
              <a:rPr lang="en-US" baseline="0" dirty="0" smtClean="0"/>
              <a:t> Ultra deep field: co-added exposures over long period in ‘empty’ region of space in </a:t>
            </a:r>
            <a:r>
              <a:rPr lang="en-US" baseline="0" dirty="0" err="1" smtClean="0"/>
              <a:t>Fornax</a:t>
            </a:r>
            <a:r>
              <a:rPr lang="en-US" baseline="0" dirty="0" smtClean="0"/>
              <a:t> near Orion. Area 1/10</a:t>
            </a:r>
            <a:r>
              <a:rPr lang="en-US" baseline="30000" dirty="0" smtClean="0"/>
              <a:t>th</a:t>
            </a:r>
            <a:r>
              <a:rPr lang="en-US" baseline="0" dirty="0" smtClean="0"/>
              <a:t> size of moon. 10000 galaxies. 13.2bn years old.</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Saturn – from</a:t>
            </a:r>
            <a:r>
              <a:rPr lang="en-US" baseline="0" dirty="0" smtClean="0"/>
              <a:t> 5.3million miles away from Voyager spacecraft</a:t>
            </a:r>
            <a:endParaRPr lang="en-US" dirty="0" smtClean="0"/>
          </a:p>
          <a:p>
            <a:r>
              <a:rPr lang="en-US" dirty="0" smtClean="0"/>
              <a:t>- Solar flare – from a satellite by NASA called TRACE, captured in X-ray</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 Solar spectrum from </a:t>
            </a:r>
            <a:r>
              <a:rPr lang="en-US" baseline="0" dirty="0" err="1" smtClean="0"/>
              <a:t>Fraunhofer</a:t>
            </a:r>
            <a:r>
              <a:rPr lang="en-US" baseline="0" dirty="0" smtClean="0"/>
              <a:t> who identified the sodium double D lines amongst others</a:t>
            </a:r>
          </a:p>
          <a:p>
            <a:pPr>
              <a:buFontTx/>
              <a:buChar char="-"/>
            </a:pPr>
            <a:r>
              <a:rPr lang="en-US" baseline="0" dirty="0" smtClean="0"/>
              <a:t> Thomas Young first to discover that </a:t>
            </a:r>
            <a:r>
              <a:rPr lang="en-US" baseline="0" dirty="0" err="1" smtClean="0"/>
              <a:t>colour</a:t>
            </a:r>
            <a:r>
              <a:rPr lang="en-US" baseline="0" dirty="0" smtClean="0"/>
              <a:t> can be distinguished by wavelength (used as wavelength markers in his optics factory)</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Greeks knew light reflected,</a:t>
            </a:r>
            <a:r>
              <a:rPr lang="en-US" baseline="0" dirty="0" smtClean="0"/>
              <a:t> refracted, travelled in straight lines. Only knew of visible light.</a:t>
            </a:r>
          </a:p>
          <a:p>
            <a:pPr>
              <a:buFontTx/>
              <a:buChar char="-"/>
            </a:pPr>
            <a:r>
              <a:rPr lang="en-US" baseline="0" dirty="0" smtClean="0"/>
              <a:t> Debate if light was a wave or particle through 1600/1700s, Newton thought particle.</a:t>
            </a:r>
          </a:p>
          <a:p>
            <a:pPr>
              <a:buFontTx/>
              <a:buChar char="-"/>
            </a:pPr>
            <a:r>
              <a:rPr lang="en-US" baseline="0" dirty="0" smtClean="0"/>
              <a:t> Herschel discovered IR as ‘hottest’ out past red when using a prism, 1800.</a:t>
            </a:r>
          </a:p>
          <a:p>
            <a:pPr>
              <a:buFontTx/>
              <a:buChar char="-"/>
            </a:pPr>
            <a:r>
              <a:rPr lang="en-US" baseline="0" dirty="0" smtClean="0"/>
              <a:t> 1801, Ritter saw ‘chemical rays’ at UV</a:t>
            </a:r>
          </a:p>
          <a:p>
            <a:pPr>
              <a:buFontTx/>
              <a:buChar char="-"/>
            </a:pPr>
            <a:r>
              <a:rPr lang="en-US" baseline="0" dirty="0" smtClean="0"/>
              <a:t> Faraday linked electricity and magnetism together (moving magnets, coils etc.), Maxwell theory of light</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Think</a:t>
            </a:r>
            <a:r>
              <a:rPr lang="en-US" baseline="0" dirty="0" smtClean="0"/>
              <a:t> of putting a straw in a glass of water, it seems to bend</a:t>
            </a:r>
          </a:p>
          <a:p>
            <a:pPr>
              <a:buFontTx/>
              <a:buChar char="-"/>
            </a:pPr>
            <a:r>
              <a:rPr lang="en-US" baseline="0" dirty="0" smtClean="0"/>
              <a:t> Huygens principle – refraction – different wavelengths ‘bend’ by a different amount when light slows down in a medium (e.g. glass)</a:t>
            </a:r>
          </a:p>
          <a:p>
            <a:pPr>
              <a:buFontTx/>
              <a:buChar char="-"/>
            </a:pPr>
            <a:r>
              <a:rPr lang="en-US" baseline="0" dirty="0" smtClean="0"/>
              <a:t> Different </a:t>
            </a:r>
            <a:r>
              <a:rPr lang="en-US" baseline="0" dirty="0" err="1" smtClean="0"/>
              <a:t>colours</a:t>
            </a:r>
            <a:r>
              <a:rPr lang="en-US" baseline="0" dirty="0" smtClean="0"/>
              <a:t> are different wavelengths</a:t>
            </a:r>
            <a:endParaRPr lang="en-US" dirty="0"/>
          </a:p>
        </p:txBody>
      </p:sp>
      <p:sp>
        <p:nvSpPr>
          <p:cNvPr id="4" name="Slide Number Placeholder 3"/>
          <p:cNvSpPr>
            <a:spLocks noGrp="1"/>
          </p:cNvSpPr>
          <p:nvPr>
            <p:ph type="sldNum" sz="quarter" idx="10"/>
          </p:nvPr>
        </p:nvSpPr>
        <p:spPr/>
        <p:txBody>
          <a:bodyPr/>
          <a:lstStyle/>
          <a:p>
            <a:fld id="{8D70A208-FFDC-574B-B495-24582CB35160}"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4D6D6BC-C2F2-BA45-8B9D-3720AC9B995F}" type="datetimeFigureOut">
              <a:rPr lang="en-US" smtClean="0"/>
              <a:pPr/>
              <a:t>20/05/2014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F7976-359A-814A-8125-1641456BEF9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4D6D6BC-C2F2-BA45-8B9D-3720AC9B995F}" type="datetimeFigureOut">
              <a:rPr lang="en-US" smtClean="0"/>
              <a:pPr/>
              <a:t>20/05/2014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F7976-359A-814A-8125-1641456BEF9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4D6D6BC-C2F2-BA45-8B9D-3720AC9B995F}" type="datetimeFigureOut">
              <a:rPr lang="en-US" smtClean="0"/>
              <a:pPr/>
              <a:t>20/05/2014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F7976-359A-814A-8125-1641456BEF9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4D6D6BC-C2F2-BA45-8B9D-3720AC9B995F}" type="datetimeFigureOut">
              <a:rPr lang="en-US" smtClean="0"/>
              <a:pPr/>
              <a:t>20/05/2014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F7976-359A-814A-8125-1641456BEF9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4D6D6BC-C2F2-BA45-8B9D-3720AC9B995F}" type="datetimeFigureOut">
              <a:rPr lang="en-US" smtClean="0"/>
              <a:pPr/>
              <a:t>20/05/2014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F7976-359A-814A-8125-1641456BEF9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4D6D6BC-C2F2-BA45-8B9D-3720AC9B995F}" type="datetimeFigureOut">
              <a:rPr lang="en-US" smtClean="0"/>
              <a:pPr/>
              <a:t>20/05/2014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5F7976-359A-814A-8125-1641456BEF9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4D6D6BC-C2F2-BA45-8B9D-3720AC9B995F}" type="datetimeFigureOut">
              <a:rPr lang="en-US" smtClean="0"/>
              <a:pPr/>
              <a:t>20/05/2014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5F7976-359A-814A-8125-1641456BEF9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4D6D6BC-C2F2-BA45-8B9D-3720AC9B995F}" type="datetimeFigureOut">
              <a:rPr lang="en-US" smtClean="0"/>
              <a:pPr/>
              <a:t>20/05/2014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5F7976-359A-814A-8125-1641456BEF9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D6D6BC-C2F2-BA45-8B9D-3720AC9B995F}" type="datetimeFigureOut">
              <a:rPr lang="en-US" smtClean="0"/>
              <a:pPr/>
              <a:t>20/05/2014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5F7976-359A-814A-8125-1641456BEF9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4D6D6BC-C2F2-BA45-8B9D-3720AC9B995F}" type="datetimeFigureOut">
              <a:rPr lang="en-US" smtClean="0"/>
              <a:pPr/>
              <a:t>20/05/2014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5F7976-359A-814A-8125-1641456BEF9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4D6D6BC-C2F2-BA45-8B9D-3720AC9B995F}" type="datetimeFigureOut">
              <a:rPr lang="en-US" smtClean="0"/>
              <a:pPr/>
              <a:t>20/05/2014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5F7976-359A-814A-8125-1641456BEF9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D6D6BC-C2F2-BA45-8B9D-3720AC9B995F}" type="datetimeFigureOut">
              <a:rPr lang="en-US" smtClean="0"/>
              <a:pPr/>
              <a:t>20/05/2014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F7976-359A-814A-8125-1641456BEF9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chart" Target="../charts/char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t="11530" b="10830"/>
          <a:stretch>
            <a:fillRect/>
          </a:stretch>
        </p:blipFill>
        <p:spPr>
          <a:xfrm>
            <a:off x="0" y="2284716"/>
            <a:ext cx="9149395" cy="3679649"/>
          </a:xfrm>
          <a:prstGeom prst="rect">
            <a:avLst/>
          </a:prstGeom>
        </p:spPr>
      </p:pic>
      <p:sp>
        <p:nvSpPr>
          <p:cNvPr id="3" name="Subtitle 2"/>
          <p:cNvSpPr>
            <a:spLocks noGrp="1"/>
          </p:cNvSpPr>
          <p:nvPr>
            <p:ph type="subTitle" idx="1"/>
          </p:nvPr>
        </p:nvSpPr>
        <p:spPr>
          <a:xfrm>
            <a:off x="1371600" y="6021692"/>
            <a:ext cx="6400800" cy="821416"/>
          </a:xfrm>
        </p:spPr>
        <p:txBody>
          <a:bodyPr/>
          <a:lstStyle/>
          <a:p>
            <a:r>
              <a:rPr lang="en-US" i="1" dirty="0" smtClean="0">
                <a:solidFill>
                  <a:schemeClr val="bg1">
                    <a:lumMod val="50000"/>
                  </a:schemeClr>
                </a:solidFill>
              </a:rPr>
              <a:t>Luke </a:t>
            </a:r>
            <a:r>
              <a:rPr lang="en-US" i="1" dirty="0" smtClean="0">
                <a:solidFill>
                  <a:schemeClr val="bg1">
                    <a:lumMod val="50000"/>
                  </a:schemeClr>
                </a:solidFill>
              </a:rPr>
              <a:t>Tyas</a:t>
            </a:r>
            <a:endParaRPr lang="en-US" i="1" dirty="0">
              <a:solidFill>
                <a:schemeClr val="bg1">
                  <a:lumMod val="50000"/>
                </a:schemeClr>
              </a:solidFill>
            </a:endParaRPr>
          </a:p>
        </p:txBody>
      </p:sp>
      <p:sp>
        <p:nvSpPr>
          <p:cNvPr id="7" name="Title 1"/>
          <p:cNvSpPr txBox="1">
            <a:spLocks/>
          </p:cNvSpPr>
          <p:nvPr/>
        </p:nvSpPr>
        <p:spPr>
          <a:xfrm>
            <a:off x="-5395" y="0"/>
            <a:ext cx="9154790" cy="2293232"/>
          </a:xfrm>
          <a:prstGeom prst="rect">
            <a:avLst/>
          </a:prstGeom>
          <a:solidFill>
            <a:srgbClr val="660066"/>
          </a:solidFill>
        </p:spPr>
        <p:txBody>
          <a:bodyPr vert="horz" lIns="91440" tIns="45720" rIns="91440" bIns="45720" rtlCol="0" anchor="ctr">
            <a:noAutofit/>
          </a:bodyPr>
          <a:lstStyle/>
          <a:p>
            <a:pPr lvl="0" algn="ctr">
              <a:spcBef>
                <a:spcPct val="0"/>
              </a:spcBef>
            </a:pPr>
            <a:r>
              <a:rPr lang="en-US" sz="4200" b="1" dirty="0" smtClean="0">
                <a:solidFill>
                  <a:srgbClr val="FFFFFF"/>
                </a:solidFill>
              </a:rPr>
              <a:t>SALT-HRS</a:t>
            </a:r>
            <a:br>
              <a:rPr lang="en-US" sz="4200" b="1" dirty="0" smtClean="0">
                <a:solidFill>
                  <a:srgbClr val="FFFFFF"/>
                </a:solidFill>
              </a:rPr>
            </a:br>
            <a:r>
              <a:rPr lang="en-US" sz="4200" b="1" dirty="0" smtClean="0">
                <a:solidFill>
                  <a:srgbClr val="FFFFFF"/>
                </a:solidFill>
              </a:rPr>
              <a:t>A New Spectrograph for the SALT Telescope</a:t>
            </a:r>
            <a:endParaRPr kumimoji="0" lang="en-US" sz="4200" b="1" i="0" u="none" strike="noStrike" kern="1200" cap="none" spc="0" normalizeH="0" baseline="0" noProof="0" dirty="0">
              <a:ln>
                <a:noFill/>
              </a:ln>
              <a:solidFill>
                <a:srgbClr val="FFFFFF"/>
              </a:solidFill>
              <a:effectLst/>
              <a:uLnTx/>
              <a:uFillTx/>
              <a:latin typeface="+mj-lt"/>
              <a:ea typeface="+mj-ea"/>
              <a:cs typeface="+mj-cs"/>
            </a:endParaRPr>
          </a:p>
        </p:txBody>
      </p:sp>
      <p:pic>
        <p:nvPicPr>
          <p:cNvPr id="9" name="Picture 8"/>
          <p:cNvPicPr>
            <a:picLocks noChangeAspect="1"/>
          </p:cNvPicPr>
          <p:nvPr/>
        </p:nvPicPr>
        <p:blipFill>
          <a:blip r:embed="rId4"/>
          <a:srcRect b="39844"/>
          <a:stretch>
            <a:fillRect/>
          </a:stretch>
        </p:blipFill>
        <p:spPr>
          <a:xfrm>
            <a:off x="7175503" y="6021692"/>
            <a:ext cx="1836105" cy="779084"/>
          </a:xfrm>
          <a:prstGeom prst="rect">
            <a:avLst/>
          </a:prstGeom>
        </p:spPr>
      </p:pic>
      <p:pic>
        <p:nvPicPr>
          <p:cNvPr id="12" name="Picture 11"/>
          <p:cNvPicPr>
            <a:picLocks noChangeAspect="1"/>
          </p:cNvPicPr>
          <p:nvPr/>
        </p:nvPicPr>
        <p:blipFill>
          <a:blip r:embed="rId5"/>
          <a:stretch>
            <a:fillRect/>
          </a:stretch>
        </p:blipFill>
        <p:spPr>
          <a:xfrm>
            <a:off x="116413" y="6011669"/>
            <a:ext cx="963083" cy="78910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And why bother?</a:t>
            </a:r>
          </a:p>
        </p:txBody>
      </p:sp>
      <p:sp>
        <p:nvSpPr>
          <p:cNvPr id="5" name="Content Placeholder 4"/>
          <p:cNvSpPr>
            <a:spLocks noGrp="1"/>
          </p:cNvSpPr>
          <p:nvPr>
            <p:ph idx="1"/>
          </p:nvPr>
        </p:nvSpPr>
        <p:spPr>
          <a:xfrm>
            <a:off x="457200" y="1416140"/>
            <a:ext cx="8229600" cy="1880763"/>
          </a:xfrm>
        </p:spPr>
        <p:txBody>
          <a:bodyPr>
            <a:normAutofit lnSpcReduction="10000"/>
          </a:bodyPr>
          <a:lstStyle/>
          <a:p>
            <a:r>
              <a:rPr lang="en-US" dirty="0" smtClean="0"/>
              <a:t>Astronomical spectra are more than just ‘a rainbow’ – they contain much of the information we know about the Universe we live in</a:t>
            </a:r>
            <a:endParaRPr lang="en-US" dirty="0"/>
          </a:p>
        </p:txBody>
      </p:sp>
      <p:pic>
        <p:nvPicPr>
          <p:cNvPr id="61443" name="Picture 3"/>
          <p:cNvPicPr>
            <a:picLocks noChangeAspect="1" noChangeArrowheads="1"/>
          </p:cNvPicPr>
          <p:nvPr/>
        </p:nvPicPr>
        <p:blipFill>
          <a:blip r:embed="rId3"/>
          <a:srcRect/>
          <a:stretch>
            <a:fillRect/>
          </a:stretch>
        </p:blipFill>
        <p:spPr bwMode="auto">
          <a:xfrm>
            <a:off x="1967706" y="3296903"/>
            <a:ext cx="4751388" cy="3332163"/>
          </a:xfrm>
          <a:prstGeom prst="rect">
            <a:avLst/>
          </a:prstGeom>
          <a:noFill/>
          <a:ln w="9525">
            <a:noFill/>
            <a:miter lim="800000"/>
            <a:headEnd/>
            <a:tailEnd/>
          </a:ln>
        </p:spPr>
      </p:pic>
      <p:sp>
        <p:nvSpPr>
          <p:cNvPr id="61448" name="Line 8"/>
          <p:cNvSpPr>
            <a:spLocks noChangeShapeType="1"/>
          </p:cNvSpPr>
          <p:nvPr/>
        </p:nvSpPr>
        <p:spPr bwMode="auto">
          <a:xfrm>
            <a:off x="2480469" y="5755941"/>
            <a:ext cx="3771900" cy="0"/>
          </a:xfrm>
          <a:prstGeom prst="line">
            <a:avLst/>
          </a:prstGeom>
          <a:noFill/>
          <a:ln w="254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449" name="Line 9"/>
          <p:cNvSpPr>
            <a:spLocks noChangeShapeType="1"/>
          </p:cNvSpPr>
          <p:nvPr/>
        </p:nvSpPr>
        <p:spPr bwMode="auto">
          <a:xfrm flipV="1">
            <a:off x="2532856" y="5641641"/>
            <a:ext cx="0" cy="114300"/>
          </a:xfrm>
          <a:prstGeom prst="line">
            <a:avLst/>
          </a:prstGeom>
          <a:noFill/>
          <a:ln w="254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450" name="Line 10"/>
          <p:cNvSpPr>
            <a:spLocks noChangeShapeType="1"/>
          </p:cNvSpPr>
          <p:nvPr/>
        </p:nvSpPr>
        <p:spPr bwMode="auto">
          <a:xfrm flipV="1">
            <a:off x="5660231" y="5641641"/>
            <a:ext cx="0" cy="114300"/>
          </a:xfrm>
          <a:prstGeom prst="line">
            <a:avLst/>
          </a:prstGeom>
          <a:noFill/>
          <a:ln w="254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451" name="Line 11"/>
          <p:cNvSpPr>
            <a:spLocks noChangeShapeType="1"/>
          </p:cNvSpPr>
          <p:nvPr/>
        </p:nvSpPr>
        <p:spPr bwMode="auto">
          <a:xfrm>
            <a:off x="5072856" y="5582903"/>
            <a:ext cx="0" cy="914400"/>
          </a:xfrm>
          <a:prstGeom prst="line">
            <a:avLst/>
          </a:prstGeom>
          <a:noFill/>
          <a:ln w="25400">
            <a:solidFill>
              <a:srgbClr val="660066"/>
            </a:solidFill>
            <a:round/>
            <a:headEnd type="stealth" w="sm" len="sm"/>
            <a:tailEnd/>
          </a:ln>
          <a:effectLst>
            <a:outerShdw blurRad="50800" dist="38100" dir="2700000" algn="tl" rotWithShape="0">
              <a:srgbClr val="000000">
                <a:alpha val="43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6" name="Subtitle 2"/>
          <p:cNvSpPr txBox="1">
            <a:spLocks/>
          </p:cNvSpPr>
          <p:nvPr/>
        </p:nvSpPr>
        <p:spPr>
          <a:xfrm>
            <a:off x="2440782" y="3471827"/>
            <a:ext cx="3811588" cy="454917"/>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b="0" i="1" u="none" strike="noStrike" kern="1200" cap="none" spc="0" normalizeH="0" baseline="0" noProof="0" dirty="0" smtClean="0">
                <a:ln>
                  <a:noFill/>
                </a:ln>
                <a:solidFill>
                  <a:schemeClr val="tx1">
                    <a:tint val="75000"/>
                  </a:schemeClr>
                </a:solidFill>
                <a:effectLst/>
                <a:uLnTx/>
                <a:uFillTx/>
                <a:latin typeface="+mn-lt"/>
                <a:ea typeface="+mn-ea"/>
                <a:cs typeface="+mn-cs"/>
              </a:rPr>
              <a:t>Hydrogen Absorption</a:t>
            </a:r>
            <a:r>
              <a:rPr kumimoji="0" lang="en-US" b="0" i="1" u="none" strike="noStrike" kern="1200" cap="none" spc="0" normalizeH="0" noProof="0" dirty="0" smtClean="0">
                <a:ln>
                  <a:noFill/>
                </a:ln>
                <a:solidFill>
                  <a:schemeClr val="tx1">
                    <a:tint val="75000"/>
                  </a:schemeClr>
                </a:solidFill>
                <a:effectLst/>
                <a:uLnTx/>
                <a:uFillTx/>
                <a:latin typeface="+mn-lt"/>
                <a:ea typeface="+mn-ea"/>
                <a:cs typeface="+mn-cs"/>
              </a:rPr>
              <a:t> Spectrum</a:t>
            </a:r>
            <a:endParaRPr kumimoji="0" lang="en-US" b="0" i="1"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7" name="Subtitle 2"/>
          <p:cNvSpPr txBox="1">
            <a:spLocks/>
          </p:cNvSpPr>
          <p:nvPr/>
        </p:nvSpPr>
        <p:spPr>
          <a:xfrm>
            <a:off x="2440782" y="4620093"/>
            <a:ext cx="3811588" cy="454917"/>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b="0" i="1" u="none" strike="noStrike" kern="1200" cap="none" spc="0" normalizeH="0" baseline="0" noProof="0" dirty="0" smtClean="0">
                <a:ln>
                  <a:noFill/>
                </a:ln>
                <a:solidFill>
                  <a:schemeClr val="tx1">
                    <a:tint val="75000"/>
                  </a:schemeClr>
                </a:solidFill>
                <a:effectLst/>
                <a:uLnTx/>
                <a:uFillTx/>
                <a:latin typeface="+mn-lt"/>
                <a:ea typeface="+mn-ea"/>
                <a:cs typeface="+mn-cs"/>
              </a:rPr>
              <a:t>Hydrogen Emission</a:t>
            </a:r>
            <a:r>
              <a:rPr kumimoji="0" lang="en-US" b="0" i="1" u="none" strike="noStrike" kern="1200" cap="none" spc="0" normalizeH="0" noProof="0" dirty="0" smtClean="0">
                <a:ln>
                  <a:noFill/>
                </a:ln>
                <a:solidFill>
                  <a:schemeClr val="tx1">
                    <a:tint val="75000"/>
                  </a:schemeClr>
                </a:solidFill>
                <a:effectLst/>
                <a:uLnTx/>
                <a:uFillTx/>
                <a:latin typeface="+mn-lt"/>
                <a:ea typeface="+mn-ea"/>
                <a:cs typeface="+mn-cs"/>
              </a:rPr>
              <a:t> Spectrum</a:t>
            </a:r>
            <a:endParaRPr kumimoji="0" lang="en-US" b="0" i="1"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8" name="Subtitle 2"/>
          <p:cNvSpPr txBox="1">
            <a:spLocks/>
          </p:cNvSpPr>
          <p:nvPr/>
        </p:nvSpPr>
        <p:spPr>
          <a:xfrm>
            <a:off x="2081148" y="5755941"/>
            <a:ext cx="903416" cy="454917"/>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b="0" i="1" u="none" strike="noStrike" kern="1200" cap="none" spc="0" normalizeH="0" baseline="0" noProof="0" dirty="0" smtClean="0">
                <a:ln>
                  <a:noFill/>
                </a:ln>
                <a:solidFill>
                  <a:schemeClr val="tx1">
                    <a:tint val="75000"/>
                  </a:schemeClr>
                </a:solidFill>
                <a:effectLst/>
                <a:uLnTx/>
                <a:uFillTx/>
                <a:latin typeface="+mn-lt"/>
                <a:ea typeface="+mn-ea"/>
                <a:cs typeface="+mn-cs"/>
              </a:rPr>
              <a:t>400nm</a:t>
            </a:r>
            <a:endParaRPr kumimoji="0" lang="en-US" b="0" i="1"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9" name="Subtitle 2"/>
          <p:cNvSpPr txBox="1">
            <a:spLocks/>
          </p:cNvSpPr>
          <p:nvPr/>
        </p:nvSpPr>
        <p:spPr>
          <a:xfrm>
            <a:off x="5203121" y="5755941"/>
            <a:ext cx="2538604" cy="741362"/>
          </a:xfrm>
          <a:prstGeom prst="rect">
            <a:avLst/>
          </a:prstGeom>
        </p:spPr>
        <p:txBody>
          <a:bodyPr vert="horz" lIns="91440" tIns="45720" rIns="91440" bIns="45720" rtlCol="0">
            <a:noAutofit/>
          </a:bodyPr>
          <a:lstStyle/>
          <a:p>
            <a:pPr lvl="0" defTabSz="914400" fontAlgn="base">
              <a:spcBef>
                <a:spcPct val="0"/>
              </a:spcBef>
              <a:spcAft>
                <a:spcPct val="0"/>
              </a:spcAft>
            </a:pPr>
            <a:r>
              <a:rPr lang="en-US" noProof="1" smtClean="0">
                <a:ea typeface="Times New Roman" charset="0"/>
              </a:rPr>
              <a:t>H</a:t>
            </a:r>
            <a:r>
              <a:rPr lang="en-US" baseline="-25000" noProof="1" smtClean="0">
                <a:ea typeface="Times New Roman" charset="0"/>
                <a:sym typeface="Symbol" charset="2"/>
              </a:rPr>
              <a:t></a:t>
            </a:r>
            <a:r>
              <a:rPr lang="en-US" noProof="1" smtClean="0">
                <a:ea typeface="Times New Roman" charset="0"/>
              </a:rPr>
              <a:t> line, 656nm</a:t>
            </a:r>
          </a:p>
          <a:p>
            <a:pPr lvl="0" defTabSz="914400" fontAlgn="base">
              <a:spcBef>
                <a:spcPct val="0"/>
              </a:spcBef>
              <a:spcAft>
                <a:spcPct val="0"/>
              </a:spcAft>
            </a:pPr>
            <a:r>
              <a:rPr lang="en-US" noProof="1" smtClean="0">
                <a:ea typeface="Times New Roman" charset="0"/>
              </a:rPr>
              <a:t>(N=3 to N=2 transition)</a:t>
            </a:r>
            <a:endParaRPr lang="en-US" noProof="1">
              <a:ea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A cheeky bit of atomic physics…</a:t>
            </a:r>
          </a:p>
        </p:txBody>
      </p:sp>
      <p:sp>
        <p:nvSpPr>
          <p:cNvPr id="5" name="Content Placeholder 4"/>
          <p:cNvSpPr>
            <a:spLocks noGrp="1"/>
          </p:cNvSpPr>
          <p:nvPr>
            <p:ph idx="1"/>
          </p:nvPr>
        </p:nvSpPr>
        <p:spPr>
          <a:xfrm>
            <a:off x="457200" y="1416140"/>
            <a:ext cx="8229600" cy="1991732"/>
          </a:xfrm>
        </p:spPr>
        <p:txBody>
          <a:bodyPr>
            <a:normAutofit fontScale="77500" lnSpcReduction="20000"/>
          </a:bodyPr>
          <a:lstStyle/>
          <a:p>
            <a:r>
              <a:rPr lang="en-US" dirty="0" smtClean="0"/>
              <a:t>Transition of an electron from one quantum state to another within an atom</a:t>
            </a:r>
          </a:p>
          <a:p>
            <a:r>
              <a:rPr lang="en-US" dirty="0" smtClean="0"/>
              <a:t>Change causes emission or absorption of a photon of light</a:t>
            </a:r>
          </a:p>
          <a:p>
            <a:r>
              <a:rPr lang="en-US" dirty="0" smtClean="0"/>
              <a:t>The energy gap of the jump or fall corresponds to the energy (wavelength, or </a:t>
            </a:r>
            <a:r>
              <a:rPr lang="en-US" dirty="0" err="1" smtClean="0"/>
              <a:t>colour</a:t>
            </a:r>
            <a:r>
              <a:rPr lang="en-US" dirty="0" smtClean="0"/>
              <a:t>) or the light photon</a:t>
            </a:r>
          </a:p>
        </p:txBody>
      </p:sp>
      <p:sp>
        <p:nvSpPr>
          <p:cNvPr id="13" name="Oval 12"/>
          <p:cNvSpPr/>
          <p:nvPr/>
        </p:nvSpPr>
        <p:spPr>
          <a:xfrm>
            <a:off x="4208738" y="4810386"/>
            <a:ext cx="720000" cy="720000"/>
          </a:xfrm>
          <a:prstGeom prst="ellipse">
            <a:avLst/>
          </a:prstGeom>
          <a:gradFill flip="none" rotWithShape="1">
            <a:gsLst>
              <a:gs pos="0">
                <a:srgbClr val="660066"/>
              </a:gs>
              <a:gs pos="100000">
                <a:srgbClr val="FFFFFF"/>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031666" y="4628483"/>
            <a:ext cx="1080000" cy="108000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762882" y="4355201"/>
            <a:ext cx="1620000" cy="162000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317650" y="3909905"/>
            <a:ext cx="2520000" cy="252000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021666" y="5102454"/>
            <a:ext cx="180000" cy="18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79945" y="4272977"/>
            <a:ext cx="180000" cy="180000"/>
          </a:xfrm>
          <a:prstGeom prst="ellipse">
            <a:avLst/>
          </a:prstGeom>
          <a:solidFill>
            <a:schemeClr val="bg1"/>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227650" y="5076406"/>
            <a:ext cx="180000" cy="180000"/>
          </a:xfrm>
          <a:prstGeom prst="ellipse">
            <a:avLst/>
          </a:prstGeom>
          <a:solidFill>
            <a:schemeClr val="bg1"/>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a:stCxn id="21" idx="4"/>
            <a:endCxn id="14" idx="0"/>
          </p:cNvCxnSpPr>
          <p:nvPr/>
        </p:nvCxnSpPr>
        <p:spPr>
          <a:xfrm rot="16200000" flipH="1">
            <a:off x="4483052" y="4539869"/>
            <a:ext cx="175506" cy="1721"/>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2" idx="6"/>
            <a:endCxn id="15" idx="2"/>
          </p:cNvCxnSpPr>
          <p:nvPr/>
        </p:nvCxnSpPr>
        <p:spPr>
          <a:xfrm flipV="1">
            <a:off x="3407650" y="5165201"/>
            <a:ext cx="355232" cy="1205"/>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4673091" y="4353224"/>
            <a:ext cx="950400" cy="154566"/>
          </a:xfrm>
          <a:custGeom>
            <a:avLst/>
            <a:gdLst>
              <a:gd name="connsiteX0" fmla="*/ 0 w 3042670"/>
              <a:gd name="connsiteY0" fmla="*/ 0 h 951707"/>
              <a:gd name="connsiteX1" fmla="*/ 740109 w 3042670"/>
              <a:gd name="connsiteY1" fmla="*/ 950184 h 951707"/>
              <a:gd name="connsiteX2" fmla="*/ 1516767 w 3042670"/>
              <a:gd name="connsiteY2" fmla="*/ 0 h 951707"/>
              <a:gd name="connsiteX3" fmla="*/ 2284287 w 3042670"/>
              <a:gd name="connsiteY3" fmla="*/ 950184 h 951707"/>
              <a:gd name="connsiteX4" fmla="*/ 3042670 w 3042670"/>
              <a:gd name="connsiteY4" fmla="*/ 9136 h 951707"/>
              <a:gd name="connsiteX5" fmla="*/ 3042670 w 3042670"/>
              <a:gd name="connsiteY5" fmla="*/ 9136 h 95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2670" h="951707">
                <a:moveTo>
                  <a:pt x="0" y="0"/>
                </a:moveTo>
                <a:cubicBezTo>
                  <a:pt x="243657" y="475092"/>
                  <a:pt x="487315" y="950184"/>
                  <a:pt x="740109" y="950184"/>
                </a:cubicBezTo>
                <a:cubicBezTo>
                  <a:pt x="992903" y="950184"/>
                  <a:pt x="1259404" y="0"/>
                  <a:pt x="1516767" y="0"/>
                </a:cubicBezTo>
                <a:cubicBezTo>
                  <a:pt x="1774130" y="0"/>
                  <a:pt x="2029970" y="948661"/>
                  <a:pt x="2284287" y="950184"/>
                </a:cubicBezTo>
                <a:cubicBezTo>
                  <a:pt x="2538604" y="951707"/>
                  <a:pt x="3042670" y="9136"/>
                  <a:pt x="3042670" y="9136"/>
                </a:cubicBezTo>
                <a:lnTo>
                  <a:pt x="3042670" y="9136"/>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2346274" y="5165458"/>
            <a:ext cx="885600" cy="154800"/>
          </a:xfrm>
          <a:custGeom>
            <a:avLst/>
            <a:gdLst>
              <a:gd name="connsiteX0" fmla="*/ 0 w 3042670"/>
              <a:gd name="connsiteY0" fmla="*/ 10659 h 980639"/>
              <a:gd name="connsiteX1" fmla="*/ 374623 w 3042670"/>
              <a:gd name="connsiteY1" fmla="*/ 979116 h 980639"/>
              <a:gd name="connsiteX2" fmla="*/ 758383 w 3042670"/>
              <a:gd name="connsiteY2" fmla="*/ 19795 h 980639"/>
              <a:gd name="connsiteX3" fmla="*/ 1151281 w 3042670"/>
              <a:gd name="connsiteY3" fmla="*/ 969980 h 980639"/>
              <a:gd name="connsiteX4" fmla="*/ 1525904 w 3042670"/>
              <a:gd name="connsiteY4" fmla="*/ 1523 h 980639"/>
              <a:gd name="connsiteX5" fmla="*/ 1900527 w 3042670"/>
              <a:gd name="connsiteY5" fmla="*/ 979116 h 980639"/>
              <a:gd name="connsiteX6" fmla="*/ 2284287 w 3042670"/>
              <a:gd name="connsiteY6" fmla="*/ 10659 h 980639"/>
              <a:gd name="connsiteX7" fmla="*/ 2668047 w 3042670"/>
              <a:gd name="connsiteY7" fmla="*/ 969980 h 980639"/>
              <a:gd name="connsiteX8" fmla="*/ 3042670 w 3042670"/>
              <a:gd name="connsiteY8" fmla="*/ 19795 h 98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2670" h="980639">
                <a:moveTo>
                  <a:pt x="0" y="10659"/>
                </a:moveTo>
                <a:cubicBezTo>
                  <a:pt x="124113" y="494126"/>
                  <a:pt x="248226" y="977593"/>
                  <a:pt x="374623" y="979116"/>
                </a:cubicBezTo>
                <a:cubicBezTo>
                  <a:pt x="501020" y="980639"/>
                  <a:pt x="628940" y="21318"/>
                  <a:pt x="758383" y="19795"/>
                </a:cubicBezTo>
                <a:cubicBezTo>
                  <a:pt x="887826" y="18272"/>
                  <a:pt x="1023361" y="973025"/>
                  <a:pt x="1151281" y="969980"/>
                </a:cubicBezTo>
                <a:cubicBezTo>
                  <a:pt x="1279201" y="966935"/>
                  <a:pt x="1401030" y="0"/>
                  <a:pt x="1525904" y="1523"/>
                </a:cubicBezTo>
                <a:cubicBezTo>
                  <a:pt x="1650778" y="3046"/>
                  <a:pt x="1774130" y="977593"/>
                  <a:pt x="1900527" y="979116"/>
                </a:cubicBezTo>
                <a:cubicBezTo>
                  <a:pt x="2026924" y="980639"/>
                  <a:pt x="2156367" y="12182"/>
                  <a:pt x="2284287" y="10659"/>
                </a:cubicBezTo>
                <a:cubicBezTo>
                  <a:pt x="2412207" y="9136"/>
                  <a:pt x="2541650" y="968457"/>
                  <a:pt x="2668047" y="969980"/>
                </a:cubicBezTo>
                <a:cubicBezTo>
                  <a:pt x="2794444" y="971503"/>
                  <a:pt x="2918557" y="495649"/>
                  <a:pt x="3042670" y="19795"/>
                </a:cubicBezTo>
              </a:path>
            </a:pathLst>
          </a:custGeom>
          <a:ln>
            <a:solidFill>
              <a:srgbClr val="3366FF"/>
            </a:solidFill>
            <a:head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Subtitle 2"/>
          <p:cNvSpPr txBox="1">
            <a:spLocks/>
          </p:cNvSpPr>
          <p:nvPr/>
        </p:nvSpPr>
        <p:spPr>
          <a:xfrm>
            <a:off x="2324234" y="5481024"/>
            <a:ext cx="903416" cy="454917"/>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b="0" i="1" u="none" strike="noStrike" kern="1200" cap="none" spc="0" normalizeH="0" baseline="0" noProof="0" dirty="0" smtClean="0">
                <a:ln>
                  <a:noFill/>
                </a:ln>
                <a:solidFill>
                  <a:schemeClr val="tx1">
                    <a:tint val="75000"/>
                  </a:schemeClr>
                </a:solidFill>
                <a:effectLst/>
                <a:uLnTx/>
                <a:uFillTx/>
                <a:latin typeface="+mn-lt"/>
                <a:ea typeface="+mn-ea"/>
                <a:cs typeface="+mn-cs"/>
              </a:rPr>
              <a:t>Photon</a:t>
            </a:r>
            <a:endParaRPr kumimoji="0" lang="en-US" b="0" i="1"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3" name="Subtitle 2"/>
          <p:cNvSpPr txBox="1">
            <a:spLocks/>
          </p:cNvSpPr>
          <p:nvPr/>
        </p:nvSpPr>
        <p:spPr>
          <a:xfrm>
            <a:off x="5238214" y="4956014"/>
            <a:ext cx="385277" cy="454917"/>
          </a:xfrm>
          <a:prstGeom prst="rect">
            <a:avLst/>
          </a:prstGeom>
          <a:solidFill>
            <a:schemeClr val="bg1"/>
          </a:solidFill>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i="1" dirty="0" smtClean="0">
                <a:solidFill>
                  <a:schemeClr val="tx1">
                    <a:tint val="75000"/>
                  </a:schemeClr>
                </a:solidFill>
              </a:rPr>
              <a:t>e</a:t>
            </a:r>
            <a:r>
              <a:rPr kumimoji="0" lang="en-US" b="0" i="1" u="none" strike="noStrike" kern="1200" cap="none" spc="0" normalizeH="0" baseline="0" noProof="0" dirty="0" smtClean="0">
                <a:ln>
                  <a:noFill/>
                </a:ln>
                <a:solidFill>
                  <a:schemeClr val="tx1">
                    <a:tint val="75000"/>
                  </a:schemeClr>
                </a:solidFill>
                <a:effectLst/>
                <a:uLnTx/>
                <a:uFillTx/>
                <a:latin typeface="+mn-lt"/>
                <a:ea typeface="+mn-ea"/>
                <a:cs typeface="+mn-cs"/>
              </a:rPr>
              <a:t>-</a:t>
            </a:r>
            <a:endParaRPr kumimoji="0" lang="en-US" b="0" i="1"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4" name="Subtitle 2"/>
          <p:cNvSpPr txBox="1">
            <a:spLocks/>
          </p:cNvSpPr>
          <p:nvPr/>
        </p:nvSpPr>
        <p:spPr>
          <a:xfrm>
            <a:off x="4406595" y="4983422"/>
            <a:ext cx="385277" cy="454917"/>
          </a:xfrm>
          <a:prstGeom prst="rect">
            <a:avLst/>
          </a:prstGeom>
          <a:noFill/>
        </p:spPr>
        <p:txBody>
          <a:bodyPr vert="horz" lIns="91440" tIns="45720" rIns="91440" bIns="45720" rtlCol="0">
            <a:normAutofit fontScale="85000" lnSpcReduction="10000"/>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i="1" dirty="0" err="1" smtClean="0"/>
              <a:t>p</a:t>
            </a:r>
            <a:r>
              <a:rPr lang="en-US" i="1" noProof="0" dirty="0" smtClean="0"/>
              <a:t>+</a:t>
            </a:r>
            <a:endParaRPr kumimoji="0" lang="en-US" b="0" i="1" u="none" strike="noStrike" kern="1200" cap="none" spc="0" normalizeH="0" baseline="0" noProof="0" dirty="0">
              <a:ln>
                <a:noFill/>
              </a:ln>
              <a:effectLst/>
              <a:uLnTx/>
              <a:uFillTx/>
              <a:latin typeface="+mn-lt"/>
              <a:ea typeface="+mn-ea"/>
              <a:cs typeface="+mn-cs"/>
            </a:endParaRPr>
          </a:p>
        </p:txBody>
      </p:sp>
      <p:sp>
        <p:nvSpPr>
          <p:cNvPr id="35" name="Subtitle 2"/>
          <p:cNvSpPr txBox="1">
            <a:spLocks/>
          </p:cNvSpPr>
          <p:nvPr/>
        </p:nvSpPr>
        <p:spPr>
          <a:xfrm>
            <a:off x="5623491" y="3998060"/>
            <a:ext cx="903416" cy="454917"/>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b="0" i="1" u="none" strike="noStrike" kern="1200" cap="none" spc="0" normalizeH="0" baseline="0" noProof="0" dirty="0" smtClean="0">
                <a:ln>
                  <a:noFill/>
                </a:ln>
                <a:solidFill>
                  <a:schemeClr val="tx1">
                    <a:tint val="75000"/>
                  </a:schemeClr>
                </a:solidFill>
                <a:effectLst/>
                <a:uLnTx/>
                <a:uFillTx/>
                <a:latin typeface="+mn-lt"/>
                <a:ea typeface="+mn-ea"/>
                <a:cs typeface="+mn-cs"/>
              </a:rPr>
              <a:t>Photon</a:t>
            </a:r>
            <a:endParaRPr kumimoji="0" lang="en-US" b="0" i="1"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…cheeky bit of atomic physics II</a:t>
            </a:r>
          </a:p>
        </p:txBody>
      </p:sp>
      <p:sp>
        <p:nvSpPr>
          <p:cNvPr id="5" name="Content Placeholder 4"/>
          <p:cNvSpPr>
            <a:spLocks noGrp="1"/>
          </p:cNvSpPr>
          <p:nvPr>
            <p:ph idx="1"/>
          </p:nvPr>
        </p:nvSpPr>
        <p:spPr>
          <a:xfrm>
            <a:off x="457200" y="1416139"/>
            <a:ext cx="8229600" cy="5326513"/>
          </a:xfrm>
        </p:spPr>
        <p:txBody>
          <a:bodyPr>
            <a:noAutofit/>
          </a:bodyPr>
          <a:lstStyle/>
          <a:p>
            <a:r>
              <a:rPr lang="en-US" sz="1850" dirty="0" smtClean="0"/>
              <a:t>Each element (hydrogen, helium, lithium etc.) has its own atomic structure (different number of electrons in different orbits) and therefore the electron transitions provide a unique ‘fingerprint’ for any element present</a:t>
            </a:r>
          </a:p>
          <a:p>
            <a:r>
              <a:rPr lang="en-US" sz="1850" dirty="0" smtClean="0"/>
              <a:t>The width and depth of the spectral lines (are they ’spiky’ or broad and ‘bell shaped’, deep or shallow) tells us about the conditions of the elements present – pressure, surface gravity, density (higher pressures are broader)</a:t>
            </a:r>
          </a:p>
          <a:p>
            <a:r>
              <a:rPr lang="en-US" sz="1850" dirty="0" smtClean="0"/>
              <a:t>Temperature of star correlates to mass (and lifecycle)</a:t>
            </a:r>
          </a:p>
          <a:p>
            <a:r>
              <a:rPr lang="en-US" sz="1850" dirty="0" smtClean="0"/>
              <a:t>If we know how massive the star is, we can work out how bright it is</a:t>
            </a:r>
          </a:p>
          <a:p>
            <a:r>
              <a:rPr lang="en-US" sz="1850" dirty="0" smtClean="0"/>
              <a:t>Comparison to how bright we see it to be tells us how far away it is</a:t>
            </a:r>
          </a:p>
          <a:p>
            <a:r>
              <a:rPr lang="en-US" sz="1850" dirty="0" err="1" smtClean="0"/>
              <a:t>Metallicity</a:t>
            </a:r>
            <a:r>
              <a:rPr lang="en-US" sz="1850" dirty="0" smtClean="0"/>
              <a:t> (amount and ratio of elements heavier than hydrogen and helium) tells us age of star – first stars have low </a:t>
            </a:r>
            <a:r>
              <a:rPr lang="en-US" sz="1850" dirty="0" err="1" smtClean="0"/>
              <a:t>metallicity</a:t>
            </a:r>
            <a:r>
              <a:rPr lang="en-US" sz="1850" dirty="0" smtClean="0"/>
              <a:t>, more recent stars are higher</a:t>
            </a:r>
          </a:p>
          <a:p>
            <a:r>
              <a:rPr lang="en-US" sz="1850" dirty="0" smtClean="0"/>
              <a:t>Zeeman splitting and of features into multiple spectral lines tell us about the magnetic conditions</a:t>
            </a:r>
          </a:p>
          <a:p>
            <a:r>
              <a:rPr lang="en-US" sz="1850" dirty="0" smtClean="0"/>
              <a:t>Hyperfine splitting of spin states leads to 21cm line in the interstellar medium (although this is radio wavelength)</a:t>
            </a:r>
          </a:p>
          <a:p>
            <a:r>
              <a:rPr lang="en-US" sz="1850" dirty="0" smtClean="0"/>
              <a:t>Forbidden lines in rarefied gas/plasma</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What do I mean, ‘line features’?</a:t>
            </a:r>
          </a:p>
        </p:txBody>
      </p:sp>
      <p:pic>
        <p:nvPicPr>
          <p:cNvPr id="7" name="Picture 6"/>
          <p:cNvPicPr>
            <a:picLocks noChangeAspect="1"/>
          </p:cNvPicPr>
          <p:nvPr/>
        </p:nvPicPr>
        <p:blipFill>
          <a:blip r:embed="rId3"/>
          <a:srcRect l="5672" t="9809" b="8935"/>
          <a:stretch>
            <a:fillRect/>
          </a:stretch>
        </p:blipFill>
        <p:spPr>
          <a:xfrm>
            <a:off x="1535039" y="2010005"/>
            <a:ext cx="6073666" cy="2868825"/>
          </a:xfrm>
          <a:prstGeom prst="rect">
            <a:avLst/>
          </a:prstGeom>
        </p:spPr>
      </p:pic>
      <p:sp>
        <p:nvSpPr>
          <p:cNvPr id="9" name="Subtitle 2"/>
          <p:cNvSpPr txBox="1">
            <a:spLocks/>
          </p:cNvSpPr>
          <p:nvPr/>
        </p:nvSpPr>
        <p:spPr>
          <a:xfrm>
            <a:off x="3128298" y="1554146"/>
            <a:ext cx="2783431" cy="454917"/>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i="1" noProof="0" dirty="0" smtClean="0">
                <a:solidFill>
                  <a:srgbClr val="000000"/>
                </a:solidFill>
              </a:rPr>
              <a:t>Recorded spectrum</a:t>
            </a:r>
            <a:endParaRPr kumimoji="0" lang="en-US" b="0" i="1" u="none" strike="noStrike" kern="1200" cap="none" spc="0" normalizeH="0" baseline="0" noProof="0" dirty="0">
              <a:ln>
                <a:noFill/>
              </a:ln>
              <a:solidFill>
                <a:srgbClr val="000000"/>
              </a:solidFill>
              <a:effectLst/>
              <a:uLnTx/>
              <a:uFillTx/>
              <a:latin typeface="+mn-lt"/>
              <a:ea typeface="+mn-ea"/>
              <a:cs typeface="+mn-cs"/>
            </a:endParaRPr>
          </a:p>
        </p:txBody>
      </p:sp>
      <p:sp>
        <p:nvSpPr>
          <p:cNvPr id="10" name="Subtitle 2"/>
          <p:cNvSpPr txBox="1">
            <a:spLocks/>
          </p:cNvSpPr>
          <p:nvPr/>
        </p:nvSpPr>
        <p:spPr>
          <a:xfrm>
            <a:off x="3128298" y="3318335"/>
            <a:ext cx="2783431" cy="454917"/>
          </a:xfrm>
          <a:prstGeom prst="rect">
            <a:avLst/>
          </a:prstGeom>
          <a:solidFill>
            <a:schemeClr val="bg1"/>
          </a:solidFill>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i="1" noProof="0" dirty="0" smtClean="0">
                <a:solidFill>
                  <a:srgbClr val="000000"/>
                </a:solidFill>
              </a:rPr>
              <a:t>Trace</a:t>
            </a:r>
            <a:endParaRPr kumimoji="0" lang="en-US" b="0" i="1" u="none" strike="noStrike" kern="1200" cap="none" spc="0" normalizeH="0" baseline="0" noProof="0" dirty="0">
              <a:ln>
                <a:noFill/>
              </a:ln>
              <a:solidFill>
                <a:srgbClr val="000000"/>
              </a:solidFill>
              <a:effectLst/>
              <a:uLnTx/>
              <a:uFillTx/>
              <a:latin typeface="+mn-lt"/>
              <a:ea typeface="+mn-ea"/>
              <a:cs typeface="+mn-cs"/>
            </a:endParaRPr>
          </a:p>
        </p:txBody>
      </p:sp>
      <p:sp>
        <p:nvSpPr>
          <p:cNvPr id="11" name="Subtitle 2"/>
          <p:cNvSpPr txBox="1">
            <a:spLocks/>
          </p:cNvSpPr>
          <p:nvPr/>
        </p:nvSpPr>
        <p:spPr>
          <a:xfrm>
            <a:off x="3128298" y="4899804"/>
            <a:ext cx="2783431" cy="454917"/>
          </a:xfrm>
          <a:prstGeom prst="rect">
            <a:avLst/>
          </a:prstGeom>
          <a:solidFill>
            <a:schemeClr val="bg1"/>
          </a:solidFill>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i="1" noProof="0" dirty="0" smtClean="0">
                <a:solidFill>
                  <a:schemeClr val="tx1">
                    <a:tint val="75000"/>
                  </a:schemeClr>
                </a:solidFill>
              </a:rPr>
              <a:t>Wavelength</a:t>
            </a:r>
            <a:endParaRPr kumimoji="0" lang="en-US" b="0" i="1"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Subtitle 2"/>
          <p:cNvSpPr txBox="1">
            <a:spLocks/>
          </p:cNvSpPr>
          <p:nvPr/>
        </p:nvSpPr>
        <p:spPr>
          <a:xfrm>
            <a:off x="171264" y="4878620"/>
            <a:ext cx="2783431" cy="454917"/>
          </a:xfrm>
          <a:prstGeom prst="rect">
            <a:avLst/>
          </a:prstGeom>
          <a:solidFill>
            <a:schemeClr val="bg1"/>
          </a:solidFill>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i="1" noProof="0" dirty="0" smtClean="0">
                <a:solidFill>
                  <a:schemeClr val="tx1">
                    <a:tint val="75000"/>
                  </a:schemeClr>
                </a:solidFill>
              </a:rPr>
              <a:t>400nm (blue)</a:t>
            </a:r>
            <a:endParaRPr kumimoji="0" lang="en-US" b="0" i="1"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3" name="Subtitle 2"/>
          <p:cNvSpPr txBox="1">
            <a:spLocks/>
          </p:cNvSpPr>
          <p:nvPr/>
        </p:nvSpPr>
        <p:spPr>
          <a:xfrm>
            <a:off x="6333997" y="4899804"/>
            <a:ext cx="2783431" cy="454917"/>
          </a:xfrm>
          <a:prstGeom prst="rect">
            <a:avLst/>
          </a:prstGeom>
          <a:solidFill>
            <a:schemeClr val="bg1"/>
          </a:solidFill>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i="1" dirty="0" smtClean="0">
                <a:solidFill>
                  <a:schemeClr val="tx1">
                    <a:tint val="75000"/>
                  </a:schemeClr>
                </a:solidFill>
              </a:rPr>
              <a:t>500</a:t>
            </a:r>
            <a:r>
              <a:rPr lang="en-US" i="1" noProof="0" dirty="0" smtClean="0">
                <a:solidFill>
                  <a:schemeClr val="tx1">
                    <a:tint val="75000"/>
                  </a:schemeClr>
                </a:solidFill>
              </a:rPr>
              <a:t>nm (greenish)</a:t>
            </a:r>
            <a:endParaRPr kumimoji="0" lang="en-US" b="0" i="1"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4" name="Content Placeholder 2"/>
          <p:cNvSpPr txBox="1">
            <a:spLocks/>
          </p:cNvSpPr>
          <p:nvPr/>
        </p:nvSpPr>
        <p:spPr>
          <a:xfrm rot="16200000">
            <a:off x="129089" y="3937573"/>
            <a:ext cx="2435069" cy="601669"/>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b="0" i="1" u="none" strike="noStrike" kern="1200" cap="none" spc="0" normalizeH="0" baseline="0" noProof="0" dirty="0" smtClean="0">
                <a:ln>
                  <a:noFill/>
                </a:ln>
                <a:solidFill>
                  <a:srgbClr val="7F7F7F"/>
                </a:solidFill>
                <a:effectLst/>
                <a:uLnTx/>
                <a:uFillTx/>
                <a:latin typeface="+mn-lt"/>
                <a:ea typeface="+mn-ea"/>
                <a:cs typeface="+mn-cs"/>
              </a:rPr>
              <a:t>Intensity</a:t>
            </a:r>
          </a:p>
        </p:txBody>
      </p:sp>
      <p:cxnSp>
        <p:nvCxnSpPr>
          <p:cNvPr id="15" name="Straight Arrow Connector 14"/>
          <p:cNvCxnSpPr/>
          <p:nvPr/>
        </p:nvCxnSpPr>
        <p:spPr>
          <a:xfrm>
            <a:off x="1534245" y="4867896"/>
            <a:ext cx="6073666" cy="1588"/>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0"/>
          </p:cNvCxnSpPr>
          <p:nvPr/>
        </p:nvCxnSpPr>
        <p:spPr>
          <a:xfrm rot="16200000" flipV="1">
            <a:off x="769662" y="4085302"/>
            <a:ext cx="1559490" cy="27146"/>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Blackbody radiation</a:t>
            </a:r>
          </a:p>
        </p:txBody>
      </p:sp>
      <p:sp>
        <p:nvSpPr>
          <p:cNvPr id="5" name="Content Placeholder 4"/>
          <p:cNvSpPr>
            <a:spLocks noGrp="1"/>
          </p:cNvSpPr>
          <p:nvPr>
            <p:ph idx="1"/>
          </p:nvPr>
        </p:nvSpPr>
        <p:spPr>
          <a:xfrm>
            <a:off x="457200" y="1416140"/>
            <a:ext cx="8229600" cy="1880763"/>
          </a:xfrm>
        </p:spPr>
        <p:txBody>
          <a:bodyPr>
            <a:normAutofit fontScale="62500" lnSpcReduction="20000"/>
          </a:bodyPr>
          <a:lstStyle/>
          <a:p>
            <a:r>
              <a:rPr lang="en-US" dirty="0" smtClean="0"/>
              <a:t>Electron ‘jumps’ explain the spectral features – but what about the continuous rainbow part?</a:t>
            </a:r>
          </a:p>
          <a:p>
            <a:r>
              <a:rPr lang="en-US" dirty="0" smtClean="0"/>
              <a:t>Everything with heat radiates according to the black body law – hot coals are red, even hotter molten steel is yellow, extremely large stars are blue</a:t>
            </a:r>
          </a:p>
          <a:p>
            <a:r>
              <a:rPr lang="en-US" dirty="0" smtClean="0"/>
              <a:t>The peak of the distribution of the </a:t>
            </a:r>
            <a:r>
              <a:rPr lang="en-US" dirty="0" err="1" smtClean="0"/>
              <a:t>colour</a:t>
            </a:r>
            <a:r>
              <a:rPr lang="en-US" dirty="0" smtClean="0"/>
              <a:t> depends on the temperature</a:t>
            </a:r>
            <a:endParaRPr lang="en-US" dirty="0"/>
          </a:p>
        </p:txBody>
      </p:sp>
      <p:pic>
        <p:nvPicPr>
          <p:cNvPr id="13" name="Picture 12"/>
          <p:cNvPicPr>
            <a:picLocks noChangeAspect="1"/>
          </p:cNvPicPr>
          <p:nvPr/>
        </p:nvPicPr>
        <p:blipFill>
          <a:blip r:embed="rId3"/>
          <a:stretch>
            <a:fillRect/>
          </a:stretch>
        </p:blipFill>
        <p:spPr>
          <a:xfrm>
            <a:off x="2123434" y="3142916"/>
            <a:ext cx="4391351" cy="3513081"/>
          </a:xfrm>
          <a:prstGeom prst="rect">
            <a:avLst/>
          </a:prstGeom>
        </p:spPr>
      </p:pic>
      <p:sp>
        <p:nvSpPr>
          <p:cNvPr id="14" name="Subtitle 2"/>
          <p:cNvSpPr txBox="1">
            <a:spLocks/>
          </p:cNvSpPr>
          <p:nvPr/>
        </p:nvSpPr>
        <p:spPr>
          <a:xfrm>
            <a:off x="3128298" y="6391053"/>
            <a:ext cx="2783431" cy="454917"/>
          </a:xfrm>
          <a:prstGeom prst="rect">
            <a:avLst/>
          </a:prstGeom>
          <a:solidFill>
            <a:schemeClr val="bg1"/>
          </a:solidFill>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i="1" noProof="0" dirty="0" smtClean="0">
                <a:solidFill>
                  <a:schemeClr val="tx1">
                    <a:tint val="75000"/>
                  </a:schemeClr>
                </a:solidFill>
              </a:rPr>
              <a:t>Wavelength</a:t>
            </a:r>
            <a:endParaRPr kumimoji="0" lang="en-US" b="0" i="1"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Content Placeholder 2"/>
          <p:cNvSpPr txBox="1">
            <a:spLocks/>
          </p:cNvSpPr>
          <p:nvPr/>
        </p:nvSpPr>
        <p:spPr>
          <a:xfrm rot="16200000">
            <a:off x="796942" y="4388476"/>
            <a:ext cx="2435069" cy="601669"/>
          </a:xfrm>
          <a:prstGeom prst="rect">
            <a:avLst/>
          </a:prstGeom>
          <a:solidFill>
            <a:schemeClr val="bg1"/>
          </a:solidFill>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b="0" i="1" u="none" strike="noStrike" kern="1200" cap="none" spc="0" normalizeH="0" baseline="0" noProof="0" dirty="0" smtClean="0">
                <a:ln>
                  <a:noFill/>
                </a:ln>
                <a:solidFill>
                  <a:srgbClr val="7F7F7F"/>
                </a:solidFill>
                <a:effectLst/>
                <a:uLnTx/>
                <a:uFillTx/>
                <a:latin typeface="+mn-lt"/>
                <a:ea typeface="+mn-ea"/>
                <a:cs typeface="+mn-cs"/>
              </a:rPr>
              <a:t>Intensity</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Doppler shift/</a:t>
            </a:r>
            <a:r>
              <a:rPr lang="en-US" sz="4400" dirty="0" err="1" smtClean="0">
                <a:solidFill>
                  <a:srgbClr val="FFFFFF"/>
                </a:solidFill>
              </a:rPr>
              <a:t>redshift</a:t>
            </a:r>
            <a:endParaRPr lang="en-US" sz="4400" dirty="0" smtClean="0">
              <a:solidFill>
                <a:srgbClr val="FFFFFF"/>
              </a:solidFill>
            </a:endParaRPr>
          </a:p>
        </p:txBody>
      </p:sp>
      <p:sp>
        <p:nvSpPr>
          <p:cNvPr id="5" name="Content Placeholder 4"/>
          <p:cNvSpPr>
            <a:spLocks noGrp="1"/>
          </p:cNvSpPr>
          <p:nvPr>
            <p:ph idx="1"/>
          </p:nvPr>
        </p:nvSpPr>
        <p:spPr>
          <a:xfrm>
            <a:off x="457200" y="1416140"/>
            <a:ext cx="8229600" cy="1880763"/>
          </a:xfrm>
        </p:spPr>
        <p:txBody>
          <a:bodyPr>
            <a:normAutofit fontScale="55000" lnSpcReduction="20000"/>
          </a:bodyPr>
          <a:lstStyle/>
          <a:p>
            <a:r>
              <a:rPr lang="en-US" dirty="0" smtClean="0"/>
              <a:t>Consider change in pitch as an F1 car races past</a:t>
            </a:r>
          </a:p>
          <a:p>
            <a:r>
              <a:rPr lang="en-US" dirty="0" smtClean="0"/>
              <a:t>Waves behind a moving object are stretched out to longer wavelengths (lower pitch, or ‘more red’)</a:t>
            </a:r>
          </a:p>
          <a:p>
            <a:r>
              <a:rPr lang="en-US" dirty="0" smtClean="0"/>
              <a:t>Waves in front of a moving object are compressed to shorter wavelengths (higher pitch, or ‘more blue’)</a:t>
            </a:r>
          </a:p>
          <a:p>
            <a:r>
              <a:rPr lang="en-US" dirty="0" smtClean="0"/>
              <a:t>Light from astronomical objects also follows this effect – allows us to measure speed of object</a:t>
            </a:r>
            <a:endParaRPr lang="en-US" dirty="0"/>
          </a:p>
        </p:txBody>
      </p:sp>
      <p:pic>
        <p:nvPicPr>
          <p:cNvPr id="13" name="Picture 12"/>
          <p:cNvPicPr>
            <a:picLocks noChangeAspect="1"/>
          </p:cNvPicPr>
          <p:nvPr/>
        </p:nvPicPr>
        <p:blipFill>
          <a:blip r:embed="rId3"/>
          <a:stretch>
            <a:fillRect/>
          </a:stretch>
        </p:blipFill>
        <p:spPr>
          <a:xfrm rot="16200000">
            <a:off x="3143695" y="2434327"/>
            <a:ext cx="2867025" cy="5067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Hubble’s Law &amp; The Big Bang</a:t>
            </a:r>
          </a:p>
        </p:txBody>
      </p:sp>
      <p:sp>
        <p:nvSpPr>
          <p:cNvPr id="5" name="Content Placeholder 4"/>
          <p:cNvSpPr>
            <a:spLocks noGrp="1"/>
          </p:cNvSpPr>
          <p:nvPr>
            <p:ph idx="1"/>
          </p:nvPr>
        </p:nvSpPr>
        <p:spPr>
          <a:xfrm>
            <a:off x="457200" y="1416140"/>
            <a:ext cx="8229600" cy="2244573"/>
          </a:xfrm>
        </p:spPr>
        <p:txBody>
          <a:bodyPr>
            <a:normAutofit fontScale="70000" lnSpcReduction="20000"/>
          </a:bodyPr>
          <a:lstStyle/>
          <a:p>
            <a:r>
              <a:rPr lang="en-US" dirty="0" smtClean="0"/>
              <a:t>Recession of galaxies measured by Edwin Hubble in 1929</a:t>
            </a:r>
          </a:p>
          <a:p>
            <a:r>
              <a:rPr lang="en-US" dirty="0" smtClean="0"/>
              <a:t>Doppler shift is proportional to the object’s distance from Earth</a:t>
            </a:r>
          </a:p>
          <a:p>
            <a:r>
              <a:rPr lang="en-US" dirty="0" smtClean="0"/>
              <a:t>The further away a galaxy is, the faster we are moving away from it</a:t>
            </a:r>
          </a:p>
          <a:p>
            <a:r>
              <a:rPr lang="en-US" dirty="0" smtClean="0"/>
              <a:t>Hence, the Universe is not static, but is in indeed expanding</a:t>
            </a:r>
          </a:p>
          <a:p>
            <a:r>
              <a:rPr lang="en-US" dirty="0" smtClean="0"/>
              <a:t>Extrapolating back, the Universe was smaller and smaller at earlier times – and hence came from a Big Bang!</a:t>
            </a:r>
            <a:endParaRPr lang="en-US" dirty="0"/>
          </a:p>
        </p:txBody>
      </p:sp>
      <p:pic>
        <p:nvPicPr>
          <p:cNvPr id="13" name="Picture 12"/>
          <p:cNvPicPr>
            <a:picLocks noChangeAspect="1"/>
          </p:cNvPicPr>
          <p:nvPr/>
        </p:nvPicPr>
        <p:blipFill>
          <a:blip r:embed="rId3"/>
          <a:stretch>
            <a:fillRect/>
          </a:stretch>
        </p:blipFill>
        <p:spPr>
          <a:xfrm>
            <a:off x="3965137" y="3866582"/>
            <a:ext cx="4721663" cy="2360832"/>
          </a:xfrm>
          <a:prstGeom prst="rect">
            <a:avLst/>
          </a:prstGeom>
        </p:spPr>
      </p:pic>
      <p:pic>
        <p:nvPicPr>
          <p:cNvPr id="14" name="Picture 13"/>
          <p:cNvPicPr>
            <a:picLocks noChangeAspect="1"/>
          </p:cNvPicPr>
          <p:nvPr/>
        </p:nvPicPr>
        <p:blipFill>
          <a:blip r:embed="rId4"/>
          <a:stretch>
            <a:fillRect/>
          </a:stretch>
        </p:blipFill>
        <p:spPr>
          <a:xfrm>
            <a:off x="0" y="4341306"/>
            <a:ext cx="3990107" cy="2016977"/>
          </a:xfrm>
          <a:prstGeom prst="rect">
            <a:avLst/>
          </a:prstGeom>
        </p:spPr>
      </p:pic>
      <p:sp>
        <p:nvSpPr>
          <p:cNvPr id="15" name="Subtitle 2"/>
          <p:cNvSpPr txBox="1">
            <a:spLocks/>
          </p:cNvSpPr>
          <p:nvPr/>
        </p:nvSpPr>
        <p:spPr>
          <a:xfrm>
            <a:off x="648633" y="6202971"/>
            <a:ext cx="2783431" cy="454917"/>
          </a:xfrm>
          <a:prstGeom prst="rect">
            <a:avLst/>
          </a:prstGeom>
          <a:solidFill>
            <a:schemeClr val="bg1"/>
          </a:solidFill>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i="1" noProof="0" dirty="0" smtClean="0">
                <a:solidFill>
                  <a:schemeClr val="tx1">
                    <a:tint val="75000"/>
                  </a:schemeClr>
                </a:solidFill>
              </a:rPr>
              <a:t>Distance</a:t>
            </a:r>
            <a:endParaRPr kumimoji="0" lang="en-US" b="0" i="1"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9" name="Content Placeholder 2"/>
          <p:cNvSpPr txBox="1">
            <a:spLocks/>
          </p:cNvSpPr>
          <p:nvPr/>
        </p:nvSpPr>
        <p:spPr>
          <a:xfrm rot="16200000">
            <a:off x="-796190" y="5037504"/>
            <a:ext cx="2435069" cy="365006"/>
          </a:xfrm>
          <a:prstGeom prst="rect">
            <a:avLst/>
          </a:prstGeom>
          <a:solidFill>
            <a:schemeClr val="bg1"/>
          </a:solidFill>
        </p:spPr>
        <p:txBody>
          <a:bodyPr vert="horz" lIns="91440" tIns="45720" rIns="91440" bIns="45720" rtlCol="0">
            <a:normAutofit lnSpcReduction="10000"/>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b="0" i="1" u="none" strike="noStrike" kern="1200" cap="none" spc="0" normalizeH="0" baseline="0" noProof="0" dirty="0" smtClean="0">
                <a:ln>
                  <a:noFill/>
                </a:ln>
                <a:solidFill>
                  <a:srgbClr val="7F7F7F"/>
                </a:solidFill>
                <a:effectLst/>
                <a:uLnTx/>
                <a:uFillTx/>
                <a:latin typeface="+mn-lt"/>
                <a:ea typeface="+mn-ea"/>
                <a:cs typeface="+mn-cs"/>
              </a:rPr>
              <a:t>Speed</a:t>
            </a:r>
          </a:p>
        </p:txBody>
      </p:sp>
      <p:cxnSp>
        <p:nvCxnSpPr>
          <p:cNvPr id="20" name="Straight Arrow Connector 19"/>
          <p:cNvCxnSpPr/>
          <p:nvPr/>
        </p:nvCxnSpPr>
        <p:spPr>
          <a:xfrm>
            <a:off x="647943" y="6112242"/>
            <a:ext cx="2805900" cy="1588"/>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flipH="1" flipV="1">
            <a:off x="-244279" y="5226774"/>
            <a:ext cx="1770936" cy="1588"/>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24" name="Subtitle 2"/>
          <p:cNvSpPr txBox="1">
            <a:spLocks/>
          </p:cNvSpPr>
          <p:nvPr/>
        </p:nvSpPr>
        <p:spPr>
          <a:xfrm>
            <a:off x="3990107" y="6227414"/>
            <a:ext cx="4571400" cy="454917"/>
          </a:xfrm>
          <a:prstGeom prst="rect">
            <a:avLst/>
          </a:prstGeom>
          <a:solidFill>
            <a:schemeClr val="bg1"/>
          </a:solidFill>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i="1" noProof="0" dirty="0" smtClean="0">
                <a:solidFill>
                  <a:schemeClr val="tx1">
                    <a:tint val="75000"/>
                  </a:schemeClr>
                </a:solidFill>
              </a:rPr>
              <a:t>Cosmic Microwave Background</a:t>
            </a:r>
            <a:endParaRPr kumimoji="0" lang="en-US" b="0" i="1"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95" y="0"/>
            <a:ext cx="9154790" cy="1260821"/>
          </a:xfrm>
          <a:prstGeom prst="rect">
            <a:avLst/>
          </a:prstGeom>
          <a:solidFill>
            <a:srgbClr val="660066"/>
          </a:solidFill>
        </p:spPr>
        <p:txBody>
          <a:bodyPr vert="horz" lIns="91440" tIns="45720" rIns="91440" bIns="45720" rtlCol="0" anchor="ctr">
            <a:noAutofit/>
          </a:bodyPr>
          <a:lstStyle/>
          <a:p>
            <a:pPr lvl="0" algn="ctr">
              <a:spcBef>
                <a:spcPct val="0"/>
              </a:spcBef>
            </a:pPr>
            <a:r>
              <a:rPr lang="en-US" sz="4200" b="1" dirty="0" smtClean="0">
                <a:solidFill>
                  <a:srgbClr val="FFFFFF"/>
                </a:solidFill>
              </a:rPr>
              <a:t>SALT-HRS</a:t>
            </a:r>
            <a:endParaRPr kumimoji="0" lang="en-US" sz="4200" b="1" i="0" u="none" strike="noStrike" kern="1200" cap="none" spc="0" normalizeH="0" baseline="0" noProof="0" dirty="0">
              <a:ln>
                <a:noFill/>
              </a:ln>
              <a:solidFill>
                <a:srgbClr val="FFFFFF"/>
              </a:solidFill>
              <a:effectLst/>
              <a:uLnTx/>
              <a:uFillTx/>
              <a:latin typeface="+mj-lt"/>
              <a:ea typeface="+mj-ea"/>
              <a:cs typeface="+mj-cs"/>
            </a:endParaRPr>
          </a:p>
        </p:txBody>
      </p:sp>
      <p:pic>
        <p:nvPicPr>
          <p:cNvPr id="9" name="Picture 8"/>
          <p:cNvPicPr>
            <a:picLocks noChangeAspect="1"/>
          </p:cNvPicPr>
          <p:nvPr/>
        </p:nvPicPr>
        <p:blipFill>
          <a:blip r:embed="rId3"/>
          <a:srcRect b="39844"/>
          <a:stretch>
            <a:fillRect/>
          </a:stretch>
        </p:blipFill>
        <p:spPr>
          <a:xfrm>
            <a:off x="7175503" y="6021692"/>
            <a:ext cx="1836105" cy="779084"/>
          </a:xfrm>
          <a:prstGeom prst="rect">
            <a:avLst/>
          </a:prstGeom>
        </p:spPr>
      </p:pic>
      <p:pic>
        <p:nvPicPr>
          <p:cNvPr id="12" name="Picture 11"/>
          <p:cNvPicPr>
            <a:picLocks noChangeAspect="1"/>
          </p:cNvPicPr>
          <p:nvPr/>
        </p:nvPicPr>
        <p:blipFill>
          <a:blip r:embed="rId4"/>
          <a:stretch>
            <a:fillRect/>
          </a:stretch>
        </p:blipFill>
        <p:spPr>
          <a:xfrm>
            <a:off x="116413" y="6011669"/>
            <a:ext cx="963083" cy="789107"/>
          </a:xfrm>
          <a:prstGeom prst="rect">
            <a:avLst/>
          </a:prstGeom>
        </p:spPr>
      </p:pic>
      <p:pic>
        <p:nvPicPr>
          <p:cNvPr id="6" name="Picture 5" descr="model white"/>
          <p:cNvPicPr/>
          <p:nvPr/>
        </p:nvPicPr>
        <p:blipFill>
          <a:blip r:embed="rId5"/>
          <a:srcRect r="1947"/>
          <a:stretch>
            <a:fillRect/>
          </a:stretch>
        </p:blipFill>
        <p:spPr bwMode="auto">
          <a:xfrm>
            <a:off x="1694497" y="1340223"/>
            <a:ext cx="5755005" cy="4177553"/>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rcRect l="8749" t="36127" r="7313" b="30323"/>
          <a:stretch>
            <a:fillRect/>
          </a:stretch>
        </p:blipFill>
        <p:spPr>
          <a:xfrm>
            <a:off x="849755" y="1809025"/>
            <a:ext cx="3417293" cy="813138"/>
          </a:xfrm>
          <a:prstGeom prst="rect">
            <a:avLst/>
          </a:prstGeom>
        </p:spPr>
      </p:pic>
      <p:pic>
        <p:nvPicPr>
          <p:cNvPr id="5" name="Picture 4"/>
          <p:cNvPicPr>
            <a:picLocks noChangeAspect="1"/>
          </p:cNvPicPr>
          <p:nvPr/>
        </p:nvPicPr>
        <p:blipFill>
          <a:blip r:embed="rId4"/>
          <a:srcRect l="6153" t="34516" b="11040"/>
          <a:stretch>
            <a:fillRect/>
          </a:stretch>
        </p:blipFill>
        <p:spPr>
          <a:xfrm>
            <a:off x="4273258" y="3021943"/>
            <a:ext cx="3417293" cy="1486879"/>
          </a:xfrm>
          <a:prstGeom prst="rect">
            <a:avLst/>
          </a:prstGeom>
        </p:spPr>
      </p:pic>
      <p:pic>
        <p:nvPicPr>
          <p:cNvPr id="7" name="Picture 6"/>
          <p:cNvPicPr>
            <a:picLocks noChangeAspect="1"/>
          </p:cNvPicPr>
          <p:nvPr/>
        </p:nvPicPr>
        <p:blipFill>
          <a:blip r:embed="rId5"/>
          <a:srcRect l="2846" t="17261" b="19307"/>
          <a:stretch>
            <a:fillRect/>
          </a:stretch>
        </p:blipFill>
        <p:spPr>
          <a:xfrm>
            <a:off x="849755" y="4858356"/>
            <a:ext cx="3417293" cy="1486879"/>
          </a:xfrm>
          <a:prstGeom prst="rect">
            <a:avLst/>
          </a:prstGeom>
        </p:spPr>
      </p:pic>
      <p:sp>
        <p:nvSpPr>
          <p:cNvPr id="8" name="Content Placeholder 2"/>
          <p:cNvSpPr>
            <a:spLocks noGrp="1"/>
          </p:cNvSpPr>
          <p:nvPr>
            <p:ph idx="1"/>
          </p:nvPr>
        </p:nvSpPr>
        <p:spPr>
          <a:xfrm>
            <a:off x="4267049" y="1581928"/>
            <a:ext cx="3417294" cy="1302975"/>
          </a:xfrm>
        </p:spPr>
        <p:txBody>
          <a:bodyPr>
            <a:normAutofit/>
          </a:bodyPr>
          <a:lstStyle/>
          <a:p>
            <a:r>
              <a:rPr lang="en-US" sz="1800" dirty="0" smtClean="0"/>
              <a:t>Acceleration, cornering, top speed </a:t>
            </a:r>
            <a:r>
              <a:rPr lang="en-US" sz="1800" dirty="0" smtClean="0">
                <a:solidFill>
                  <a:srgbClr val="008000"/>
                </a:solidFill>
                <a:latin typeface="Zapf Dingbats"/>
                <a:ea typeface="Zapf Dingbats"/>
                <a:cs typeface="Zapf Dingbats"/>
              </a:rPr>
              <a:t>✓</a:t>
            </a:r>
            <a:endParaRPr lang="en-US" sz="1800" dirty="0" smtClean="0">
              <a:solidFill>
                <a:srgbClr val="008000"/>
              </a:solidFill>
            </a:endParaRPr>
          </a:p>
          <a:p>
            <a:r>
              <a:rPr lang="en-US" sz="1800" dirty="0" smtClean="0"/>
              <a:t>Efficiency, load carrying, durability, price </a:t>
            </a:r>
            <a:r>
              <a:rPr lang="en-US" sz="1800" dirty="0" smtClean="0">
                <a:solidFill>
                  <a:srgbClr val="FF0000"/>
                </a:solidFill>
                <a:latin typeface="Zapf Dingbats"/>
                <a:ea typeface="Zapf Dingbats"/>
                <a:cs typeface="Zapf Dingbats"/>
              </a:rPr>
              <a:t>✗</a:t>
            </a:r>
            <a:endParaRPr lang="en-US" sz="1800" dirty="0" smtClean="0">
              <a:solidFill>
                <a:srgbClr val="FF0000"/>
              </a:solidFill>
            </a:endParaRPr>
          </a:p>
          <a:p>
            <a:endParaRPr lang="en-US" dirty="0"/>
          </a:p>
        </p:txBody>
      </p:sp>
      <p:sp>
        <p:nvSpPr>
          <p:cNvPr id="9" name="Content Placeholder 2"/>
          <p:cNvSpPr txBox="1">
            <a:spLocks/>
          </p:cNvSpPr>
          <p:nvPr/>
        </p:nvSpPr>
        <p:spPr>
          <a:xfrm>
            <a:off x="849754" y="3278936"/>
            <a:ext cx="3417294" cy="978618"/>
          </a:xfrm>
          <a:prstGeom prst="rect">
            <a:avLst/>
          </a:prstGeom>
        </p:spPr>
        <p:txBody>
          <a:bodyPr vert="horz" lIns="91440" tIns="45720" rIns="91440" bIns="45720" rtlCol="0">
            <a:normAutofit/>
          </a:bodyPr>
          <a:lstStyle/>
          <a:p>
            <a:pPr marL="342900" marR="0" lvl="0" indent="-342900" algn="r" defTabSz="457200" rtl="0" eaLnBrk="1" fontAlgn="auto" latinLnBrk="0" hangingPunct="1">
              <a:lnSpc>
                <a:spcPct val="100000"/>
              </a:lnSpc>
              <a:spcBef>
                <a:spcPct val="20000"/>
              </a:spcBef>
              <a:spcAft>
                <a:spcPts val="0"/>
              </a:spcAft>
              <a:buClrTx/>
              <a:buSzTx/>
              <a:buFont typeface="Arial"/>
              <a:buChar char="•"/>
              <a:tabLst/>
              <a:defRPr/>
            </a:pPr>
            <a:r>
              <a:rPr lang="en-US" noProof="0" dirty="0" smtClean="0"/>
              <a:t>Torque</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grip, resilience </a:t>
            </a:r>
            <a:r>
              <a:rPr kumimoji="0" lang="en-US" sz="1800" b="0" i="0" u="none" strike="noStrike" kern="1200" cap="none" spc="0" normalizeH="0" baseline="0" noProof="0" dirty="0" smtClean="0">
                <a:ln>
                  <a:noFill/>
                </a:ln>
                <a:solidFill>
                  <a:srgbClr val="008000"/>
                </a:solidFill>
                <a:effectLst/>
                <a:uLnTx/>
                <a:uFillTx/>
                <a:latin typeface="Zapf Dingbats"/>
                <a:ea typeface="Zapf Dingbats"/>
                <a:cs typeface="Zapf Dingbats"/>
              </a:rPr>
              <a:t>✓</a:t>
            </a:r>
            <a:endParaRPr kumimoji="0" lang="en-US" sz="1800" b="0" i="0" u="none" strike="noStrike" kern="1200" cap="none" spc="0" normalizeH="0" baseline="0" noProof="0" dirty="0" smtClean="0">
              <a:ln>
                <a:noFill/>
              </a:ln>
              <a:solidFill>
                <a:srgbClr val="008000"/>
              </a:solidFill>
              <a:effectLst/>
              <a:uLnTx/>
              <a:uFillTx/>
              <a:latin typeface="+mn-lt"/>
              <a:ea typeface="+mn-ea"/>
              <a:cs typeface="+mn-cs"/>
            </a:endParaRPr>
          </a:p>
          <a:p>
            <a:pPr marL="342900" marR="0" lvl="0" indent="-342900" algn="r"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Efficiency, load carrying, </a:t>
            </a:r>
            <a:r>
              <a:rPr lang="en-US" dirty="0" smtClean="0"/>
              <a:t>comfort, price</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800" b="0" i="0" u="none" strike="noStrike" kern="1200" cap="none" spc="0" normalizeH="0" baseline="0" noProof="0" dirty="0" smtClean="0">
                <a:ln>
                  <a:noFill/>
                </a:ln>
                <a:solidFill>
                  <a:srgbClr val="FF0000"/>
                </a:solidFill>
                <a:effectLst/>
                <a:uLnTx/>
                <a:uFillTx/>
                <a:latin typeface="Zapf Dingbats"/>
                <a:ea typeface="Zapf Dingbats"/>
                <a:cs typeface="Zapf Dingbats"/>
              </a:rPr>
              <a:t>✗</a:t>
            </a:r>
            <a:endParaRPr kumimoji="0" lang="en-US" sz="1800" b="0" i="0" u="none" strike="noStrike" kern="1200" cap="none" spc="0" normalizeH="0" baseline="0" noProof="0" dirty="0" smtClean="0">
              <a:ln>
                <a:noFill/>
              </a:ln>
              <a:solidFill>
                <a:srgbClr val="FF0000"/>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Content Placeholder 2"/>
          <p:cNvSpPr txBox="1">
            <a:spLocks/>
          </p:cNvSpPr>
          <p:nvPr/>
        </p:nvSpPr>
        <p:spPr>
          <a:xfrm>
            <a:off x="4273257" y="4960036"/>
            <a:ext cx="3417294" cy="1302975"/>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smtClean="0"/>
              <a:t>Efficiency, comfort, practicality, reliability, price </a:t>
            </a:r>
            <a:r>
              <a:rPr kumimoji="0" lang="en-US" sz="1800" b="0" i="0" u="none" strike="noStrike" kern="1200" cap="none" spc="0" normalizeH="0" baseline="0" noProof="0" dirty="0" smtClean="0">
                <a:ln>
                  <a:noFill/>
                </a:ln>
                <a:solidFill>
                  <a:srgbClr val="008000"/>
                </a:solidFill>
                <a:effectLst/>
                <a:uLnTx/>
                <a:uFillTx/>
                <a:latin typeface="Zapf Dingbats"/>
                <a:ea typeface="Zapf Dingbats"/>
                <a:cs typeface="Zapf Dingbats"/>
              </a:rPr>
              <a:t>✓</a:t>
            </a:r>
            <a:endParaRPr kumimoji="0" lang="en-US" sz="1800" b="0" i="0" u="none" strike="noStrike" kern="1200" cap="none" spc="0" normalizeH="0" baseline="0" noProof="0" dirty="0" smtClean="0">
              <a:ln>
                <a:noFill/>
              </a:ln>
              <a:solidFill>
                <a:srgbClr val="008000"/>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noProof="0" dirty="0" smtClean="0"/>
              <a:t>Acceleration, cornering, speed</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800" b="0" i="0" u="none" strike="noStrike" kern="1200" cap="none" spc="0" normalizeH="0" baseline="0" noProof="0" dirty="0" smtClean="0">
                <a:ln>
                  <a:noFill/>
                </a:ln>
                <a:solidFill>
                  <a:srgbClr val="FF0000"/>
                </a:solidFill>
                <a:effectLst/>
                <a:uLnTx/>
                <a:uFillTx/>
                <a:latin typeface="Zapf Dingbats"/>
                <a:ea typeface="Zapf Dingbats"/>
                <a:cs typeface="Zapf Dingbats"/>
              </a:rPr>
              <a:t>✗</a:t>
            </a:r>
            <a:endParaRPr kumimoji="0" lang="en-US" sz="1800" b="0" i="0" u="none" strike="noStrike" kern="1200" cap="none" spc="0" normalizeH="0" baseline="0" noProof="0" dirty="0" smtClean="0">
              <a:ln>
                <a:noFill/>
              </a:ln>
              <a:solidFill>
                <a:srgbClr val="FF0000"/>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fontScale="92500"/>
          </a:bodyPr>
          <a:lstStyle/>
          <a:p>
            <a:pPr lvl="0" algn="ctr">
              <a:spcBef>
                <a:spcPct val="0"/>
              </a:spcBef>
            </a:pPr>
            <a:r>
              <a:rPr lang="en-US" sz="4400" dirty="0" smtClean="0">
                <a:solidFill>
                  <a:srgbClr val="FFFFFF"/>
                </a:solidFill>
              </a:rPr>
              <a:t>You can’t have your cake and eat it too!</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p:spPr>
        <p:txBody>
          <a:bodyPr>
            <a:normAutofit fontScale="85000" lnSpcReduction="20000"/>
          </a:bodyPr>
          <a:lstStyle/>
          <a:p>
            <a:r>
              <a:rPr lang="en-US" dirty="0" smtClean="0"/>
              <a:t>Throughput/efficiency</a:t>
            </a:r>
          </a:p>
          <a:p>
            <a:r>
              <a:rPr lang="en-US" dirty="0" smtClean="0"/>
              <a:t>Spectral resolution</a:t>
            </a:r>
          </a:p>
          <a:p>
            <a:r>
              <a:rPr lang="en-US" dirty="0" smtClean="0"/>
              <a:t>Wavelength coverage</a:t>
            </a:r>
          </a:p>
          <a:p>
            <a:r>
              <a:rPr lang="en-US" dirty="0" smtClean="0"/>
              <a:t>Wavelength precision/stability</a:t>
            </a:r>
          </a:p>
          <a:p>
            <a:r>
              <a:rPr lang="en-US" dirty="0" smtClean="0"/>
              <a:t>Image quality</a:t>
            </a:r>
          </a:p>
          <a:p>
            <a:endParaRPr lang="en-US" dirty="0" smtClean="0"/>
          </a:p>
          <a:p>
            <a:r>
              <a:rPr lang="en-US" dirty="0" smtClean="0"/>
              <a:t>Physical constraints</a:t>
            </a:r>
          </a:p>
          <a:p>
            <a:r>
              <a:rPr lang="en-US" dirty="0" smtClean="0"/>
              <a:t>Downtime/engineering time</a:t>
            </a:r>
          </a:p>
          <a:p>
            <a:r>
              <a:rPr lang="en-US" dirty="0" smtClean="0"/>
              <a:t>Cost</a:t>
            </a:r>
          </a:p>
          <a:p>
            <a:r>
              <a:rPr lang="en-US" dirty="0" smtClean="0"/>
              <a:t>Construction time and risk</a:t>
            </a:r>
            <a:endParaRPr lang="en-US" dirty="0"/>
          </a:p>
        </p:txBody>
      </p:sp>
      <p:sp>
        <p:nvSpPr>
          <p:cNvPr id="5"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fontScale="92500" lnSpcReduction="20000"/>
          </a:bodyPr>
          <a:lstStyle/>
          <a:p>
            <a:pPr lvl="0" algn="ctr">
              <a:spcBef>
                <a:spcPct val="0"/>
              </a:spcBef>
            </a:pPr>
            <a:r>
              <a:rPr lang="en-US" sz="4400" dirty="0" smtClean="0">
                <a:solidFill>
                  <a:srgbClr val="FFFFFF"/>
                </a:solidFill>
              </a:rPr>
              <a:t>So what performance metrics do we use for spectrographs?</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
            <a:ext cx="9144000" cy="1143000"/>
          </a:xfrm>
          <a:solidFill>
            <a:srgbClr val="660066"/>
          </a:solidFill>
        </p:spPr>
        <p:txBody>
          <a:bodyPr/>
          <a:lstStyle/>
          <a:p>
            <a:r>
              <a:rPr lang="en-US" dirty="0" smtClean="0">
                <a:solidFill>
                  <a:schemeClr val="bg1"/>
                </a:solidFill>
              </a:rPr>
              <a:t>A plug for Durham…</a:t>
            </a:r>
            <a:endParaRPr lang="en-US" dirty="0">
              <a:solidFill>
                <a:schemeClr val="bg1"/>
              </a:solidFill>
            </a:endParaRPr>
          </a:p>
        </p:txBody>
      </p:sp>
      <p:sp>
        <p:nvSpPr>
          <p:cNvPr id="5" name="Subtitle 2"/>
          <p:cNvSpPr txBox="1">
            <a:spLocks/>
          </p:cNvSpPr>
          <p:nvPr/>
        </p:nvSpPr>
        <p:spPr>
          <a:xfrm>
            <a:off x="457200" y="1436666"/>
            <a:ext cx="8214440" cy="728744"/>
          </a:xfrm>
          <a:prstGeom prst="rect">
            <a:avLst/>
          </a:prstGeom>
        </p:spPr>
        <p:txBody>
          <a:bodyPr vert="horz" lIns="91440" tIns="45720" rIns="91440" bIns="45720" rtlCol="0">
            <a:normAutofit fontScale="70000" lnSpcReduction="20000"/>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400" b="0" i="1" u="none" strike="noStrike" kern="1200" cap="none" spc="0" normalizeH="0" baseline="0" noProof="0" dirty="0" smtClean="0">
                <a:ln>
                  <a:noFill/>
                </a:ln>
                <a:solidFill>
                  <a:schemeClr val="tx1">
                    <a:tint val="75000"/>
                  </a:schemeClr>
                </a:solidFill>
                <a:effectLst/>
                <a:uLnTx/>
                <a:uFillTx/>
                <a:latin typeface="+mn-lt"/>
                <a:ea typeface="+mn-ea"/>
                <a:cs typeface="+mn-cs"/>
              </a:rPr>
              <a:t>‘A perfect little</a:t>
            </a:r>
            <a:r>
              <a:rPr kumimoji="0" lang="en-US" sz="2400" b="0" i="1" u="none" strike="noStrike" kern="1200" cap="none" spc="0" normalizeH="0" noProof="0" dirty="0" smtClean="0">
                <a:ln>
                  <a:noFill/>
                </a:ln>
                <a:solidFill>
                  <a:schemeClr val="tx1">
                    <a:tint val="75000"/>
                  </a:schemeClr>
                </a:solidFill>
                <a:effectLst/>
                <a:uLnTx/>
                <a:uFillTx/>
                <a:latin typeface="+mn-lt"/>
                <a:ea typeface="+mn-ea"/>
                <a:cs typeface="+mn-cs"/>
              </a:rPr>
              <a:t> city’ &amp; ‘If you haven’t </a:t>
            </a:r>
            <a:r>
              <a:rPr lang="en-US" sz="2400" i="1" dirty="0" smtClean="0">
                <a:solidFill>
                  <a:schemeClr val="tx1">
                    <a:tint val="75000"/>
                  </a:schemeClr>
                </a:solidFill>
              </a:rPr>
              <a:t>been to Durham, you really should do at once’</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400" i="1" dirty="0" smtClean="0">
                <a:solidFill>
                  <a:schemeClr val="tx1">
                    <a:tint val="75000"/>
                  </a:schemeClr>
                </a:solidFill>
              </a:rPr>
              <a:t>– Bill Bryson, Notes from a Small Island</a:t>
            </a:r>
            <a:endParaRPr kumimoji="0" lang="en-US" sz="2400" b="0" i="1"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6" name="Picture 5"/>
          <p:cNvPicPr>
            <a:picLocks noChangeAspect="1"/>
          </p:cNvPicPr>
          <p:nvPr/>
        </p:nvPicPr>
        <p:blipFill>
          <a:blip r:embed="rId3"/>
          <a:stretch>
            <a:fillRect/>
          </a:stretch>
        </p:blipFill>
        <p:spPr>
          <a:xfrm>
            <a:off x="1737783" y="2360083"/>
            <a:ext cx="5475112" cy="410633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SALT-HRS throughput</a:t>
            </a:r>
          </a:p>
        </p:txBody>
      </p:sp>
      <p:graphicFrame>
        <p:nvGraphicFramePr>
          <p:cNvPr id="6" name="Chart 5"/>
          <p:cNvGraphicFramePr>
            <a:graphicFrameLocks noGrp="1"/>
          </p:cNvGraphicFramePr>
          <p:nvPr/>
        </p:nvGraphicFramePr>
        <p:xfrm>
          <a:off x="1142143" y="1352185"/>
          <a:ext cx="7090427" cy="531835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88719"/>
            <a:ext cx="8229600" cy="1633591"/>
          </a:xfrm>
        </p:spPr>
        <p:txBody>
          <a:bodyPr>
            <a:normAutofit fontScale="77500" lnSpcReduction="20000"/>
          </a:bodyPr>
          <a:lstStyle/>
          <a:p>
            <a:r>
              <a:rPr lang="en-US" dirty="0" smtClean="0"/>
              <a:t>How do you know if your spectral feature is one broad feature or several narrower lines which happen to overlap?</a:t>
            </a:r>
          </a:p>
          <a:p>
            <a:r>
              <a:rPr lang="en-US" dirty="0" smtClean="0"/>
              <a:t>Different SALT-HRS modes between </a:t>
            </a:r>
            <a:r>
              <a:rPr lang="en-US" i="1" dirty="0" smtClean="0"/>
              <a:t>R</a:t>
            </a:r>
            <a:r>
              <a:rPr lang="en-US" dirty="0" smtClean="0"/>
              <a:t> = 16000 to </a:t>
            </a:r>
            <a:r>
              <a:rPr lang="en-US" i="1" dirty="0" smtClean="0"/>
              <a:t>R</a:t>
            </a:r>
            <a:r>
              <a:rPr lang="en-US" dirty="0" smtClean="0"/>
              <a:t> = 67000 (bigger is better)</a:t>
            </a:r>
          </a:p>
        </p:txBody>
      </p:sp>
      <p:sp>
        <p:nvSpPr>
          <p:cNvPr id="5"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Spectral resolution</a:t>
            </a:r>
          </a:p>
        </p:txBody>
      </p:sp>
      <p:sp>
        <p:nvSpPr>
          <p:cNvPr id="75778" name="Freeform 2"/>
          <p:cNvSpPr>
            <a:spLocks/>
          </p:cNvSpPr>
          <p:nvPr/>
        </p:nvSpPr>
        <p:spPr bwMode="auto">
          <a:xfrm>
            <a:off x="7185046" y="4462295"/>
            <a:ext cx="457200" cy="1257300"/>
          </a:xfrm>
          <a:custGeom>
            <a:avLst/>
            <a:gdLst/>
            <a:ahLst/>
            <a:cxnLst>
              <a:cxn ang="0">
                <a:pos x="0" y="1980"/>
              </a:cxn>
              <a:cxn ang="0">
                <a:pos x="180" y="1620"/>
              </a:cxn>
              <a:cxn ang="0">
                <a:pos x="360" y="0"/>
              </a:cxn>
              <a:cxn ang="0">
                <a:pos x="540" y="1620"/>
              </a:cxn>
              <a:cxn ang="0">
                <a:pos x="720" y="1980"/>
              </a:cxn>
            </a:cxnLst>
            <a:rect l="0" t="0" r="r" b="b"/>
            <a:pathLst>
              <a:path w="720" h="1980">
                <a:moveTo>
                  <a:pt x="0" y="1980"/>
                </a:moveTo>
                <a:cubicBezTo>
                  <a:pt x="60" y="1965"/>
                  <a:pt x="120" y="1950"/>
                  <a:pt x="180" y="1620"/>
                </a:cubicBezTo>
                <a:cubicBezTo>
                  <a:pt x="240" y="1290"/>
                  <a:pt x="300" y="0"/>
                  <a:pt x="360" y="0"/>
                </a:cubicBezTo>
                <a:cubicBezTo>
                  <a:pt x="420" y="0"/>
                  <a:pt x="480" y="1290"/>
                  <a:pt x="540" y="1620"/>
                </a:cubicBezTo>
                <a:cubicBezTo>
                  <a:pt x="600" y="1950"/>
                  <a:pt x="660" y="1965"/>
                  <a:pt x="720" y="1980"/>
                </a:cubicBezTo>
              </a:path>
            </a:pathLst>
          </a:custGeom>
          <a:noFill/>
          <a:ln w="25400">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79" name="Line 3"/>
          <p:cNvSpPr>
            <a:spLocks noChangeShapeType="1"/>
          </p:cNvSpPr>
          <p:nvPr/>
        </p:nvSpPr>
        <p:spPr bwMode="auto">
          <a:xfrm>
            <a:off x="7412058" y="4235283"/>
            <a:ext cx="0" cy="114300"/>
          </a:xfrm>
          <a:prstGeom prst="line">
            <a:avLst/>
          </a:prstGeom>
          <a:noFill/>
          <a:ln w="25400">
            <a:solidFill>
              <a:srgbClr val="6600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80" name="Line 4"/>
          <p:cNvSpPr>
            <a:spLocks noChangeShapeType="1"/>
          </p:cNvSpPr>
          <p:nvPr/>
        </p:nvSpPr>
        <p:spPr bwMode="auto">
          <a:xfrm>
            <a:off x="7640658" y="4235283"/>
            <a:ext cx="0" cy="114300"/>
          </a:xfrm>
          <a:prstGeom prst="line">
            <a:avLst/>
          </a:prstGeom>
          <a:noFill/>
          <a:ln w="25400">
            <a:solidFill>
              <a:srgbClr val="6600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82" name="Rectangle 6"/>
          <p:cNvSpPr>
            <a:spLocks noChangeArrowheads="1"/>
          </p:cNvSpPr>
          <p:nvPr/>
        </p:nvSpPr>
        <p:spPr bwMode="auto">
          <a:xfrm>
            <a:off x="7224732" y="3874857"/>
            <a:ext cx="301625" cy="287338"/>
          </a:xfrm>
          <a:prstGeom prst="rect">
            <a:avLst/>
          </a:prstGeom>
          <a:solidFill>
            <a:srgbClr val="FFFFFF"/>
          </a:solidFill>
          <a:ln w="254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783" name="Text Box 7"/>
          <p:cNvSpPr txBox="1">
            <a:spLocks noChangeArrowheads="1"/>
          </p:cNvSpPr>
          <p:nvPr/>
        </p:nvSpPr>
        <p:spPr bwMode="auto">
          <a:xfrm>
            <a:off x="7060364" y="5957331"/>
            <a:ext cx="465994"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a:ln>
                  <a:noFill/>
                </a:ln>
                <a:solidFill>
                  <a:srgbClr val="7F7F7F"/>
                </a:solidFill>
                <a:effectLst/>
                <a:ea typeface="Times New Roman" charset="0"/>
              </a:rPr>
              <a:t>λ</a:t>
            </a:r>
            <a:r>
              <a:rPr kumimoji="0" lang="en-US" b="0" i="1" u="none" strike="noStrike" cap="none" normalizeH="0" baseline="-25000" dirty="0">
                <a:ln>
                  <a:noFill/>
                </a:ln>
                <a:solidFill>
                  <a:srgbClr val="7F7F7F"/>
                </a:solidFill>
                <a:effectLst/>
                <a:ea typeface="Times New Roman" charset="0"/>
              </a:rPr>
              <a:t>1</a:t>
            </a:r>
            <a:endParaRPr kumimoji="0" lang="en-US" b="0" i="1" u="none" strike="noStrike" cap="none" normalizeH="0" baseline="0" dirty="0">
              <a:ln>
                <a:noFill/>
              </a:ln>
              <a:solidFill>
                <a:srgbClr val="7F7F7F"/>
              </a:solidFill>
              <a:effectLst/>
              <a:ea typeface="Times New Roman" charset="0"/>
            </a:endParaRPr>
          </a:p>
        </p:txBody>
      </p:sp>
      <p:sp>
        <p:nvSpPr>
          <p:cNvPr id="75784" name="Text Box 8"/>
          <p:cNvSpPr txBox="1">
            <a:spLocks noChangeArrowheads="1"/>
          </p:cNvSpPr>
          <p:nvPr/>
        </p:nvSpPr>
        <p:spPr bwMode="auto">
          <a:xfrm>
            <a:off x="7526358" y="5957331"/>
            <a:ext cx="621326"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a:ln>
                  <a:noFill/>
                </a:ln>
                <a:solidFill>
                  <a:srgbClr val="7F7F7F"/>
                </a:solidFill>
                <a:effectLst/>
                <a:ea typeface="Times New Roman" charset="0"/>
              </a:rPr>
              <a:t>λ</a:t>
            </a:r>
            <a:r>
              <a:rPr kumimoji="0" lang="en-US" b="0" i="1" u="none" strike="noStrike" cap="none" normalizeH="0" baseline="-25000" dirty="0">
                <a:ln>
                  <a:noFill/>
                </a:ln>
                <a:solidFill>
                  <a:srgbClr val="7F7F7F"/>
                </a:solidFill>
                <a:effectLst/>
                <a:ea typeface="Times New Roman" charset="0"/>
              </a:rPr>
              <a:t>2</a:t>
            </a:r>
            <a:endParaRPr kumimoji="0" lang="en-US" b="0" i="1" u="none" strike="noStrike" cap="none" normalizeH="0" baseline="0" dirty="0">
              <a:ln>
                <a:noFill/>
              </a:ln>
              <a:solidFill>
                <a:srgbClr val="7F7F7F"/>
              </a:solidFill>
              <a:effectLst/>
              <a:ea typeface="Times New Roman" charset="0"/>
            </a:endParaRPr>
          </a:p>
        </p:txBody>
      </p:sp>
      <p:sp>
        <p:nvSpPr>
          <p:cNvPr id="75785" name="Line 9"/>
          <p:cNvSpPr>
            <a:spLocks noChangeShapeType="1"/>
          </p:cNvSpPr>
          <p:nvPr/>
        </p:nvSpPr>
        <p:spPr bwMode="auto">
          <a:xfrm>
            <a:off x="7412058" y="5833895"/>
            <a:ext cx="0" cy="114300"/>
          </a:xfrm>
          <a:prstGeom prst="line">
            <a:avLst/>
          </a:prstGeom>
          <a:noFill/>
          <a:ln w="25400">
            <a:solidFill>
              <a:srgbClr val="6600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86" name="Line 10"/>
          <p:cNvSpPr>
            <a:spLocks noChangeShapeType="1"/>
          </p:cNvSpPr>
          <p:nvPr/>
        </p:nvSpPr>
        <p:spPr bwMode="auto">
          <a:xfrm>
            <a:off x="7640658" y="5833895"/>
            <a:ext cx="0" cy="114300"/>
          </a:xfrm>
          <a:prstGeom prst="line">
            <a:avLst/>
          </a:prstGeom>
          <a:noFill/>
          <a:ln w="25400">
            <a:solidFill>
              <a:srgbClr val="660066"/>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87" name="Text Box 11"/>
          <p:cNvSpPr txBox="1">
            <a:spLocks noChangeArrowheads="1"/>
          </p:cNvSpPr>
          <p:nvPr/>
        </p:nvSpPr>
        <p:spPr bwMode="auto">
          <a:xfrm>
            <a:off x="6604131" y="3154449"/>
            <a:ext cx="1828800" cy="708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a:ln>
                  <a:noFill/>
                </a:ln>
                <a:solidFill>
                  <a:srgbClr val="7F7F7F"/>
                </a:solidFill>
                <a:effectLst/>
                <a:ea typeface="Times New Roman" charset="0"/>
              </a:rPr>
              <a:t>Two detector pixels</a:t>
            </a:r>
          </a:p>
        </p:txBody>
      </p:sp>
      <p:sp>
        <p:nvSpPr>
          <p:cNvPr id="75788" name="Freeform 12"/>
          <p:cNvSpPr>
            <a:spLocks/>
          </p:cNvSpPr>
          <p:nvPr/>
        </p:nvSpPr>
        <p:spPr bwMode="auto">
          <a:xfrm>
            <a:off x="7412058" y="4462295"/>
            <a:ext cx="457200" cy="1257300"/>
          </a:xfrm>
          <a:custGeom>
            <a:avLst/>
            <a:gdLst/>
            <a:ahLst/>
            <a:cxnLst>
              <a:cxn ang="0">
                <a:pos x="0" y="1980"/>
              </a:cxn>
              <a:cxn ang="0">
                <a:pos x="180" y="1620"/>
              </a:cxn>
              <a:cxn ang="0">
                <a:pos x="360" y="0"/>
              </a:cxn>
              <a:cxn ang="0">
                <a:pos x="540" y="1620"/>
              </a:cxn>
              <a:cxn ang="0">
                <a:pos x="720" y="1980"/>
              </a:cxn>
            </a:cxnLst>
            <a:rect l="0" t="0" r="r" b="b"/>
            <a:pathLst>
              <a:path w="720" h="1980">
                <a:moveTo>
                  <a:pt x="0" y="1980"/>
                </a:moveTo>
                <a:cubicBezTo>
                  <a:pt x="60" y="1965"/>
                  <a:pt x="120" y="1950"/>
                  <a:pt x="180" y="1620"/>
                </a:cubicBezTo>
                <a:cubicBezTo>
                  <a:pt x="240" y="1290"/>
                  <a:pt x="300" y="0"/>
                  <a:pt x="360" y="0"/>
                </a:cubicBezTo>
                <a:cubicBezTo>
                  <a:pt x="420" y="0"/>
                  <a:pt x="480" y="1290"/>
                  <a:pt x="540" y="1620"/>
                </a:cubicBezTo>
                <a:cubicBezTo>
                  <a:pt x="600" y="1950"/>
                  <a:pt x="660" y="1965"/>
                  <a:pt x="720" y="1980"/>
                </a:cubicBezTo>
              </a:path>
            </a:pathLst>
          </a:custGeom>
          <a:noFill/>
          <a:ln w="25400">
            <a:solidFill>
              <a:srgbClr val="3366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89" name="Line 13"/>
          <p:cNvSpPr>
            <a:spLocks noChangeShapeType="1"/>
          </p:cNvSpPr>
          <p:nvPr/>
        </p:nvSpPr>
        <p:spPr bwMode="auto">
          <a:xfrm rot="5400000">
            <a:off x="7318396" y="4192420"/>
            <a:ext cx="0" cy="187325"/>
          </a:xfrm>
          <a:prstGeom prst="line">
            <a:avLst/>
          </a:prstGeom>
          <a:noFill/>
          <a:ln w="25400">
            <a:solidFill>
              <a:srgbClr val="660066"/>
            </a:solidFill>
            <a:round/>
            <a:headEnd type="arrow" w="sm" len="sm"/>
            <a:tailEnd/>
          </a:ln>
        </p:spPr>
        <p:txBody>
          <a:bodyPr vert="horz" wrap="square" lIns="91440" tIns="45720" rIns="91440" bIns="45720" numCol="1" anchor="t" anchorCtr="0" compatLnSpc="1">
            <a:prstTxWarp prst="textNoShape">
              <a:avLst/>
            </a:prstTxWarp>
          </a:bodyPr>
          <a:lstStyle/>
          <a:p>
            <a:endParaRPr lang="en-US"/>
          </a:p>
        </p:txBody>
      </p:sp>
      <p:sp>
        <p:nvSpPr>
          <p:cNvPr id="75790" name="Line 14"/>
          <p:cNvSpPr>
            <a:spLocks noChangeShapeType="1"/>
          </p:cNvSpPr>
          <p:nvPr/>
        </p:nvSpPr>
        <p:spPr bwMode="auto">
          <a:xfrm rot="5400000">
            <a:off x="7737496" y="4194007"/>
            <a:ext cx="0" cy="187325"/>
          </a:xfrm>
          <a:prstGeom prst="line">
            <a:avLst/>
          </a:prstGeom>
          <a:noFill/>
          <a:ln w="25400">
            <a:solidFill>
              <a:srgbClr val="660066"/>
            </a:solidFill>
            <a:round/>
            <a:headEnd type="none" w="sm" len="sm"/>
            <a:tailEnd type="arrow" w="sm" len="sm"/>
          </a:ln>
        </p:spPr>
        <p:txBody>
          <a:bodyPr vert="horz" wrap="square" lIns="91440" tIns="45720" rIns="91440" bIns="45720" numCol="1" anchor="t" anchorCtr="0" compatLnSpc="1">
            <a:prstTxWarp prst="textNoShape">
              <a:avLst/>
            </a:prstTxWarp>
          </a:bodyPr>
          <a:lstStyle/>
          <a:p>
            <a:endParaRPr lang="en-US"/>
          </a:p>
        </p:txBody>
      </p:sp>
      <p:sp>
        <p:nvSpPr>
          <p:cNvPr id="17" name="Rectangle 6"/>
          <p:cNvSpPr>
            <a:spLocks noChangeArrowheads="1"/>
          </p:cNvSpPr>
          <p:nvPr/>
        </p:nvSpPr>
        <p:spPr bwMode="auto">
          <a:xfrm>
            <a:off x="7531085" y="3874452"/>
            <a:ext cx="301625" cy="287338"/>
          </a:xfrm>
          <a:prstGeom prst="rect">
            <a:avLst/>
          </a:prstGeom>
          <a:solidFill>
            <a:srgbClr val="FFFFFF"/>
          </a:solidFill>
          <a:ln w="254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9" name="Picture 18"/>
          <p:cNvPicPr>
            <a:picLocks noChangeAspect="1"/>
          </p:cNvPicPr>
          <p:nvPr/>
        </p:nvPicPr>
        <p:blipFill>
          <a:blip r:embed="rId3"/>
          <a:stretch>
            <a:fillRect/>
          </a:stretch>
        </p:blipFill>
        <p:spPr>
          <a:xfrm>
            <a:off x="457200" y="2922311"/>
            <a:ext cx="5266944" cy="351129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p:spPr>
        <p:txBody>
          <a:bodyPr>
            <a:normAutofit/>
          </a:bodyPr>
          <a:lstStyle/>
          <a:p>
            <a:r>
              <a:rPr lang="en-US" dirty="0" smtClean="0"/>
              <a:t>SALT-HRS is the Southern African Large Telescope High Resolution Spectrograph</a:t>
            </a:r>
          </a:p>
          <a:p>
            <a:r>
              <a:rPr lang="en-US" dirty="0" smtClean="0"/>
              <a:t>It prioritizes spectral resolution and wavelength stability most highly due to its specific science cases</a:t>
            </a:r>
          </a:p>
          <a:p>
            <a:r>
              <a:rPr lang="en-US" dirty="0" smtClean="0"/>
              <a:t>The wavelength range is 370-890nm</a:t>
            </a:r>
          </a:p>
          <a:p>
            <a:r>
              <a:rPr lang="en-US" dirty="0" smtClean="0"/>
              <a:t>Still offers four modes depending on usage</a:t>
            </a:r>
          </a:p>
        </p:txBody>
      </p:sp>
      <p:sp>
        <p:nvSpPr>
          <p:cNvPr id="5"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SALT-HRS</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Spectrograph or submarine?</a:t>
            </a:r>
          </a:p>
        </p:txBody>
      </p:sp>
      <p:pic>
        <p:nvPicPr>
          <p:cNvPr id="6" name="Picture 5"/>
          <p:cNvPicPr>
            <a:picLocks noChangeAspect="1"/>
          </p:cNvPicPr>
          <p:nvPr/>
        </p:nvPicPr>
        <p:blipFill>
          <a:blip r:embed="rId3"/>
          <a:stretch>
            <a:fillRect/>
          </a:stretch>
        </p:blipFill>
        <p:spPr>
          <a:xfrm>
            <a:off x="814901" y="1558162"/>
            <a:ext cx="7381802" cy="49236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SALT-HRS CAD diagram</a:t>
            </a:r>
          </a:p>
        </p:txBody>
      </p:sp>
      <p:pic>
        <p:nvPicPr>
          <p:cNvPr id="7" name="Picture 6"/>
          <p:cNvPicPr>
            <a:picLocks noChangeAspect="1"/>
          </p:cNvPicPr>
          <p:nvPr/>
        </p:nvPicPr>
        <p:blipFill>
          <a:blip r:embed="rId3"/>
          <a:stretch>
            <a:fillRect/>
          </a:stretch>
        </p:blipFill>
        <p:spPr>
          <a:xfrm>
            <a:off x="1170278" y="1512846"/>
            <a:ext cx="6804526" cy="491075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SALT-HRS – How it works (allegedly)</a:t>
            </a:r>
          </a:p>
        </p:txBody>
      </p:sp>
      <p:pic>
        <p:nvPicPr>
          <p:cNvPr id="88067" name="Picture 3"/>
          <p:cNvPicPr>
            <a:picLocks noChangeArrowheads="1"/>
          </p:cNvPicPr>
          <p:nvPr/>
        </p:nvPicPr>
        <p:blipFill>
          <a:blip r:embed="rId3"/>
          <a:srcRect/>
          <a:stretch>
            <a:fillRect/>
          </a:stretch>
        </p:blipFill>
        <p:spPr bwMode="auto">
          <a:xfrm>
            <a:off x="141056" y="1811186"/>
            <a:ext cx="8869065" cy="3870661"/>
          </a:xfrm>
          <a:prstGeom prst="rect">
            <a:avLst/>
          </a:prstGeom>
          <a:noFill/>
        </p:spPr>
      </p:pic>
      <p:sp>
        <p:nvSpPr>
          <p:cNvPr id="88068" name="Rectangle 4"/>
          <p:cNvSpPr>
            <a:spLocks noChangeArrowheads="1"/>
          </p:cNvSpPr>
          <p:nvPr/>
        </p:nvSpPr>
        <p:spPr bwMode="auto">
          <a:xfrm>
            <a:off x="6236633" y="4244318"/>
            <a:ext cx="179693" cy="179691"/>
          </a:xfrm>
          <a:prstGeom prst="rect">
            <a:avLst/>
          </a:prstGeom>
          <a:solidFill>
            <a:srgbClr val="FFFFFF"/>
          </a:solidFill>
          <a:ln w="19050">
            <a:no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8069" name="Rectangle 5"/>
          <p:cNvSpPr>
            <a:spLocks noChangeArrowheads="1"/>
          </p:cNvSpPr>
          <p:nvPr/>
        </p:nvSpPr>
        <p:spPr bwMode="auto">
          <a:xfrm>
            <a:off x="5768035" y="4335750"/>
            <a:ext cx="179693" cy="179691"/>
          </a:xfrm>
          <a:prstGeom prst="rect">
            <a:avLst/>
          </a:prstGeom>
          <a:solidFill>
            <a:srgbClr val="FFFFFF"/>
          </a:solidFill>
          <a:ln w="19050">
            <a:no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8070" name="Rectangle 6"/>
          <p:cNvSpPr>
            <a:spLocks noChangeArrowheads="1"/>
          </p:cNvSpPr>
          <p:nvPr/>
        </p:nvSpPr>
        <p:spPr bwMode="auto">
          <a:xfrm>
            <a:off x="4465106" y="5107216"/>
            <a:ext cx="179693" cy="179691"/>
          </a:xfrm>
          <a:prstGeom prst="rect">
            <a:avLst/>
          </a:prstGeom>
          <a:solidFill>
            <a:srgbClr val="FFFFFF"/>
          </a:solidFill>
          <a:ln w="19050">
            <a:no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8071" name="Rectangle 7"/>
          <p:cNvSpPr>
            <a:spLocks noChangeArrowheads="1"/>
          </p:cNvSpPr>
          <p:nvPr/>
        </p:nvSpPr>
        <p:spPr bwMode="auto">
          <a:xfrm>
            <a:off x="350591" y="4175743"/>
            <a:ext cx="179693" cy="179691"/>
          </a:xfrm>
          <a:prstGeom prst="rect">
            <a:avLst/>
          </a:prstGeom>
          <a:solidFill>
            <a:srgbClr val="FFFFFF"/>
          </a:solidFill>
          <a:ln w="19050">
            <a:no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8072" name="Rectangle 8"/>
          <p:cNvSpPr>
            <a:spLocks noChangeArrowheads="1"/>
          </p:cNvSpPr>
          <p:nvPr/>
        </p:nvSpPr>
        <p:spPr bwMode="auto">
          <a:xfrm>
            <a:off x="3105030" y="3844298"/>
            <a:ext cx="179693" cy="179691"/>
          </a:xfrm>
          <a:prstGeom prst="rect">
            <a:avLst/>
          </a:prstGeom>
          <a:solidFill>
            <a:srgbClr val="FFFFFF"/>
          </a:solidFill>
          <a:ln w="19050">
            <a:no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8073" name="Rectangle 9"/>
          <p:cNvSpPr>
            <a:spLocks noChangeArrowheads="1"/>
          </p:cNvSpPr>
          <p:nvPr/>
        </p:nvSpPr>
        <p:spPr bwMode="auto">
          <a:xfrm>
            <a:off x="8693913" y="3592858"/>
            <a:ext cx="179693" cy="179691"/>
          </a:xfrm>
          <a:prstGeom prst="rect">
            <a:avLst/>
          </a:prstGeom>
          <a:solidFill>
            <a:srgbClr val="FFFFFF"/>
          </a:solidFill>
          <a:ln w="19050">
            <a:no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8074" name="Line 10"/>
          <p:cNvSpPr>
            <a:spLocks noChangeShapeType="1"/>
          </p:cNvSpPr>
          <p:nvPr/>
        </p:nvSpPr>
        <p:spPr bwMode="auto">
          <a:xfrm flipH="1" flipV="1">
            <a:off x="5743907" y="4365593"/>
            <a:ext cx="1020374" cy="955601"/>
          </a:xfrm>
          <a:prstGeom prst="line">
            <a:avLst/>
          </a:prstGeom>
          <a:noFill/>
          <a:ln w="25400">
            <a:solidFill>
              <a:srgbClr val="000000"/>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88075" name="Line 11"/>
          <p:cNvSpPr>
            <a:spLocks noChangeShapeType="1"/>
          </p:cNvSpPr>
          <p:nvPr/>
        </p:nvSpPr>
        <p:spPr bwMode="auto">
          <a:xfrm flipV="1">
            <a:off x="3649187" y="5124994"/>
            <a:ext cx="997516" cy="431132"/>
          </a:xfrm>
          <a:prstGeom prst="line">
            <a:avLst/>
          </a:prstGeom>
          <a:noFill/>
          <a:ln w="25400">
            <a:solidFill>
              <a:srgbClr val="000000"/>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88076" name="Line 12"/>
          <p:cNvSpPr>
            <a:spLocks noChangeShapeType="1"/>
          </p:cNvSpPr>
          <p:nvPr/>
        </p:nvSpPr>
        <p:spPr bwMode="auto">
          <a:xfrm>
            <a:off x="2733581" y="3549681"/>
            <a:ext cx="554952" cy="424147"/>
          </a:xfrm>
          <a:prstGeom prst="line">
            <a:avLst/>
          </a:prstGeom>
          <a:noFill/>
          <a:ln w="25400">
            <a:solidFill>
              <a:srgbClr val="3366FF"/>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88077" name="Line 13"/>
          <p:cNvSpPr>
            <a:spLocks noChangeShapeType="1"/>
          </p:cNvSpPr>
          <p:nvPr/>
        </p:nvSpPr>
        <p:spPr bwMode="auto">
          <a:xfrm flipH="1">
            <a:off x="398848" y="3685561"/>
            <a:ext cx="358750" cy="689557"/>
          </a:xfrm>
          <a:prstGeom prst="line">
            <a:avLst/>
          </a:prstGeom>
          <a:noFill/>
          <a:ln w="25400">
            <a:solidFill>
              <a:srgbClr val="000000"/>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88078" name="Line 14"/>
          <p:cNvSpPr>
            <a:spLocks noChangeShapeType="1"/>
          </p:cNvSpPr>
          <p:nvPr/>
        </p:nvSpPr>
        <p:spPr bwMode="auto">
          <a:xfrm flipH="1" flipV="1">
            <a:off x="6232188" y="4270351"/>
            <a:ext cx="1073711" cy="277474"/>
          </a:xfrm>
          <a:prstGeom prst="line">
            <a:avLst/>
          </a:prstGeom>
          <a:noFill/>
          <a:ln w="25400">
            <a:solidFill>
              <a:srgbClr val="000000"/>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88079" name="Line 15"/>
          <p:cNvSpPr>
            <a:spLocks noChangeShapeType="1"/>
          </p:cNvSpPr>
          <p:nvPr/>
        </p:nvSpPr>
        <p:spPr bwMode="auto">
          <a:xfrm>
            <a:off x="8407547" y="3206808"/>
            <a:ext cx="425420" cy="542248"/>
          </a:xfrm>
          <a:prstGeom prst="line">
            <a:avLst/>
          </a:prstGeom>
          <a:noFill/>
          <a:ln w="25400">
            <a:solidFill>
              <a:srgbClr val="FF0000"/>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88080" name="Text Box 16"/>
          <p:cNvSpPr txBox="1">
            <a:spLocks noChangeArrowheads="1"/>
          </p:cNvSpPr>
          <p:nvPr/>
        </p:nvSpPr>
        <p:spPr bwMode="auto">
          <a:xfrm>
            <a:off x="6776346" y="5167536"/>
            <a:ext cx="1480717" cy="347318"/>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7F7F7F"/>
                </a:solidFill>
                <a:effectLst/>
                <a:ea typeface="Times New Roman" charset="0"/>
              </a:rPr>
              <a:t>Entrance slit</a:t>
            </a:r>
          </a:p>
        </p:txBody>
      </p:sp>
      <p:sp>
        <p:nvSpPr>
          <p:cNvPr id="88081" name="Text Box 17"/>
          <p:cNvSpPr txBox="1">
            <a:spLocks noChangeArrowheads="1"/>
          </p:cNvSpPr>
          <p:nvPr/>
        </p:nvSpPr>
        <p:spPr bwMode="auto">
          <a:xfrm>
            <a:off x="7225894" y="4359244"/>
            <a:ext cx="1793751" cy="765750"/>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rgbClr val="7F7F7F"/>
                </a:solidFill>
                <a:effectLst/>
                <a:ea typeface="Times New Roman" charset="0"/>
              </a:rPr>
              <a:t>Dichroic</a:t>
            </a:r>
            <a:r>
              <a:rPr kumimoji="0" lang="en-US" sz="1400" b="0" i="1" u="none" strike="noStrike" cap="none" normalizeH="0" baseline="0" dirty="0">
                <a:ln>
                  <a:noFill/>
                </a:ln>
                <a:solidFill>
                  <a:srgbClr val="7F7F7F"/>
                </a:solidFill>
                <a:effectLst/>
                <a:ea typeface="Times New Roman" charset="0"/>
              </a:rPr>
              <a:t> beam-splitter</a:t>
            </a:r>
          </a:p>
        </p:txBody>
      </p:sp>
      <p:sp>
        <p:nvSpPr>
          <p:cNvPr id="88082" name="Text Box 18"/>
          <p:cNvSpPr txBox="1">
            <a:spLocks noChangeArrowheads="1"/>
          </p:cNvSpPr>
          <p:nvPr/>
        </p:nvSpPr>
        <p:spPr bwMode="auto">
          <a:xfrm>
            <a:off x="1838928" y="5363101"/>
            <a:ext cx="1793751" cy="388590"/>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rgbClr val="7F7F7F"/>
                </a:solidFill>
                <a:effectLst/>
                <a:ea typeface="Times New Roman" charset="0"/>
              </a:rPr>
              <a:t>Échelle</a:t>
            </a:r>
            <a:r>
              <a:rPr kumimoji="0" lang="en-US" sz="1400" b="0" i="1" u="none" strike="noStrike" cap="none" normalizeH="0" baseline="0" dirty="0">
                <a:ln>
                  <a:noFill/>
                </a:ln>
                <a:solidFill>
                  <a:srgbClr val="7F7F7F"/>
                </a:solidFill>
                <a:effectLst/>
                <a:ea typeface="Times New Roman" charset="0"/>
              </a:rPr>
              <a:t> grating</a:t>
            </a:r>
          </a:p>
        </p:txBody>
      </p:sp>
      <p:sp>
        <p:nvSpPr>
          <p:cNvPr id="88083" name="Text Box 19"/>
          <p:cNvSpPr txBox="1">
            <a:spLocks noChangeArrowheads="1"/>
          </p:cNvSpPr>
          <p:nvPr/>
        </p:nvSpPr>
        <p:spPr bwMode="auto">
          <a:xfrm>
            <a:off x="0" y="3296336"/>
            <a:ext cx="1544178" cy="388590"/>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7F7F7F"/>
                </a:solidFill>
                <a:effectLst/>
                <a:ea typeface="Times New Roman" charset="0"/>
              </a:rPr>
              <a:t>Primary mirror</a:t>
            </a:r>
          </a:p>
        </p:txBody>
      </p:sp>
      <p:sp>
        <p:nvSpPr>
          <p:cNvPr id="88084" name="Text Box 20"/>
          <p:cNvSpPr txBox="1">
            <a:spLocks noChangeArrowheads="1"/>
          </p:cNvSpPr>
          <p:nvPr/>
        </p:nvSpPr>
        <p:spPr bwMode="auto">
          <a:xfrm>
            <a:off x="4562254" y="1456742"/>
            <a:ext cx="1793751" cy="712556"/>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3366FF"/>
                </a:solidFill>
                <a:effectLst/>
                <a:ea typeface="Times New Roman" charset="0"/>
              </a:rPr>
              <a:t>Blue camera                   and CCD</a:t>
            </a:r>
          </a:p>
        </p:txBody>
      </p:sp>
      <p:sp>
        <p:nvSpPr>
          <p:cNvPr id="88085" name="Text Box 21"/>
          <p:cNvSpPr txBox="1">
            <a:spLocks noChangeArrowheads="1"/>
          </p:cNvSpPr>
          <p:nvPr/>
        </p:nvSpPr>
        <p:spPr bwMode="auto">
          <a:xfrm>
            <a:off x="6086783" y="1461822"/>
            <a:ext cx="1156890" cy="712556"/>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FF0000"/>
                </a:solidFill>
                <a:effectLst/>
                <a:ea typeface="Times New Roman" charset="0"/>
              </a:rPr>
              <a:t>Red camera                   and CCD</a:t>
            </a:r>
          </a:p>
        </p:txBody>
      </p:sp>
      <p:sp>
        <p:nvSpPr>
          <p:cNvPr id="88086" name="Text Box 22"/>
          <p:cNvSpPr txBox="1">
            <a:spLocks noChangeArrowheads="1"/>
          </p:cNvSpPr>
          <p:nvPr/>
        </p:nvSpPr>
        <p:spPr bwMode="auto">
          <a:xfrm>
            <a:off x="7586657" y="2684879"/>
            <a:ext cx="1314360" cy="611458"/>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FF0000"/>
                </a:solidFill>
                <a:effectLst/>
                <a:ea typeface="Times New Roman" charset="0"/>
              </a:rPr>
              <a:t>Red pupil transfer mirror</a:t>
            </a:r>
          </a:p>
        </p:txBody>
      </p:sp>
      <p:sp>
        <p:nvSpPr>
          <p:cNvPr id="88087" name="Text Box 23"/>
          <p:cNvSpPr txBox="1">
            <a:spLocks noChangeArrowheads="1"/>
          </p:cNvSpPr>
          <p:nvPr/>
        </p:nvSpPr>
        <p:spPr bwMode="auto">
          <a:xfrm>
            <a:off x="2117039" y="2659480"/>
            <a:ext cx="1221020" cy="866073"/>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3366FF"/>
                </a:solidFill>
                <a:effectLst/>
                <a:ea typeface="Times New Roman" charset="0"/>
              </a:rPr>
              <a:t>Blue pupil transfer mirror</a:t>
            </a:r>
          </a:p>
        </p:txBody>
      </p:sp>
      <p:sp>
        <p:nvSpPr>
          <p:cNvPr id="88088" name="Text Box 24"/>
          <p:cNvSpPr txBox="1">
            <a:spLocks noChangeArrowheads="1"/>
          </p:cNvSpPr>
          <p:nvPr/>
        </p:nvSpPr>
        <p:spPr bwMode="auto">
          <a:xfrm>
            <a:off x="3632679" y="2169298"/>
            <a:ext cx="1400712" cy="1083862"/>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3366FF"/>
                </a:solidFill>
                <a:effectLst/>
                <a:ea typeface="Times New Roman" charset="0"/>
              </a:rPr>
              <a:t>Blue volume-phase holographic grating</a:t>
            </a:r>
            <a:endParaRPr kumimoji="0" lang="en-US" sz="1400" b="0" i="1" u="none" strike="noStrike" cap="none" normalizeH="0" baseline="0" dirty="0">
              <a:ln>
                <a:noFill/>
              </a:ln>
              <a:solidFill>
                <a:srgbClr val="3366FF"/>
              </a:solidFill>
              <a:effectLst/>
              <a:ea typeface="Times New Roman" charset="0"/>
            </a:endParaRPr>
          </a:p>
        </p:txBody>
      </p:sp>
      <p:sp>
        <p:nvSpPr>
          <p:cNvPr id="88089" name="Text Box 25"/>
          <p:cNvSpPr txBox="1">
            <a:spLocks noChangeArrowheads="1"/>
          </p:cNvSpPr>
          <p:nvPr/>
        </p:nvSpPr>
        <p:spPr bwMode="auto">
          <a:xfrm>
            <a:off x="7305899" y="1513253"/>
            <a:ext cx="1481353" cy="1146227"/>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FF0000"/>
                </a:solidFill>
                <a:effectLst/>
                <a:ea typeface="Times New Roman" charset="0"/>
              </a:rPr>
              <a:t>Red volume-phase holographic grating</a:t>
            </a:r>
          </a:p>
        </p:txBody>
      </p:sp>
      <p:sp>
        <p:nvSpPr>
          <p:cNvPr id="88090" name="Line 26"/>
          <p:cNvSpPr>
            <a:spLocks noChangeShapeType="1"/>
          </p:cNvSpPr>
          <p:nvPr/>
        </p:nvSpPr>
        <p:spPr bwMode="auto">
          <a:xfrm flipH="1">
            <a:off x="6896987" y="2480424"/>
            <a:ext cx="771471" cy="1155611"/>
          </a:xfrm>
          <a:prstGeom prst="line">
            <a:avLst/>
          </a:prstGeom>
          <a:noFill/>
          <a:ln w="25400">
            <a:solidFill>
              <a:srgbClr val="FF0000"/>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88091" name="Line 27"/>
          <p:cNvSpPr>
            <a:spLocks noChangeShapeType="1"/>
          </p:cNvSpPr>
          <p:nvPr/>
        </p:nvSpPr>
        <p:spPr bwMode="auto">
          <a:xfrm>
            <a:off x="4745121" y="3117915"/>
            <a:ext cx="495266" cy="572091"/>
          </a:xfrm>
          <a:prstGeom prst="line">
            <a:avLst/>
          </a:prstGeom>
          <a:noFill/>
          <a:ln w="25400">
            <a:solidFill>
              <a:srgbClr val="3366FF"/>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err="1" smtClean="0">
                <a:solidFill>
                  <a:schemeClr val="bg1"/>
                </a:solidFill>
                <a:ea typeface="Times New Roman" charset="0"/>
              </a:rPr>
              <a:t>É</a:t>
            </a:r>
            <a:r>
              <a:rPr lang="en-US" sz="4400" dirty="0" err="1" smtClean="0">
                <a:solidFill>
                  <a:srgbClr val="FFFFFF"/>
                </a:solidFill>
              </a:rPr>
              <a:t>chelle</a:t>
            </a:r>
            <a:r>
              <a:rPr lang="en-US" sz="4400" dirty="0" smtClean="0">
                <a:solidFill>
                  <a:srgbClr val="FFFFFF"/>
                </a:solidFill>
              </a:rPr>
              <a:t> grating dispersion, not a prism</a:t>
            </a:r>
          </a:p>
        </p:txBody>
      </p:sp>
      <p:pic>
        <p:nvPicPr>
          <p:cNvPr id="28" name="Picture 27"/>
          <p:cNvPicPr>
            <a:picLocks noChangeAspect="1"/>
          </p:cNvPicPr>
          <p:nvPr/>
        </p:nvPicPr>
        <p:blipFill>
          <a:blip r:embed="rId3"/>
          <a:stretch>
            <a:fillRect/>
          </a:stretch>
        </p:blipFill>
        <p:spPr>
          <a:xfrm>
            <a:off x="1381513" y="1813065"/>
            <a:ext cx="6362700" cy="4419600"/>
          </a:xfrm>
          <a:prstGeom prst="rect">
            <a:avLst/>
          </a:prstGeom>
        </p:spPr>
      </p:pic>
      <p:sp>
        <p:nvSpPr>
          <p:cNvPr id="29" name="Text Box 18"/>
          <p:cNvSpPr txBox="1">
            <a:spLocks noChangeArrowheads="1"/>
          </p:cNvSpPr>
          <p:nvPr/>
        </p:nvSpPr>
        <p:spPr bwMode="auto">
          <a:xfrm>
            <a:off x="5939146" y="5543382"/>
            <a:ext cx="1648800" cy="388590"/>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rgbClr val="7F7F7F"/>
                </a:solidFill>
                <a:effectLst/>
                <a:ea typeface="Times New Roman" charset="0"/>
              </a:rPr>
              <a:t>15μm</a:t>
            </a:r>
            <a:endParaRPr kumimoji="0" lang="en-US" b="0" i="1" u="none" strike="noStrike" cap="none" normalizeH="0" baseline="0" dirty="0">
              <a:ln>
                <a:noFill/>
              </a:ln>
              <a:solidFill>
                <a:srgbClr val="7F7F7F"/>
              </a:solidFill>
              <a:effectLst/>
              <a:ea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err="1" smtClean="0">
                <a:solidFill>
                  <a:schemeClr val="bg1"/>
                </a:solidFill>
                <a:ea typeface="Times New Roman" charset="0"/>
              </a:rPr>
              <a:t>É</a:t>
            </a:r>
            <a:r>
              <a:rPr lang="en-US" sz="4400" dirty="0" err="1" smtClean="0">
                <a:solidFill>
                  <a:srgbClr val="FFFFFF"/>
                </a:solidFill>
              </a:rPr>
              <a:t>chelle</a:t>
            </a:r>
            <a:r>
              <a:rPr lang="en-US" sz="4400" dirty="0" smtClean="0">
                <a:solidFill>
                  <a:srgbClr val="FFFFFF"/>
                </a:solidFill>
              </a:rPr>
              <a:t> – where the magic happens!</a:t>
            </a:r>
          </a:p>
        </p:txBody>
      </p:sp>
      <p:sp>
        <p:nvSpPr>
          <p:cNvPr id="94210" name="Line 2"/>
          <p:cNvSpPr>
            <a:spLocks noChangeShapeType="1"/>
          </p:cNvSpPr>
          <p:nvPr/>
        </p:nvSpPr>
        <p:spPr bwMode="auto">
          <a:xfrm>
            <a:off x="2795587" y="4013200"/>
            <a:ext cx="1316038" cy="1484313"/>
          </a:xfrm>
          <a:prstGeom prst="line">
            <a:avLst/>
          </a:prstGeom>
          <a:noFill/>
          <a:ln w="254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211" name="Line 3"/>
          <p:cNvSpPr>
            <a:spLocks noChangeShapeType="1"/>
          </p:cNvSpPr>
          <p:nvPr/>
        </p:nvSpPr>
        <p:spPr bwMode="auto">
          <a:xfrm>
            <a:off x="2795587" y="3559175"/>
            <a:ext cx="434975" cy="254000"/>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12" name="Line 4"/>
          <p:cNvSpPr>
            <a:spLocks noChangeShapeType="1"/>
          </p:cNvSpPr>
          <p:nvPr/>
        </p:nvSpPr>
        <p:spPr bwMode="auto">
          <a:xfrm>
            <a:off x="3230562" y="4108450"/>
            <a:ext cx="542925" cy="32226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13" name="Line 5"/>
          <p:cNvSpPr>
            <a:spLocks noChangeShapeType="1"/>
          </p:cNvSpPr>
          <p:nvPr/>
        </p:nvSpPr>
        <p:spPr bwMode="auto">
          <a:xfrm>
            <a:off x="3773487" y="4756150"/>
            <a:ext cx="557213" cy="301625"/>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14" name="Line 6"/>
          <p:cNvSpPr>
            <a:spLocks noChangeShapeType="1"/>
          </p:cNvSpPr>
          <p:nvPr/>
        </p:nvSpPr>
        <p:spPr bwMode="auto">
          <a:xfrm>
            <a:off x="3230562" y="3813175"/>
            <a:ext cx="0" cy="295275"/>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15" name="Line 7"/>
          <p:cNvSpPr>
            <a:spLocks noChangeShapeType="1"/>
          </p:cNvSpPr>
          <p:nvPr/>
        </p:nvSpPr>
        <p:spPr bwMode="auto">
          <a:xfrm>
            <a:off x="3773487" y="4430713"/>
            <a:ext cx="0" cy="325437"/>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16" name="Line 8"/>
          <p:cNvSpPr>
            <a:spLocks noChangeShapeType="1"/>
          </p:cNvSpPr>
          <p:nvPr/>
        </p:nvSpPr>
        <p:spPr bwMode="auto">
          <a:xfrm>
            <a:off x="4330700" y="5057775"/>
            <a:ext cx="0" cy="325438"/>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17" name="Line 9"/>
          <p:cNvSpPr>
            <a:spLocks noChangeShapeType="1"/>
          </p:cNvSpPr>
          <p:nvPr/>
        </p:nvSpPr>
        <p:spPr bwMode="auto">
          <a:xfrm flipV="1">
            <a:off x="3230562" y="3159125"/>
            <a:ext cx="1120775" cy="654050"/>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18" name="Line 10"/>
          <p:cNvSpPr>
            <a:spLocks noChangeShapeType="1"/>
          </p:cNvSpPr>
          <p:nvPr/>
        </p:nvSpPr>
        <p:spPr bwMode="auto">
          <a:xfrm flipV="1">
            <a:off x="4713287" y="2879725"/>
            <a:ext cx="144463" cy="77788"/>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19" name="Line 11"/>
          <p:cNvSpPr>
            <a:spLocks noChangeShapeType="1"/>
          </p:cNvSpPr>
          <p:nvPr/>
        </p:nvSpPr>
        <p:spPr bwMode="auto">
          <a:xfrm>
            <a:off x="4522787" y="2705100"/>
            <a:ext cx="334963" cy="174625"/>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20" name="Line 12"/>
          <p:cNvSpPr>
            <a:spLocks noChangeShapeType="1"/>
          </p:cNvSpPr>
          <p:nvPr/>
        </p:nvSpPr>
        <p:spPr bwMode="auto">
          <a:xfrm>
            <a:off x="4857750" y="2879725"/>
            <a:ext cx="0" cy="319088"/>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21" name="Line 13"/>
          <p:cNvSpPr>
            <a:spLocks noChangeShapeType="1"/>
          </p:cNvSpPr>
          <p:nvPr/>
        </p:nvSpPr>
        <p:spPr bwMode="auto">
          <a:xfrm>
            <a:off x="4857750" y="3198813"/>
            <a:ext cx="536575" cy="301625"/>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22" name="Line 14"/>
          <p:cNvSpPr>
            <a:spLocks noChangeShapeType="1"/>
          </p:cNvSpPr>
          <p:nvPr/>
        </p:nvSpPr>
        <p:spPr bwMode="auto">
          <a:xfrm>
            <a:off x="5394325" y="3500438"/>
            <a:ext cx="0" cy="312737"/>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23" name="Line 15"/>
          <p:cNvSpPr>
            <a:spLocks noChangeShapeType="1"/>
          </p:cNvSpPr>
          <p:nvPr/>
        </p:nvSpPr>
        <p:spPr bwMode="auto">
          <a:xfrm flipV="1">
            <a:off x="3230562" y="3632200"/>
            <a:ext cx="815975" cy="476250"/>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24" name="Line 16"/>
          <p:cNvSpPr>
            <a:spLocks noChangeShapeType="1"/>
          </p:cNvSpPr>
          <p:nvPr/>
        </p:nvSpPr>
        <p:spPr bwMode="auto">
          <a:xfrm flipV="1">
            <a:off x="4219575" y="3198813"/>
            <a:ext cx="628650" cy="360362"/>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25" name="Line 17"/>
          <p:cNvSpPr>
            <a:spLocks noChangeShapeType="1"/>
          </p:cNvSpPr>
          <p:nvPr/>
        </p:nvSpPr>
        <p:spPr bwMode="auto">
          <a:xfrm flipV="1">
            <a:off x="3773487" y="4052888"/>
            <a:ext cx="650875" cy="377825"/>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26" name="Line 18"/>
          <p:cNvSpPr>
            <a:spLocks noChangeShapeType="1"/>
          </p:cNvSpPr>
          <p:nvPr/>
        </p:nvSpPr>
        <p:spPr bwMode="auto">
          <a:xfrm flipV="1">
            <a:off x="5087937" y="3500438"/>
            <a:ext cx="306388" cy="174625"/>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27" name="Line 19"/>
          <p:cNvSpPr>
            <a:spLocks noChangeShapeType="1"/>
          </p:cNvSpPr>
          <p:nvPr/>
        </p:nvSpPr>
        <p:spPr bwMode="auto">
          <a:xfrm flipV="1">
            <a:off x="4330700" y="4673600"/>
            <a:ext cx="650875" cy="384175"/>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28" name="Line 20"/>
          <p:cNvSpPr>
            <a:spLocks noChangeShapeType="1"/>
          </p:cNvSpPr>
          <p:nvPr/>
        </p:nvSpPr>
        <p:spPr bwMode="auto">
          <a:xfrm flipV="1">
            <a:off x="3773487" y="4278313"/>
            <a:ext cx="800100" cy="477837"/>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29" name="Line 21"/>
          <p:cNvSpPr>
            <a:spLocks noChangeShapeType="1"/>
          </p:cNvSpPr>
          <p:nvPr/>
        </p:nvSpPr>
        <p:spPr bwMode="auto">
          <a:xfrm flipV="1">
            <a:off x="3984625" y="2335213"/>
            <a:ext cx="1336675" cy="1190625"/>
          </a:xfrm>
          <a:prstGeom prst="line">
            <a:avLst/>
          </a:prstGeom>
          <a:noFill/>
          <a:ln w="9525">
            <a:solidFill>
              <a:srgbClr val="3366FF"/>
            </a:solidFill>
            <a:prstDash val="dash"/>
            <a:round/>
            <a:headEnd/>
            <a:tailEnd type="none" w="sm" len="med"/>
          </a:ln>
          <a:effectLst>
            <a:outerShdw blurRad="63500" dist="38099"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endParaRPr lang="en-US"/>
          </a:p>
        </p:txBody>
      </p:sp>
      <p:sp>
        <p:nvSpPr>
          <p:cNvPr id="94230" name="Line 22"/>
          <p:cNvSpPr>
            <a:spLocks noChangeShapeType="1"/>
          </p:cNvSpPr>
          <p:nvPr/>
        </p:nvSpPr>
        <p:spPr bwMode="auto">
          <a:xfrm>
            <a:off x="3984625" y="3525838"/>
            <a:ext cx="1736725" cy="1365250"/>
          </a:xfrm>
          <a:prstGeom prst="line">
            <a:avLst/>
          </a:prstGeom>
          <a:noFill/>
          <a:ln w="9525">
            <a:solidFill>
              <a:srgbClr val="3366FF"/>
            </a:solidFill>
            <a:prstDash val="sysDot"/>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31" name="Line 23"/>
          <p:cNvSpPr>
            <a:spLocks noChangeShapeType="1"/>
          </p:cNvSpPr>
          <p:nvPr/>
        </p:nvSpPr>
        <p:spPr bwMode="auto">
          <a:xfrm>
            <a:off x="3984625" y="3525838"/>
            <a:ext cx="1435100" cy="1198562"/>
          </a:xfrm>
          <a:prstGeom prst="line">
            <a:avLst/>
          </a:prstGeom>
          <a:noFill/>
          <a:ln w="9525">
            <a:solidFill>
              <a:srgbClr val="3366FF"/>
            </a:solidFill>
            <a:prstDash val="sysDot"/>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32" name="Line 24"/>
          <p:cNvSpPr>
            <a:spLocks noChangeShapeType="1"/>
          </p:cNvSpPr>
          <p:nvPr/>
        </p:nvSpPr>
        <p:spPr bwMode="auto">
          <a:xfrm>
            <a:off x="5670550" y="4146550"/>
            <a:ext cx="0" cy="711200"/>
          </a:xfrm>
          <a:prstGeom prst="line">
            <a:avLst/>
          </a:prstGeom>
          <a:noFill/>
          <a:ln w="9525">
            <a:solidFill>
              <a:srgbClr val="3366FF"/>
            </a:solidFill>
            <a:prstDash val="sysDot"/>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33" name="Line 25"/>
          <p:cNvSpPr>
            <a:spLocks noChangeShapeType="1"/>
          </p:cNvSpPr>
          <p:nvPr/>
        </p:nvSpPr>
        <p:spPr bwMode="auto">
          <a:xfrm>
            <a:off x="5368925" y="4673600"/>
            <a:ext cx="0" cy="384175"/>
          </a:xfrm>
          <a:prstGeom prst="line">
            <a:avLst/>
          </a:prstGeom>
          <a:noFill/>
          <a:ln w="9525">
            <a:solidFill>
              <a:srgbClr val="3366FF"/>
            </a:solidFill>
            <a:prstDash val="sysDot"/>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34" name="Line 26"/>
          <p:cNvSpPr>
            <a:spLocks noChangeShapeType="1"/>
          </p:cNvSpPr>
          <p:nvPr/>
        </p:nvSpPr>
        <p:spPr bwMode="auto">
          <a:xfrm>
            <a:off x="5981700" y="3976688"/>
            <a:ext cx="0" cy="357187"/>
          </a:xfrm>
          <a:prstGeom prst="line">
            <a:avLst/>
          </a:prstGeom>
          <a:noFill/>
          <a:ln w="9525">
            <a:solidFill>
              <a:srgbClr val="3366FF"/>
            </a:solidFill>
            <a:prstDash val="sysDot"/>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35" name="Line 27"/>
          <p:cNvSpPr>
            <a:spLocks noChangeShapeType="1"/>
          </p:cNvSpPr>
          <p:nvPr/>
        </p:nvSpPr>
        <p:spPr bwMode="auto">
          <a:xfrm flipV="1">
            <a:off x="5368925" y="4857750"/>
            <a:ext cx="301625" cy="169863"/>
          </a:xfrm>
          <a:prstGeom prst="line">
            <a:avLst/>
          </a:prstGeom>
          <a:noFill/>
          <a:ln w="9525">
            <a:solidFill>
              <a:srgbClr val="3366FF"/>
            </a:solidFill>
            <a:prstDash val="sysDot"/>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36" name="Line 28"/>
          <p:cNvSpPr>
            <a:spLocks noChangeShapeType="1"/>
          </p:cNvSpPr>
          <p:nvPr/>
        </p:nvSpPr>
        <p:spPr bwMode="auto">
          <a:xfrm flipV="1">
            <a:off x="5368925" y="4333875"/>
            <a:ext cx="612775" cy="339725"/>
          </a:xfrm>
          <a:prstGeom prst="line">
            <a:avLst/>
          </a:prstGeom>
          <a:noFill/>
          <a:ln w="9525">
            <a:solidFill>
              <a:srgbClr val="3366FF"/>
            </a:solidFill>
            <a:prstDash val="sysDot"/>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37" name="Line 29"/>
          <p:cNvSpPr>
            <a:spLocks noChangeShapeType="1"/>
          </p:cNvSpPr>
          <p:nvPr/>
        </p:nvSpPr>
        <p:spPr bwMode="auto">
          <a:xfrm flipV="1">
            <a:off x="5691187" y="3976688"/>
            <a:ext cx="290513" cy="169862"/>
          </a:xfrm>
          <a:prstGeom prst="line">
            <a:avLst/>
          </a:prstGeom>
          <a:noFill/>
          <a:ln w="9525">
            <a:solidFill>
              <a:srgbClr val="3366FF"/>
            </a:solidFill>
            <a:prstDash val="sysDot"/>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38" name="Line 30"/>
          <p:cNvSpPr>
            <a:spLocks noChangeShapeType="1"/>
          </p:cNvSpPr>
          <p:nvPr/>
        </p:nvSpPr>
        <p:spPr bwMode="auto">
          <a:xfrm flipH="1" flipV="1">
            <a:off x="3984625" y="3525838"/>
            <a:ext cx="1660525" cy="1801812"/>
          </a:xfrm>
          <a:prstGeom prst="line">
            <a:avLst/>
          </a:prstGeom>
          <a:noFill/>
          <a:ln w="25400">
            <a:solidFill>
              <a:srgbClr val="FF0000"/>
            </a:solidFill>
            <a:round/>
            <a:headEnd/>
            <a:tailEnd type="stealth" w="med" len="med"/>
          </a:ln>
          <a:effectLst/>
        </p:spPr>
        <p:txBody>
          <a:bodyPr vert="horz" wrap="square" lIns="91440" tIns="45720" rIns="91440" bIns="45720" numCol="1" anchor="t" anchorCtr="0" compatLnSpc="1">
            <a:prstTxWarp prst="textNoShape">
              <a:avLst/>
            </a:prstTxWarp>
          </a:bodyPr>
          <a:lstStyle/>
          <a:p>
            <a:endParaRPr lang="en-US"/>
          </a:p>
        </p:txBody>
      </p:sp>
      <p:sp>
        <p:nvSpPr>
          <p:cNvPr id="94239" name="Line 31"/>
          <p:cNvSpPr>
            <a:spLocks noChangeShapeType="1"/>
          </p:cNvSpPr>
          <p:nvPr/>
        </p:nvSpPr>
        <p:spPr bwMode="auto">
          <a:xfrm>
            <a:off x="3984625" y="3525838"/>
            <a:ext cx="1997075" cy="450850"/>
          </a:xfrm>
          <a:prstGeom prst="line">
            <a:avLst/>
          </a:prstGeom>
          <a:noFill/>
          <a:ln w="25400">
            <a:solidFill>
              <a:srgbClr val="FF0000"/>
            </a:solidFill>
            <a:round/>
            <a:headEnd/>
            <a:tailEnd type="stealth" w="med" len="med"/>
          </a:ln>
          <a:effectLst/>
        </p:spPr>
        <p:txBody>
          <a:bodyPr vert="horz" wrap="square" lIns="91440" tIns="45720" rIns="91440" bIns="45720" numCol="1" anchor="t" anchorCtr="0" compatLnSpc="1">
            <a:prstTxWarp prst="textNoShape">
              <a:avLst/>
            </a:prstTxWarp>
          </a:bodyPr>
          <a:lstStyle/>
          <a:p>
            <a:endParaRPr lang="en-US"/>
          </a:p>
        </p:txBody>
      </p:sp>
      <p:sp>
        <p:nvSpPr>
          <p:cNvPr id="94240" name="Line 32"/>
          <p:cNvSpPr>
            <a:spLocks noChangeShapeType="1"/>
          </p:cNvSpPr>
          <p:nvPr/>
        </p:nvSpPr>
        <p:spPr bwMode="auto">
          <a:xfrm flipV="1">
            <a:off x="3984625" y="2284413"/>
            <a:ext cx="0" cy="1241425"/>
          </a:xfrm>
          <a:prstGeom prst="line">
            <a:avLst/>
          </a:prstGeom>
          <a:noFill/>
          <a:ln w="9525">
            <a:solidFill>
              <a:srgbClr val="660066"/>
            </a:solidFill>
            <a:round/>
            <a:headEnd/>
            <a:tailEnd type="stealth" w="sm" len="sm"/>
          </a:ln>
          <a:effectLst/>
        </p:spPr>
        <p:txBody>
          <a:bodyPr vert="horz" wrap="square" lIns="91440" tIns="45720" rIns="91440" bIns="45720" numCol="1" anchor="t" anchorCtr="0" compatLnSpc="1">
            <a:prstTxWarp prst="textNoShape">
              <a:avLst/>
            </a:prstTxWarp>
          </a:bodyPr>
          <a:lstStyle/>
          <a:p>
            <a:endParaRPr lang="en-US"/>
          </a:p>
        </p:txBody>
      </p:sp>
      <p:sp>
        <p:nvSpPr>
          <p:cNvPr id="94241" name="Line 33"/>
          <p:cNvSpPr>
            <a:spLocks noChangeShapeType="1"/>
          </p:cNvSpPr>
          <p:nvPr/>
        </p:nvSpPr>
        <p:spPr bwMode="auto">
          <a:xfrm flipV="1">
            <a:off x="3984625" y="2632075"/>
            <a:ext cx="1516062" cy="893763"/>
          </a:xfrm>
          <a:prstGeom prst="line">
            <a:avLst/>
          </a:prstGeom>
          <a:noFill/>
          <a:ln w="9525">
            <a:solidFill>
              <a:srgbClr val="660066"/>
            </a:solidFill>
            <a:round/>
            <a:headEnd/>
            <a:tailEnd type="stealth" w="sm" len="sm"/>
          </a:ln>
          <a:effectLst/>
        </p:spPr>
        <p:txBody>
          <a:bodyPr vert="horz" wrap="square" lIns="91440" tIns="45720" rIns="91440" bIns="45720" numCol="1" anchor="t" anchorCtr="0" compatLnSpc="1">
            <a:prstTxWarp prst="textNoShape">
              <a:avLst/>
            </a:prstTxWarp>
          </a:bodyPr>
          <a:lstStyle/>
          <a:p>
            <a:endParaRPr lang="en-US"/>
          </a:p>
        </p:txBody>
      </p:sp>
      <p:sp>
        <p:nvSpPr>
          <p:cNvPr id="94242" name="Freeform 34"/>
          <p:cNvSpPr>
            <a:spLocks/>
          </p:cNvSpPr>
          <p:nvPr/>
        </p:nvSpPr>
        <p:spPr bwMode="auto">
          <a:xfrm>
            <a:off x="4613275" y="2957513"/>
            <a:ext cx="501650" cy="1198562"/>
          </a:xfrm>
          <a:custGeom>
            <a:avLst/>
            <a:gdLst/>
            <a:ahLst/>
            <a:cxnLst>
              <a:cxn ang="0">
                <a:pos x="0" y="0"/>
              </a:cxn>
              <a:cxn ang="0">
                <a:pos x="583" y="895"/>
              </a:cxn>
              <a:cxn ang="0">
                <a:pos x="790" y="1889"/>
              </a:cxn>
            </a:cxnLst>
            <a:rect l="0" t="0" r="r" b="b"/>
            <a:pathLst>
              <a:path w="790" h="1889">
                <a:moveTo>
                  <a:pt x="0" y="0"/>
                </a:moveTo>
                <a:cubicBezTo>
                  <a:pt x="225" y="290"/>
                  <a:pt x="451" y="580"/>
                  <a:pt x="583" y="895"/>
                </a:cubicBezTo>
                <a:cubicBezTo>
                  <a:pt x="715" y="1210"/>
                  <a:pt x="752" y="1549"/>
                  <a:pt x="790" y="1889"/>
                </a:cubicBezTo>
              </a:path>
            </a:pathLst>
          </a:custGeom>
          <a:noFill/>
          <a:ln w="9525" cap="flat" cmpd="sng">
            <a:solidFill>
              <a:srgbClr val="660066"/>
            </a:solidFill>
            <a:prstDash val="solid"/>
            <a:round/>
            <a:headEnd type="stealth" w="sm" len="sm"/>
            <a:tailEnd type="stealth" w="sm" len="sm"/>
          </a:ln>
          <a:effectLst/>
        </p:spPr>
        <p:txBody>
          <a:bodyPr vert="horz" wrap="square" lIns="91440" tIns="45720" rIns="91440" bIns="45720" numCol="1" anchor="t" anchorCtr="0" compatLnSpc="1">
            <a:prstTxWarp prst="textNoShape">
              <a:avLst/>
            </a:prstTxWarp>
          </a:bodyPr>
          <a:lstStyle/>
          <a:p>
            <a:endParaRPr lang="en-US"/>
          </a:p>
        </p:txBody>
      </p:sp>
      <p:sp>
        <p:nvSpPr>
          <p:cNvPr id="94243" name="Text Box 35"/>
          <p:cNvSpPr txBox="1">
            <a:spLocks noChangeArrowheads="1"/>
          </p:cNvSpPr>
          <p:nvPr/>
        </p:nvSpPr>
        <p:spPr bwMode="auto">
          <a:xfrm>
            <a:off x="5114925" y="2295525"/>
            <a:ext cx="522287" cy="407988"/>
          </a:xfrm>
          <a:prstGeom prst="rect">
            <a:avLst/>
          </a:prstGeom>
          <a:noFill/>
          <a:ln w="12700">
            <a:noFill/>
            <a:miter lim="800000"/>
            <a:headEnd type="none" w="sm" len="med"/>
            <a:tailEnd type="none" w="sm"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ea typeface="Times New Roman" charset="0"/>
              </a:rPr>
              <a:t>N</a:t>
            </a:r>
          </a:p>
        </p:txBody>
      </p:sp>
      <p:sp>
        <p:nvSpPr>
          <p:cNvPr id="94244" name="Text Box 36"/>
          <p:cNvSpPr txBox="1">
            <a:spLocks noChangeArrowheads="1"/>
          </p:cNvSpPr>
          <p:nvPr/>
        </p:nvSpPr>
        <p:spPr bwMode="auto">
          <a:xfrm>
            <a:off x="3529379" y="1951772"/>
            <a:ext cx="914400" cy="899936"/>
          </a:xfrm>
          <a:prstGeom prst="rect">
            <a:avLst/>
          </a:prstGeom>
          <a:noFill/>
          <a:ln w="12700">
            <a:noFill/>
            <a:miter lim="800000"/>
            <a:headEnd type="none" w="sm" len="med"/>
            <a:tailEnd type="none" w="sm"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400" dirty="0" smtClean="0">
                <a:ea typeface="Times New Roman" charset="0"/>
              </a:rPr>
              <a:t>y</a:t>
            </a:r>
            <a:endParaRPr kumimoji="0" lang="en-US" sz="1400" b="0" i="0" u="none" strike="noStrike" cap="none" normalizeH="0" baseline="0" dirty="0">
              <a:ln>
                <a:noFill/>
              </a:ln>
              <a:solidFill>
                <a:schemeClr val="tx1"/>
              </a:solidFill>
              <a:effectLst/>
              <a:ea typeface="Times New Roman" charset="0"/>
            </a:endParaRPr>
          </a:p>
        </p:txBody>
      </p:sp>
      <p:sp>
        <p:nvSpPr>
          <p:cNvPr id="94245" name="Text Box 37"/>
          <p:cNvSpPr txBox="1">
            <a:spLocks noChangeArrowheads="1"/>
          </p:cNvSpPr>
          <p:nvPr/>
        </p:nvSpPr>
        <p:spPr bwMode="auto">
          <a:xfrm>
            <a:off x="4586287" y="3305175"/>
            <a:ext cx="523875" cy="407988"/>
          </a:xfrm>
          <a:prstGeom prst="rect">
            <a:avLst/>
          </a:prstGeom>
          <a:noFill/>
          <a:ln w="12700">
            <a:noFill/>
            <a:miter lim="800000"/>
            <a:headEnd type="none" w="sm" len="med"/>
            <a:tailEnd type="none" w="sm"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ea typeface="Times New Roman" charset="0"/>
                <a:sym typeface="Symbol" charset="2"/>
              </a:rPr>
              <a:t></a:t>
            </a:r>
            <a:r>
              <a:rPr kumimoji="0" lang="en-US" sz="1400" b="0" i="1" u="none" strike="noStrike" cap="none" normalizeH="0" baseline="-25000" dirty="0">
                <a:ln>
                  <a:noFill/>
                </a:ln>
                <a:solidFill>
                  <a:schemeClr val="tx1"/>
                </a:solidFill>
                <a:effectLst/>
                <a:ea typeface="Times New Roman" charset="0"/>
              </a:rPr>
              <a:t>B</a:t>
            </a:r>
            <a:endParaRPr kumimoji="0" lang="en-US" sz="1400" b="0" i="1" u="none" strike="noStrike" cap="none" normalizeH="0" baseline="0" dirty="0">
              <a:ln>
                <a:noFill/>
              </a:ln>
              <a:solidFill>
                <a:schemeClr val="tx1"/>
              </a:solidFill>
              <a:effectLst/>
              <a:ea typeface="Times New Roman" charset="0"/>
            </a:endParaRPr>
          </a:p>
        </p:txBody>
      </p:sp>
      <p:sp>
        <p:nvSpPr>
          <p:cNvPr id="94250" name="Line 42"/>
          <p:cNvSpPr>
            <a:spLocks noChangeShapeType="1"/>
          </p:cNvSpPr>
          <p:nvPr/>
        </p:nvSpPr>
        <p:spPr bwMode="auto">
          <a:xfrm>
            <a:off x="3995737" y="3544887"/>
            <a:ext cx="1800225" cy="666750"/>
          </a:xfrm>
          <a:prstGeom prst="line">
            <a:avLst/>
          </a:prstGeom>
          <a:noFill/>
          <a:ln w="9525">
            <a:solidFill>
              <a:srgbClr val="3366FF"/>
            </a:solidFill>
            <a:prstDash val="sysDot"/>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51" name="Line 43"/>
          <p:cNvSpPr>
            <a:spLocks noChangeShapeType="1"/>
          </p:cNvSpPr>
          <p:nvPr/>
        </p:nvSpPr>
        <p:spPr bwMode="auto">
          <a:xfrm>
            <a:off x="3995737" y="3544887"/>
            <a:ext cx="2081213" cy="846138"/>
          </a:xfrm>
          <a:prstGeom prst="line">
            <a:avLst/>
          </a:prstGeom>
          <a:noFill/>
          <a:ln w="9525">
            <a:solidFill>
              <a:srgbClr val="3366FF"/>
            </a:solidFill>
            <a:prstDash val="sysDot"/>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4252" name="Text Box 44"/>
          <p:cNvSpPr txBox="1">
            <a:spLocks noChangeArrowheads="1"/>
          </p:cNvSpPr>
          <p:nvPr/>
        </p:nvSpPr>
        <p:spPr bwMode="auto">
          <a:xfrm>
            <a:off x="5199062" y="2654300"/>
            <a:ext cx="522288" cy="407987"/>
          </a:xfrm>
          <a:prstGeom prst="rect">
            <a:avLst/>
          </a:prstGeom>
          <a:noFill/>
          <a:ln w="12700">
            <a:noFill/>
            <a:miter lim="800000"/>
            <a:headEnd type="none" w="sm" len="med"/>
            <a:tailEnd type="none" w="sm"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chemeClr val="tx1"/>
                </a:solidFill>
                <a:effectLst/>
                <a:ea typeface="Times New Roman" charset="0"/>
              </a:rPr>
              <a:t>x</a:t>
            </a:r>
            <a:endParaRPr kumimoji="0" lang="en-US" sz="1400" b="0" i="1" u="none" strike="noStrike" cap="none" normalizeH="0" baseline="0" dirty="0">
              <a:ln>
                <a:noFill/>
              </a:ln>
              <a:solidFill>
                <a:schemeClr val="tx1"/>
              </a:solidFill>
              <a:effectLst/>
              <a:ea typeface="Times New Roman" charset="0"/>
            </a:endParaRPr>
          </a:p>
        </p:txBody>
      </p:sp>
      <p:sp>
        <p:nvSpPr>
          <p:cNvPr id="94253" name="Text Box 45"/>
          <p:cNvSpPr txBox="1">
            <a:spLocks noChangeArrowheads="1"/>
          </p:cNvSpPr>
          <p:nvPr/>
        </p:nvSpPr>
        <p:spPr bwMode="auto">
          <a:xfrm>
            <a:off x="5627687" y="4630737"/>
            <a:ext cx="522288" cy="407988"/>
          </a:xfrm>
          <a:prstGeom prst="rect">
            <a:avLst/>
          </a:prstGeom>
          <a:noFill/>
          <a:ln w="12700">
            <a:noFill/>
            <a:miter lim="800000"/>
            <a:headEnd type="none" w="sm" len="med"/>
            <a:tailEnd type="none" w="sm"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chemeClr val="tx1"/>
                </a:solidFill>
                <a:effectLst/>
                <a:ea typeface="Times New Roman" charset="0"/>
              </a:rPr>
              <a:t>z</a:t>
            </a:r>
            <a:endParaRPr kumimoji="0" lang="en-US" sz="1400" b="0" i="1" u="none" strike="noStrike" cap="none" normalizeH="0" baseline="0" dirty="0">
              <a:ln>
                <a:noFill/>
              </a:ln>
              <a:solidFill>
                <a:schemeClr val="tx1"/>
              </a:solidFill>
              <a:effectLst/>
              <a:ea typeface="Times New Roman" charset="0"/>
            </a:endParaRPr>
          </a:p>
        </p:txBody>
      </p:sp>
      <p:sp>
        <p:nvSpPr>
          <p:cNvPr id="94254" name="Line 46"/>
          <p:cNvSpPr>
            <a:spLocks noChangeShapeType="1"/>
          </p:cNvSpPr>
          <p:nvPr/>
        </p:nvSpPr>
        <p:spPr bwMode="auto">
          <a:xfrm>
            <a:off x="3984625" y="3525837"/>
            <a:ext cx="1970088" cy="1147763"/>
          </a:xfrm>
          <a:prstGeom prst="line">
            <a:avLst/>
          </a:prstGeom>
          <a:noFill/>
          <a:ln w="9525">
            <a:solidFill>
              <a:srgbClr val="660066"/>
            </a:solidFill>
            <a:round/>
            <a:headEnd/>
            <a:tailEnd type="stealth" w="sm" len="med"/>
          </a:ln>
          <a:effectLst/>
        </p:spPr>
        <p:txBody>
          <a:bodyPr vert="horz" wrap="square" lIns="91440" tIns="45720" rIns="91440" bIns="45720" numCol="1" anchor="t" anchorCtr="0" compatLnSpc="1">
            <a:prstTxWarp prst="textNoShape">
              <a:avLst/>
            </a:prstTxWarp>
          </a:bodyPr>
          <a:lstStyle/>
          <a:p>
            <a:endParaRPr lang="en-US"/>
          </a:p>
        </p:txBody>
      </p:sp>
      <p:sp>
        <p:nvSpPr>
          <p:cNvPr id="94255" name="Text Box 47"/>
          <p:cNvSpPr txBox="1">
            <a:spLocks noChangeArrowheads="1"/>
          </p:cNvSpPr>
          <p:nvPr/>
        </p:nvSpPr>
        <p:spPr bwMode="auto">
          <a:xfrm>
            <a:off x="5047897" y="3994960"/>
            <a:ext cx="523875" cy="407988"/>
          </a:xfrm>
          <a:prstGeom prst="rect">
            <a:avLst/>
          </a:prstGeom>
          <a:noFill/>
          <a:ln w="12700">
            <a:noFill/>
            <a:miter lim="800000"/>
            <a:headEnd type="none" w="sm" len="med"/>
            <a:tailEnd type="none" w="sm"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chemeClr val="tx1"/>
                </a:solidFill>
                <a:effectLst/>
                <a:ea typeface="Times New Roman" charset="0"/>
                <a:sym typeface="Symbol" charset="2"/>
              </a:rPr>
              <a:t></a:t>
            </a:r>
            <a:endParaRPr kumimoji="0" lang="en-US" sz="1400" b="0" i="1" u="none" strike="noStrike" cap="none" normalizeH="0" baseline="0" dirty="0">
              <a:ln>
                <a:noFill/>
              </a:ln>
              <a:solidFill>
                <a:schemeClr val="tx1"/>
              </a:solidFill>
              <a:effectLst/>
              <a:ea typeface="Times New Roman" charset="0"/>
            </a:endParaRPr>
          </a:p>
        </p:txBody>
      </p:sp>
      <p:sp>
        <p:nvSpPr>
          <p:cNvPr id="94256" name="Text Box 48"/>
          <p:cNvSpPr txBox="1">
            <a:spLocks noChangeArrowheads="1"/>
          </p:cNvSpPr>
          <p:nvPr/>
        </p:nvSpPr>
        <p:spPr bwMode="auto">
          <a:xfrm>
            <a:off x="5142318" y="4098815"/>
            <a:ext cx="522288" cy="407987"/>
          </a:xfrm>
          <a:prstGeom prst="rect">
            <a:avLst/>
          </a:prstGeom>
          <a:noFill/>
          <a:ln w="12700">
            <a:noFill/>
            <a:miter lim="800000"/>
            <a:headEnd type="none" w="sm" len="med"/>
            <a:tailEnd type="none" w="sm"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err="1">
                <a:ln>
                  <a:noFill/>
                </a:ln>
                <a:solidFill>
                  <a:schemeClr val="tx1"/>
                </a:solidFill>
                <a:effectLst/>
                <a:ea typeface="Times New Roman" charset="0"/>
                <a:sym typeface="Symbol" charset="2"/>
              </a:rPr>
              <a:t></a:t>
            </a:r>
            <a:endParaRPr kumimoji="0" lang="en-US" sz="1200" b="0" i="1" u="none" strike="noStrike" cap="none" normalizeH="0" baseline="0" dirty="0">
              <a:ln>
                <a:noFill/>
              </a:ln>
              <a:solidFill>
                <a:schemeClr val="tx1"/>
              </a:solidFill>
              <a:effectLst/>
              <a:ea typeface="Times New Roman" charset="0"/>
            </a:endParaRPr>
          </a:p>
        </p:txBody>
      </p:sp>
      <p:sp>
        <p:nvSpPr>
          <p:cNvPr id="94257" name="Text Box 49"/>
          <p:cNvSpPr txBox="1">
            <a:spLocks noChangeArrowheads="1"/>
          </p:cNvSpPr>
          <p:nvPr/>
        </p:nvSpPr>
        <p:spPr bwMode="auto">
          <a:xfrm>
            <a:off x="4826793" y="4135359"/>
            <a:ext cx="522287" cy="407987"/>
          </a:xfrm>
          <a:prstGeom prst="rect">
            <a:avLst/>
          </a:prstGeom>
          <a:noFill/>
          <a:ln w="12700">
            <a:noFill/>
            <a:miter lim="800000"/>
            <a:headEnd type="none" w="sm" len="med"/>
            <a:tailEnd type="none" w="sm"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chemeClr val="tx1"/>
                </a:solidFill>
                <a:effectLst/>
                <a:ea typeface="Times New Roman" charset="0"/>
                <a:sym typeface="Symbol" charset="2"/>
              </a:rPr>
              <a:t></a:t>
            </a:r>
            <a:endParaRPr kumimoji="0" lang="en-US" sz="1400" b="0" i="1" u="none" strike="noStrike" cap="none" normalizeH="0" baseline="0" dirty="0">
              <a:ln>
                <a:noFill/>
              </a:ln>
              <a:solidFill>
                <a:schemeClr val="tx1"/>
              </a:solidFill>
              <a:effectLst/>
              <a:ea typeface="Times New Roman" charset="0"/>
            </a:endParaRPr>
          </a:p>
        </p:txBody>
      </p:sp>
      <p:sp>
        <p:nvSpPr>
          <p:cNvPr id="52" name="Text Box 47"/>
          <p:cNvSpPr txBox="1">
            <a:spLocks noChangeArrowheads="1"/>
          </p:cNvSpPr>
          <p:nvPr/>
        </p:nvSpPr>
        <p:spPr bwMode="auto">
          <a:xfrm>
            <a:off x="5043911" y="4281535"/>
            <a:ext cx="523875" cy="407988"/>
          </a:xfrm>
          <a:prstGeom prst="rect">
            <a:avLst/>
          </a:prstGeom>
          <a:noFill/>
          <a:ln w="12700">
            <a:noFill/>
            <a:miter lim="800000"/>
            <a:headEnd type="none" w="sm" len="med"/>
            <a:tailEnd type="none" w="sm"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chemeClr val="tx1"/>
                </a:solidFill>
                <a:effectLst/>
                <a:ea typeface="Times New Roman" charset="0"/>
                <a:sym typeface="Symbol" charset="2"/>
              </a:rPr>
              <a:t></a:t>
            </a:r>
            <a:endParaRPr kumimoji="0" lang="en-US" sz="1400" b="0" i="1" u="none" strike="noStrike" cap="none" normalizeH="0" baseline="0" dirty="0">
              <a:ln>
                <a:noFill/>
              </a:ln>
              <a:solidFill>
                <a:schemeClr val="tx1"/>
              </a:solidFill>
              <a:effectLst/>
              <a:ea typeface="Times New Roman" charset="0"/>
            </a:endParaRPr>
          </a:p>
        </p:txBody>
      </p:sp>
      <p:sp>
        <p:nvSpPr>
          <p:cNvPr id="94258" name="Freeform 50"/>
          <p:cNvSpPr>
            <a:spLocks/>
          </p:cNvSpPr>
          <p:nvPr/>
        </p:nvSpPr>
        <p:spPr bwMode="auto">
          <a:xfrm>
            <a:off x="5213350" y="4013200"/>
            <a:ext cx="44450" cy="265113"/>
          </a:xfrm>
          <a:custGeom>
            <a:avLst/>
            <a:gdLst/>
            <a:ahLst/>
            <a:cxnLst>
              <a:cxn ang="0">
                <a:pos x="0" y="0"/>
              </a:cxn>
              <a:cxn ang="0">
                <a:pos x="60" y="210"/>
              </a:cxn>
              <a:cxn ang="0">
                <a:pos x="53" y="418"/>
              </a:cxn>
            </a:cxnLst>
            <a:rect l="0" t="0" r="r" b="b"/>
            <a:pathLst>
              <a:path w="69" h="418">
                <a:moveTo>
                  <a:pt x="0" y="0"/>
                </a:moveTo>
                <a:cubicBezTo>
                  <a:pt x="25" y="70"/>
                  <a:pt x="51" y="140"/>
                  <a:pt x="60" y="210"/>
                </a:cubicBezTo>
                <a:cubicBezTo>
                  <a:pt x="69" y="280"/>
                  <a:pt x="61" y="349"/>
                  <a:pt x="53" y="418"/>
                </a:cubicBezTo>
              </a:path>
            </a:pathLst>
          </a:custGeom>
          <a:noFill/>
          <a:ln w="9525" cap="flat" cmpd="sng">
            <a:solidFill>
              <a:srgbClr val="660066"/>
            </a:solidFill>
            <a:prstDash val="solid"/>
            <a:round/>
            <a:headEnd type="stealth" w="sm" len="sm"/>
            <a:tailEnd type="stealth" w="sm" len="sm"/>
          </a:ln>
          <a:effectLst/>
        </p:spPr>
        <p:txBody>
          <a:bodyPr vert="horz" wrap="square" lIns="91440" tIns="45720" rIns="91440" bIns="45720" numCol="1" anchor="t" anchorCtr="0" compatLnSpc="1">
            <a:prstTxWarp prst="textNoShape">
              <a:avLst/>
            </a:prstTxWarp>
          </a:bodyPr>
          <a:lstStyle/>
          <a:p>
            <a:endParaRPr lang="en-US"/>
          </a:p>
        </p:txBody>
      </p:sp>
      <p:sp>
        <p:nvSpPr>
          <p:cNvPr id="94259" name="Freeform 51"/>
          <p:cNvSpPr>
            <a:spLocks/>
          </p:cNvSpPr>
          <p:nvPr/>
        </p:nvSpPr>
        <p:spPr bwMode="auto">
          <a:xfrm>
            <a:off x="5213350" y="4279900"/>
            <a:ext cx="50800" cy="238125"/>
          </a:xfrm>
          <a:custGeom>
            <a:avLst/>
            <a:gdLst/>
            <a:ahLst/>
            <a:cxnLst>
              <a:cxn ang="0">
                <a:pos x="69" y="0"/>
              </a:cxn>
              <a:cxn ang="0">
                <a:pos x="69" y="187"/>
              </a:cxn>
              <a:cxn ang="0">
                <a:pos x="0" y="375"/>
              </a:cxn>
            </a:cxnLst>
            <a:rect l="0" t="0" r="r" b="b"/>
            <a:pathLst>
              <a:path w="80" h="375">
                <a:moveTo>
                  <a:pt x="69" y="0"/>
                </a:moveTo>
                <a:cubicBezTo>
                  <a:pt x="74" y="62"/>
                  <a:pt x="80" y="125"/>
                  <a:pt x="69" y="187"/>
                </a:cubicBezTo>
                <a:cubicBezTo>
                  <a:pt x="58" y="249"/>
                  <a:pt x="29" y="312"/>
                  <a:pt x="0" y="375"/>
                </a:cubicBezTo>
              </a:path>
            </a:pathLst>
          </a:custGeom>
          <a:noFill/>
          <a:ln w="9525" cap="flat" cmpd="sng">
            <a:solidFill>
              <a:srgbClr val="660066"/>
            </a:solidFill>
            <a:prstDash val="solid"/>
            <a:round/>
            <a:headEnd type="stealth" w="sm" len="sm"/>
            <a:tailEnd type="stealth" w="sm" len="sm"/>
          </a:ln>
          <a:effectLst/>
        </p:spPr>
        <p:txBody>
          <a:bodyPr vert="horz" wrap="square" lIns="91440" tIns="45720" rIns="91440" bIns="45720" numCol="1" anchor="t" anchorCtr="0" compatLnSpc="1">
            <a:prstTxWarp prst="textNoShape">
              <a:avLst/>
            </a:prstTxWarp>
          </a:bodyPr>
          <a:lstStyle/>
          <a:p>
            <a:endParaRPr lang="en-US"/>
          </a:p>
        </p:txBody>
      </p:sp>
      <p:sp>
        <p:nvSpPr>
          <p:cNvPr id="94260" name="Freeform 52"/>
          <p:cNvSpPr>
            <a:spLocks/>
          </p:cNvSpPr>
          <p:nvPr/>
        </p:nvSpPr>
        <p:spPr bwMode="auto">
          <a:xfrm>
            <a:off x="5016500" y="4279900"/>
            <a:ext cx="241300" cy="119063"/>
          </a:xfrm>
          <a:custGeom>
            <a:avLst/>
            <a:gdLst/>
            <a:ahLst/>
            <a:cxnLst>
              <a:cxn ang="0">
                <a:pos x="0" y="187"/>
              </a:cxn>
              <a:cxn ang="0">
                <a:pos x="174" y="147"/>
              </a:cxn>
              <a:cxn ang="0">
                <a:pos x="380" y="0"/>
              </a:cxn>
            </a:cxnLst>
            <a:rect l="0" t="0" r="r" b="b"/>
            <a:pathLst>
              <a:path w="380" h="187">
                <a:moveTo>
                  <a:pt x="0" y="187"/>
                </a:moveTo>
                <a:cubicBezTo>
                  <a:pt x="55" y="182"/>
                  <a:pt x="111" y="178"/>
                  <a:pt x="174" y="147"/>
                </a:cubicBezTo>
                <a:cubicBezTo>
                  <a:pt x="237" y="116"/>
                  <a:pt x="308" y="58"/>
                  <a:pt x="380" y="0"/>
                </a:cubicBezTo>
              </a:path>
            </a:pathLst>
          </a:custGeom>
          <a:noFill/>
          <a:ln w="9525" cap="flat" cmpd="sng">
            <a:solidFill>
              <a:srgbClr val="660066"/>
            </a:solidFill>
            <a:prstDash val="solid"/>
            <a:round/>
            <a:headEnd type="stealth" w="sm" len="sm"/>
            <a:tailEnd type="stealth" w="sm" len="sm"/>
          </a:ln>
          <a:effectLst/>
        </p:spPr>
        <p:txBody>
          <a:bodyPr vert="horz" wrap="square" lIns="91440" tIns="45720" rIns="91440" bIns="45720" numCol="1" anchor="t" anchorCtr="0" compatLnSpc="1">
            <a:prstTxWarp prst="textNoShape">
              <a:avLst/>
            </a:prstTxWarp>
          </a:bodyPr>
          <a:lstStyle/>
          <a:p>
            <a:endParaRPr lang="en-US"/>
          </a:p>
        </p:txBody>
      </p:sp>
      <p:sp>
        <p:nvSpPr>
          <p:cNvPr id="94261" name="Freeform 53"/>
          <p:cNvSpPr>
            <a:spLocks/>
          </p:cNvSpPr>
          <p:nvPr/>
        </p:nvSpPr>
        <p:spPr bwMode="auto">
          <a:xfrm>
            <a:off x="5257800" y="4148138"/>
            <a:ext cx="161925" cy="131762"/>
          </a:xfrm>
          <a:custGeom>
            <a:avLst/>
            <a:gdLst/>
            <a:ahLst/>
            <a:cxnLst>
              <a:cxn ang="0">
                <a:pos x="0" y="208"/>
              </a:cxn>
              <a:cxn ang="0">
                <a:pos x="162" y="107"/>
              </a:cxn>
              <a:cxn ang="0">
                <a:pos x="256" y="0"/>
              </a:cxn>
            </a:cxnLst>
            <a:rect l="0" t="0" r="r" b="b"/>
            <a:pathLst>
              <a:path w="256" h="208">
                <a:moveTo>
                  <a:pt x="0" y="208"/>
                </a:moveTo>
                <a:cubicBezTo>
                  <a:pt x="59" y="175"/>
                  <a:pt x="119" y="142"/>
                  <a:pt x="162" y="107"/>
                </a:cubicBezTo>
                <a:cubicBezTo>
                  <a:pt x="205" y="72"/>
                  <a:pt x="230" y="36"/>
                  <a:pt x="256" y="0"/>
                </a:cubicBezTo>
              </a:path>
            </a:pathLst>
          </a:custGeom>
          <a:noFill/>
          <a:ln w="9525" cap="flat" cmpd="sng">
            <a:solidFill>
              <a:srgbClr val="660066"/>
            </a:solidFill>
            <a:prstDash val="solid"/>
            <a:round/>
            <a:headEnd type="stealth" w="sm" len="sm"/>
            <a:tailEnd type="stealth" w="sm" len="sm"/>
          </a:ln>
          <a:effectLst/>
        </p:spPr>
        <p:txBody>
          <a:bodyPr vert="horz" wrap="square" lIns="91440" tIns="45720" rIns="91440" bIns="45720" numCol="1" anchor="t" anchorCtr="0" compatLnSpc="1">
            <a:prstTxWarp prst="textNoShape">
              <a:avLst/>
            </a:prstTxWarp>
          </a:bodyPr>
          <a:lstStyle/>
          <a:p>
            <a:endParaRPr lang="en-US"/>
          </a:p>
        </p:txBody>
      </p:sp>
      <p:sp>
        <p:nvSpPr>
          <p:cNvPr id="57" name="Content Placeholder 2"/>
          <p:cNvSpPr>
            <a:spLocks noGrp="1"/>
          </p:cNvSpPr>
          <p:nvPr>
            <p:ph idx="1"/>
          </p:nvPr>
        </p:nvSpPr>
        <p:spPr>
          <a:xfrm>
            <a:off x="457200" y="1288230"/>
            <a:ext cx="8229600" cy="4837933"/>
          </a:xfrm>
        </p:spPr>
        <p:txBody>
          <a:bodyPr>
            <a:normAutofit/>
          </a:bodyPr>
          <a:lstStyle/>
          <a:p>
            <a:r>
              <a:rPr lang="en-US" sz="2800" dirty="0" smtClean="0"/>
              <a:t>A complicated diagram</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429695" y="2293230"/>
            <a:ext cx="919240" cy="9000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err="1" smtClean="0">
                <a:solidFill>
                  <a:schemeClr val="bg1"/>
                </a:solidFill>
                <a:ea typeface="Times New Roman" charset="0"/>
              </a:rPr>
              <a:t>Fibre</a:t>
            </a:r>
            <a:r>
              <a:rPr lang="en-US" sz="4400" dirty="0" smtClean="0">
                <a:solidFill>
                  <a:schemeClr val="bg1"/>
                </a:solidFill>
                <a:ea typeface="Times New Roman" charset="0"/>
              </a:rPr>
              <a:t> optic input (ideal)</a:t>
            </a:r>
            <a:endParaRPr lang="en-US" sz="4400" dirty="0" smtClean="0">
              <a:solidFill>
                <a:srgbClr val="FFFFFF"/>
              </a:solidFill>
            </a:endParaRPr>
          </a:p>
        </p:txBody>
      </p:sp>
      <p:sp>
        <p:nvSpPr>
          <p:cNvPr id="3" name="Oval 2"/>
          <p:cNvSpPr/>
          <p:nvPr/>
        </p:nvSpPr>
        <p:spPr>
          <a:xfrm>
            <a:off x="1434535" y="2293230"/>
            <a:ext cx="900000" cy="90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Line 13"/>
          <p:cNvSpPr>
            <a:spLocks noChangeShapeType="1"/>
          </p:cNvSpPr>
          <p:nvPr/>
        </p:nvSpPr>
        <p:spPr bwMode="auto">
          <a:xfrm>
            <a:off x="2565365" y="2740913"/>
            <a:ext cx="724012" cy="0"/>
          </a:xfrm>
          <a:prstGeom prst="line">
            <a:avLst/>
          </a:prstGeom>
          <a:noFill/>
          <a:ln w="25400">
            <a:solidFill>
              <a:srgbClr val="000000"/>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9" name="Text Box 19"/>
          <p:cNvSpPr txBox="1">
            <a:spLocks noChangeArrowheads="1"/>
          </p:cNvSpPr>
          <p:nvPr/>
        </p:nvSpPr>
        <p:spPr bwMode="auto">
          <a:xfrm>
            <a:off x="214996" y="2293230"/>
            <a:ext cx="1214699" cy="900000"/>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rgbClr val="7F7F7F"/>
                </a:solidFill>
                <a:effectLst/>
                <a:ea typeface="Times New Roman" charset="0"/>
              </a:rPr>
              <a:t>‘White’ starlight</a:t>
            </a:r>
            <a:endParaRPr kumimoji="0" lang="en-US" b="0" i="1" u="none" strike="noStrike" cap="none" normalizeH="0" baseline="0" dirty="0">
              <a:ln>
                <a:noFill/>
              </a:ln>
              <a:solidFill>
                <a:srgbClr val="7F7F7F"/>
              </a:solidFill>
              <a:effectLst/>
              <a:ea typeface="Times New Roman" charset="0"/>
            </a:endParaRPr>
          </a:p>
        </p:txBody>
      </p:sp>
      <p:sp>
        <p:nvSpPr>
          <p:cNvPr id="10" name="Text Box 19"/>
          <p:cNvSpPr txBox="1">
            <a:spLocks noChangeArrowheads="1"/>
          </p:cNvSpPr>
          <p:nvPr/>
        </p:nvSpPr>
        <p:spPr bwMode="auto">
          <a:xfrm>
            <a:off x="2170067" y="1752286"/>
            <a:ext cx="1544178" cy="504400"/>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rgbClr val="7F7F7F"/>
                </a:solidFill>
                <a:effectLst/>
                <a:ea typeface="Times New Roman" charset="0"/>
              </a:rPr>
              <a:t>Telescope</a:t>
            </a:r>
            <a:endParaRPr kumimoji="0" lang="en-US" b="0" i="1" u="none" strike="noStrike" cap="none" normalizeH="0" baseline="0" dirty="0">
              <a:ln>
                <a:noFill/>
              </a:ln>
              <a:solidFill>
                <a:srgbClr val="7F7F7F"/>
              </a:solidFill>
              <a:effectLst/>
              <a:ea typeface="Times New Roman" charset="0"/>
            </a:endParaRPr>
          </a:p>
        </p:txBody>
      </p:sp>
      <p:sp>
        <p:nvSpPr>
          <p:cNvPr id="11" name="Can 10"/>
          <p:cNvSpPr/>
          <p:nvPr/>
        </p:nvSpPr>
        <p:spPr>
          <a:xfrm rot="16200000">
            <a:off x="4474108" y="1395613"/>
            <a:ext cx="900000" cy="2695234"/>
          </a:xfrm>
          <a:prstGeom prst="can">
            <a:avLst>
              <a:gd name="adj" fmla="val 98839"/>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Box 19"/>
          <p:cNvSpPr txBox="1">
            <a:spLocks noChangeArrowheads="1"/>
          </p:cNvSpPr>
          <p:nvPr/>
        </p:nvSpPr>
        <p:spPr bwMode="auto">
          <a:xfrm>
            <a:off x="4229207" y="1752286"/>
            <a:ext cx="1544178" cy="504400"/>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i="1" dirty="0" smtClean="0">
                <a:solidFill>
                  <a:srgbClr val="7F7F7F"/>
                </a:solidFill>
                <a:ea typeface="Times New Roman" charset="0"/>
              </a:rPr>
              <a:t>Optical </a:t>
            </a:r>
            <a:r>
              <a:rPr lang="en-US" i="1" dirty="0" err="1" smtClean="0">
                <a:solidFill>
                  <a:srgbClr val="7F7F7F"/>
                </a:solidFill>
                <a:ea typeface="Times New Roman" charset="0"/>
              </a:rPr>
              <a:t>fibre</a:t>
            </a:r>
            <a:endParaRPr kumimoji="0" lang="en-US" b="0" i="1" u="none" strike="noStrike" cap="none" normalizeH="0" baseline="0" dirty="0">
              <a:ln>
                <a:noFill/>
              </a:ln>
              <a:solidFill>
                <a:srgbClr val="7F7F7F"/>
              </a:solidFill>
              <a:effectLst/>
              <a:ea typeface="Times New Roman" charset="0"/>
            </a:endParaRPr>
          </a:p>
        </p:txBody>
      </p:sp>
      <p:sp>
        <p:nvSpPr>
          <p:cNvPr id="13" name="Line 13"/>
          <p:cNvSpPr>
            <a:spLocks noChangeShapeType="1"/>
          </p:cNvSpPr>
          <p:nvPr/>
        </p:nvSpPr>
        <p:spPr bwMode="auto">
          <a:xfrm>
            <a:off x="6454857" y="2740913"/>
            <a:ext cx="724012" cy="0"/>
          </a:xfrm>
          <a:prstGeom prst="line">
            <a:avLst/>
          </a:prstGeom>
          <a:noFill/>
          <a:ln w="25400">
            <a:solidFill>
              <a:srgbClr val="000000"/>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4" name="Line 13"/>
          <p:cNvSpPr>
            <a:spLocks noChangeShapeType="1"/>
          </p:cNvSpPr>
          <p:nvPr/>
        </p:nvSpPr>
        <p:spPr bwMode="auto">
          <a:xfrm>
            <a:off x="7929376" y="4797737"/>
            <a:ext cx="724012" cy="0"/>
          </a:xfrm>
          <a:prstGeom prst="line">
            <a:avLst/>
          </a:prstGeom>
          <a:noFill/>
          <a:ln w="25400">
            <a:solidFill>
              <a:srgbClr val="000000"/>
            </a:solidFill>
            <a:round/>
            <a:headEnd type="arrow"/>
            <a:tailEnd type="none"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pic>
        <p:nvPicPr>
          <p:cNvPr id="16" name="Picture 15"/>
          <p:cNvPicPr>
            <a:picLocks noChangeAspect="1"/>
          </p:cNvPicPr>
          <p:nvPr/>
        </p:nvPicPr>
        <p:blipFill>
          <a:blip r:embed="rId3"/>
          <a:stretch>
            <a:fillRect/>
          </a:stretch>
        </p:blipFill>
        <p:spPr>
          <a:xfrm>
            <a:off x="5773385" y="4097982"/>
            <a:ext cx="1996947" cy="1387101"/>
          </a:xfrm>
          <a:prstGeom prst="rect">
            <a:avLst/>
          </a:prstGeom>
          <a:effectLst>
            <a:outerShdw blurRad="50800" dist="38100" dir="2700000" algn="tl" rotWithShape="0">
              <a:srgbClr val="000000">
                <a:alpha val="43000"/>
              </a:srgbClr>
            </a:outerShdw>
          </a:effectLst>
        </p:spPr>
      </p:pic>
      <p:sp>
        <p:nvSpPr>
          <p:cNvPr id="17" name="Text Box 19"/>
          <p:cNvSpPr txBox="1">
            <a:spLocks noChangeArrowheads="1"/>
          </p:cNvSpPr>
          <p:nvPr/>
        </p:nvSpPr>
        <p:spPr bwMode="auto">
          <a:xfrm>
            <a:off x="6454857" y="1788830"/>
            <a:ext cx="2271627" cy="504400"/>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i="1" dirty="0" smtClean="0">
                <a:solidFill>
                  <a:srgbClr val="7F7F7F"/>
                </a:solidFill>
                <a:ea typeface="Times New Roman" charset="0"/>
              </a:rPr>
              <a:t>Collimator mirror</a:t>
            </a:r>
            <a:endParaRPr kumimoji="0" lang="en-US" b="0" i="1" u="none" strike="noStrike" cap="none" normalizeH="0" baseline="0" dirty="0">
              <a:ln>
                <a:noFill/>
              </a:ln>
              <a:solidFill>
                <a:srgbClr val="7F7F7F"/>
              </a:solidFill>
              <a:effectLst/>
              <a:ea typeface="Times New Roman" charset="0"/>
            </a:endParaRPr>
          </a:p>
        </p:txBody>
      </p:sp>
      <p:sp>
        <p:nvSpPr>
          <p:cNvPr id="18" name="Rectangle 17"/>
          <p:cNvSpPr/>
          <p:nvPr/>
        </p:nvSpPr>
        <p:spPr>
          <a:xfrm>
            <a:off x="1434536" y="4097982"/>
            <a:ext cx="2141956" cy="13871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981735" y="4729805"/>
            <a:ext cx="180000" cy="18000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134135" y="4729805"/>
            <a:ext cx="180000" cy="180000"/>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286535" y="4729805"/>
            <a:ext cx="180000" cy="180000"/>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438935" y="4729805"/>
            <a:ext cx="180000" cy="180000"/>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2591335" y="4729805"/>
            <a:ext cx="180000" cy="180000"/>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743735" y="4729805"/>
            <a:ext cx="180000" cy="180000"/>
          </a:xfrm>
          <a:prstGeom prst="ellipse">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896135" y="4729805"/>
            <a:ext cx="180000" cy="180000"/>
          </a:xfrm>
          <a:prstGeom prst="ellipse">
            <a:avLst/>
          </a:prstGeom>
          <a:solidFill>
            <a:srgbClr val="80008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 Box 19"/>
          <p:cNvSpPr txBox="1">
            <a:spLocks noChangeArrowheads="1"/>
          </p:cNvSpPr>
          <p:nvPr/>
        </p:nvSpPr>
        <p:spPr bwMode="auto">
          <a:xfrm>
            <a:off x="214996" y="4358032"/>
            <a:ext cx="1214699" cy="871235"/>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rgbClr val="7F7F7F"/>
                </a:solidFill>
                <a:effectLst/>
                <a:ea typeface="Times New Roman" charset="0"/>
              </a:rPr>
              <a:t>Dispersed spectrum</a:t>
            </a:r>
            <a:endParaRPr kumimoji="0" lang="en-US" b="0" i="1" u="none" strike="noStrike" cap="none" normalizeH="0" baseline="0" dirty="0">
              <a:ln>
                <a:noFill/>
              </a:ln>
              <a:solidFill>
                <a:srgbClr val="7F7F7F"/>
              </a:solidFill>
              <a:effectLst/>
              <a:ea typeface="Times New Roman" charset="0"/>
            </a:endParaRPr>
          </a:p>
        </p:txBody>
      </p:sp>
      <p:sp>
        <p:nvSpPr>
          <p:cNvPr id="28" name="Line 13"/>
          <p:cNvSpPr>
            <a:spLocks noChangeShapeType="1"/>
          </p:cNvSpPr>
          <p:nvPr/>
        </p:nvSpPr>
        <p:spPr bwMode="auto">
          <a:xfrm flipV="1">
            <a:off x="2561729" y="2740913"/>
            <a:ext cx="724012" cy="452317"/>
          </a:xfrm>
          <a:prstGeom prst="line">
            <a:avLst/>
          </a:prstGeom>
          <a:noFill/>
          <a:ln w="25400">
            <a:solidFill>
              <a:srgbClr val="000000"/>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29" name="Line 13"/>
          <p:cNvSpPr>
            <a:spLocks noChangeShapeType="1"/>
          </p:cNvSpPr>
          <p:nvPr/>
        </p:nvSpPr>
        <p:spPr bwMode="auto">
          <a:xfrm>
            <a:off x="2561729" y="2293230"/>
            <a:ext cx="724012" cy="447682"/>
          </a:xfrm>
          <a:prstGeom prst="line">
            <a:avLst/>
          </a:prstGeom>
          <a:noFill/>
          <a:ln w="25400">
            <a:solidFill>
              <a:srgbClr val="000000"/>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30" name="Line 13"/>
          <p:cNvSpPr>
            <a:spLocks noChangeShapeType="1"/>
          </p:cNvSpPr>
          <p:nvPr/>
        </p:nvSpPr>
        <p:spPr bwMode="auto">
          <a:xfrm flipV="1">
            <a:off x="6454857" y="2293230"/>
            <a:ext cx="724012" cy="447683"/>
          </a:xfrm>
          <a:prstGeom prst="line">
            <a:avLst/>
          </a:prstGeom>
          <a:noFill/>
          <a:ln w="25400">
            <a:solidFill>
              <a:srgbClr val="000000"/>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31" name="Line 13"/>
          <p:cNvSpPr>
            <a:spLocks noChangeShapeType="1"/>
          </p:cNvSpPr>
          <p:nvPr/>
        </p:nvSpPr>
        <p:spPr bwMode="auto">
          <a:xfrm>
            <a:off x="6454857" y="2740912"/>
            <a:ext cx="724012" cy="452318"/>
          </a:xfrm>
          <a:prstGeom prst="line">
            <a:avLst/>
          </a:prstGeom>
          <a:noFill/>
          <a:ln w="25400">
            <a:solidFill>
              <a:srgbClr val="000000"/>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32" name="Text Box 19"/>
          <p:cNvSpPr txBox="1">
            <a:spLocks noChangeArrowheads="1"/>
          </p:cNvSpPr>
          <p:nvPr/>
        </p:nvSpPr>
        <p:spPr bwMode="auto">
          <a:xfrm>
            <a:off x="1479568" y="5663602"/>
            <a:ext cx="2096923" cy="951141"/>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i="1" dirty="0" smtClean="0">
                <a:solidFill>
                  <a:srgbClr val="7F7F7F"/>
                </a:solidFill>
                <a:ea typeface="Times New Roman" charset="0"/>
              </a:rPr>
              <a:t>CCD Detector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rgbClr val="7F7F7F"/>
                </a:solidFill>
                <a:effectLst/>
                <a:ea typeface="Times New Roman" charset="0"/>
              </a:rPr>
              <a:t>(digital camera</a:t>
            </a:r>
            <a:r>
              <a:rPr kumimoji="0" lang="en-US" b="0" i="1" u="none" strike="noStrike" cap="none" normalizeH="0" dirty="0" smtClean="0">
                <a:ln>
                  <a:noFill/>
                </a:ln>
                <a:solidFill>
                  <a:srgbClr val="7F7F7F"/>
                </a:solidFill>
                <a:effectLst/>
                <a:ea typeface="Times New Roman" charset="0"/>
              </a:rPr>
              <a:t> chip)</a:t>
            </a:r>
            <a:endParaRPr kumimoji="0" lang="en-US" b="0" i="1" u="none" strike="noStrike" cap="none" normalizeH="0" baseline="0" dirty="0">
              <a:ln>
                <a:noFill/>
              </a:ln>
              <a:solidFill>
                <a:srgbClr val="7F7F7F"/>
              </a:solidFill>
              <a:effectLst/>
              <a:ea typeface="Times New Roman" charset="0"/>
            </a:endParaRPr>
          </a:p>
        </p:txBody>
      </p:sp>
      <p:sp>
        <p:nvSpPr>
          <p:cNvPr id="33" name="Line 13"/>
          <p:cNvSpPr>
            <a:spLocks noChangeShapeType="1"/>
          </p:cNvSpPr>
          <p:nvPr/>
        </p:nvSpPr>
        <p:spPr bwMode="auto">
          <a:xfrm>
            <a:off x="7929376" y="4097982"/>
            <a:ext cx="724012" cy="0"/>
          </a:xfrm>
          <a:prstGeom prst="line">
            <a:avLst/>
          </a:prstGeom>
          <a:noFill/>
          <a:ln w="25400">
            <a:solidFill>
              <a:srgbClr val="000000"/>
            </a:solidFill>
            <a:round/>
            <a:headEnd type="arrow"/>
            <a:tailEnd type="none"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34" name="Line 13"/>
          <p:cNvSpPr>
            <a:spLocks noChangeShapeType="1"/>
          </p:cNvSpPr>
          <p:nvPr/>
        </p:nvSpPr>
        <p:spPr bwMode="auto">
          <a:xfrm>
            <a:off x="7929376" y="5485083"/>
            <a:ext cx="724012" cy="0"/>
          </a:xfrm>
          <a:prstGeom prst="line">
            <a:avLst/>
          </a:prstGeom>
          <a:noFill/>
          <a:ln w="25400">
            <a:solidFill>
              <a:srgbClr val="000000"/>
            </a:solidFill>
            <a:round/>
            <a:headEnd type="arrow"/>
            <a:tailEnd type="none"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35" name="Stored Data 34"/>
          <p:cNvSpPr/>
          <p:nvPr/>
        </p:nvSpPr>
        <p:spPr>
          <a:xfrm>
            <a:off x="7435975" y="2256686"/>
            <a:ext cx="383760" cy="936545"/>
          </a:xfrm>
          <a:prstGeom prst="flowChartOnlineStorage">
            <a:avLst/>
          </a:prstGeom>
          <a:solidFill>
            <a:schemeClr val="tx2">
              <a:lumMod val="20000"/>
              <a:lumOff val="80000"/>
            </a:schemeClr>
          </a:solidFill>
          <a:ln>
            <a:solidFill>
              <a:schemeClr val="tx1"/>
            </a:solidFill>
          </a:ln>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 Box 19"/>
          <p:cNvSpPr txBox="1">
            <a:spLocks noChangeArrowheads="1"/>
          </p:cNvSpPr>
          <p:nvPr/>
        </p:nvSpPr>
        <p:spPr bwMode="auto">
          <a:xfrm>
            <a:off x="5773385" y="5663603"/>
            <a:ext cx="1996947" cy="795822"/>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i="1" dirty="0" err="1" smtClean="0">
                <a:solidFill>
                  <a:srgbClr val="7F7F7F"/>
                </a:solidFill>
                <a:ea typeface="Times New Roman" charset="0"/>
              </a:rPr>
              <a:t>Échelle</a:t>
            </a:r>
            <a:r>
              <a:rPr lang="en-US" i="1" dirty="0" smtClean="0">
                <a:solidFill>
                  <a:srgbClr val="7F7F7F"/>
                </a:solidFill>
                <a:ea typeface="Times New Roman" charset="0"/>
              </a:rPr>
              <a:t> (dispersed light)</a:t>
            </a:r>
            <a:endParaRPr kumimoji="0" lang="en-US" b="0" i="1" u="none" strike="noStrike" cap="none" normalizeH="0" baseline="0" dirty="0">
              <a:ln>
                <a:noFill/>
              </a:ln>
              <a:solidFill>
                <a:srgbClr val="7F7F7F"/>
              </a:solidFill>
              <a:effectLst/>
              <a:ea typeface="Times New Roman" charset="0"/>
            </a:endParaRPr>
          </a:p>
        </p:txBody>
      </p:sp>
      <p:sp>
        <p:nvSpPr>
          <p:cNvPr id="37" name="Line 13"/>
          <p:cNvSpPr>
            <a:spLocks noChangeShapeType="1"/>
          </p:cNvSpPr>
          <p:nvPr/>
        </p:nvSpPr>
        <p:spPr bwMode="auto">
          <a:xfrm>
            <a:off x="5208174" y="4797737"/>
            <a:ext cx="408748" cy="0"/>
          </a:xfrm>
          <a:prstGeom prst="line">
            <a:avLst/>
          </a:prstGeom>
          <a:noFill/>
          <a:ln w="25400">
            <a:solidFill>
              <a:srgbClr val="008000"/>
            </a:solidFill>
            <a:round/>
            <a:headEnd type="arrow"/>
            <a:tailEnd type="none"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38" name="Line 13"/>
          <p:cNvSpPr>
            <a:spLocks noChangeShapeType="1"/>
          </p:cNvSpPr>
          <p:nvPr/>
        </p:nvSpPr>
        <p:spPr bwMode="auto">
          <a:xfrm>
            <a:off x="5208174" y="4097982"/>
            <a:ext cx="408748" cy="0"/>
          </a:xfrm>
          <a:prstGeom prst="line">
            <a:avLst/>
          </a:prstGeom>
          <a:noFill/>
          <a:ln w="25400">
            <a:solidFill>
              <a:srgbClr val="FF0000"/>
            </a:solidFill>
            <a:round/>
            <a:headEnd type="arrow"/>
            <a:tailEnd type="none"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39" name="Line 13"/>
          <p:cNvSpPr>
            <a:spLocks noChangeShapeType="1"/>
          </p:cNvSpPr>
          <p:nvPr/>
        </p:nvSpPr>
        <p:spPr bwMode="auto">
          <a:xfrm>
            <a:off x="5208174" y="5485083"/>
            <a:ext cx="408748" cy="0"/>
          </a:xfrm>
          <a:prstGeom prst="line">
            <a:avLst/>
          </a:prstGeom>
          <a:noFill/>
          <a:ln w="25400">
            <a:solidFill>
              <a:srgbClr val="660066"/>
            </a:solidFill>
            <a:round/>
            <a:headEnd type="arrow"/>
            <a:tailEnd type="none"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40" name="Line 13"/>
          <p:cNvSpPr>
            <a:spLocks noChangeShapeType="1"/>
          </p:cNvSpPr>
          <p:nvPr/>
        </p:nvSpPr>
        <p:spPr bwMode="auto">
          <a:xfrm>
            <a:off x="7929376" y="2740913"/>
            <a:ext cx="724012" cy="0"/>
          </a:xfrm>
          <a:prstGeom prst="line">
            <a:avLst/>
          </a:prstGeom>
          <a:noFill/>
          <a:ln w="25400">
            <a:solidFill>
              <a:srgbClr val="000000"/>
            </a:solidFill>
            <a:round/>
            <a:headEnd type="none"/>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41" name="Line 13"/>
          <p:cNvSpPr>
            <a:spLocks noChangeShapeType="1"/>
          </p:cNvSpPr>
          <p:nvPr/>
        </p:nvSpPr>
        <p:spPr bwMode="auto">
          <a:xfrm>
            <a:off x="7929376" y="2256686"/>
            <a:ext cx="724012" cy="0"/>
          </a:xfrm>
          <a:prstGeom prst="line">
            <a:avLst/>
          </a:prstGeom>
          <a:noFill/>
          <a:ln w="25400">
            <a:solidFill>
              <a:srgbClr val="000000"/>
            </a:solidFill>
            <a:round/>
            <a:headEnd type="none"/>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42" name="Line 13"/>
          <p:cNvSpPr>
            <a:spLocks noChangeShapeType="1"/>
          </p:cNvSpPr>
          <p:nvPr/>
        </p:nvSpPr>
        <p:spPr bwMode="auto">
          <a:xfrm>
            <a:off x="7929376" y="3254667"/>
            <a:ext cx="724012" cy="0"/>
          </a:xfrm>
          <a:prstGeom prst="line">
            <a:avLst/>
          </a:prstGeom>
          <a:noFill/>
          <a:ln w="25400">
            <a:solidFill>
              <a:srgbClr val="000000"/>
            </a:solidFill>
            <a:round/>
            <a:headEnd type="none"/>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43" name="Oval 42"/>
          <p:cNvSpPr/>
          <p:nvPr/>
        </p:nvSpPr>
        <p:spPr>
          <a:xfrm>
            <a:off x="4235577" y="4097982"/>
            <a:ext cx="210154" cy="1387101"/>
          </a:xfrm>
          <a:prstGeom prst="ellipse">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4905518" y="4362119"/>
            <a:ext cx="210154" cy="871235"/>
          </a:xfrm>
          <a:prstGeom prst="ellipse">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Stored Data 44"/>
          <p:cNvSpPr/>
          <p:nvPr/>
        </p:nvSpPr>
        <p:spPr>
          <a:xfrm>
            <a:off x="4457799" y="4097982"/>
            <a:ext cx="383760" cy="1387101"/>
          </a:xfrm>
          <a:prstGeom prst="flowChartOnlineStorage">
            <a:avLst/>
          </a:prstGeom>
          <a:solidFill>
            <a:schemeClr val="tx2">
              <a:lumMod val="20000"/>
              <a:lumOff val="80000"/>
            </a:schemeClr>
          </a:solidFill>
          <a:ln>
            <a:solidFill>
              <a:schemeClr val="tx1"/>
            </a:solidFill>
          </a:ln>
          <a:scene3d>
            <a:camera prst="orthographicFront">
              <a:rot lat="0" lon="108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Line 13"/>
          <p:cNvSpPr>
            <a:spLocks noChangeShapeType="1"/>
          </p:cNvSpPr>
          <p:nvPr/>
        </p:nvSpPr>
        <p:spPr bwMode="auto">
          <a:xfrm>
            <a:off x="3714245" y="4797737"/>
            <a:ext cx="408748" cy="0"/>
          </a:xfrm>
          <a:prstGeom prst="line">
            <a:avLst/>
          </a:prstGeom>
          <a:noFill/>
          <a:ln w="25400">
            <a:solidFill>
              <a:srgbClr val="008000"/>
            </a:solidFill>
            <a:round/>
            <a:headEnd type="arrow"/>
            <a:tailEnd type="none"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47" name="Line 13"/>
          <p:cNvSpPr>
            <a:spLocks noChangeShapeType="1"/>
          </p:cNvSpPr>
          <p:nvPr/>
        </p:nvSpPr>
        <p:spPr bwMode="auto">
          <a:xfrm flipV="1">
            <a:off x="3714245" y="4097982"/>
            <a:ext cx="408748" cy="260050"/>
          </a:xfrm>
          <a:prstGeom prst="line">
            <a:avLst/>
          </a:prstGeom>
          <a:noFill/>
          <a:ln w="25400">
            <a:solidFill>
              <a:srgbClr val="FF0000"/>
            </a:solidFill>
            <a:round/>
            <a:headEnd type="arrow"/>
            <a:tailEnd type="none"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48" name="Line 13"/>
          <p:cNvSpPr>
            <a:spLocks noChangeShapeType="1"/>
          </p:cNvSpPr>
          <p:nvPr/>
        </p:nvSpPr>
        <p:spPr bwMode="auto">
          <a:xfrm>
            <a:off x="3714245" y="5233354"/>
            <a:ext cx="408748" cy="251729"/>
          </a:xfrm>
          <a:prstGeom prst="line">
            <a:avLst/>
          </a:prstGeom>
          <a:noFill/>
          <a:ln w="25400">
            <a:solidFill>
              <a:srgbClr val="660066"/>
            </a:solidFill>
            <a:round/>
            <a:headEnd type="arrow"/>
            <a:tailEnd type="none"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49" name="Text Box 19"/>
          <p:cNvSpPr txBox="1">
            <a:spLocks noChangeArrowheads="1"/>
          </p:cNvSpPr>
          <p:nvPr/>
        </p:nvSpPr>
        <p:spPr bwMode="auto">
          <a:xfrm>
            <a:off x="3714245" y="5663602"/>
            <a:ext cx="2096923" cy="951141"/>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i="1" dirty="0" smtClean="0">
                <a:solidFill>
                  <a:srgbClr val="7F7F7F"/>
                </a:solidFill>
                <a:ea typeface="Times New Roman" charset="0"/>
              </a:rPr>
              <a:t>Camera lenses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rgbClr val="7F7F7F"/>
                </a:solidFill>
                <a:effectLst/>
                <a:ea typeface="Times New Roman" charset="0"/>
              </a:rPr>
              <a:t>(</a:t>
            </a:r>
            <a:r>
              <a:rPr lang="en-US" i="1" dirty="0" smtClean="0">
                <a:solidFill>
                  <a:srgbClr val="7F7F7F"/>
                </a:solidFill>
                <a:ea typeface="Times New Roman" charset="0"/>
              </a:rPr>
              <a:t>image spectrum</a:t>
            </a:r>
            <a:r>
              <a:rPr kumimoji="0" lang="en-US" b="0" i="1" u="none" strike="noStrike" cap="none" normalizeH="0" dirty="0" smtClean="0">
                <a:ln>
                  <a:noFill/>
                </a:ln>
                <a:solidFill>
                  <a:srgbClr val="7F7F7F"/>
                </a:solidFill>
                <a:effectLst/>
                <a:ea typeface="Times New Roman" charset="0"/>
              </a:rPr>
              <a:t>)</a:t>
            </a:r>
            <a:endParaRPr kumimoji="0" lang="en-US" b="0" i="1" u="none" strike="noStrike" cap="none" normalizeH="0" baseline="0" dirty="0">
              <a:ln>
                <a:noFill/>
              </a:ln>
              <a:solidFill>
                <a:srgbClr val="7F7F7F"/>
              </a:solidFill>
              <a:effectLst/>
              <a:ea typeface="Times New Roman" charset="0"/>
            </a:endParaRPr>
          </a:p>
        </p:txBody>
      </p:sp>
      <p:sp>
        <p:nvSpPr>
          <p:cNvPr id="50" name="Line 13"/>
          <p:cNvSpPr>
            <a:spLocks noChangeShapeType="1"/>
          </p:cNvSpPr>
          <p:nvPr/>
        </p:nvSpPr>
        <p:spPr bwMode="auto">
          <a:xfrm flipV="1">
            <a:off x="4445731" y="2293230"/>
            <a:ext cx="395828" cy="447682"/>
          </a:xfrm>
          <a:prstGeom prst="line">
            <a:avLst/>
          </a:prstGeom>
          <a:noFill/>
          <a:ln w="25400">
            <a:solidFill>
              <a:srgbClr val="000000"/>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51" name="Line 13"/>
          <p:cNvSpPr>
            <a:spLocks noChangeShapeType="1"/>
          </p:cNvSpPr>
          <p:nvPr/>
        </p:nvSpPr>
        <p:spPr bwMode="auto">
          <a:xfrm>
            <a:off x="4812346" y="2293230"/>
            <a:ext cx="395828" cy="900000"/>
          </a:xfrm>
          <a:prstGeom prst="line">
            <a:avLst/>
          </a:prstGeom>
          <a:noFill/>
          <a:ln w="25400">
            <a:solidFill>
              <a:srgbClr val="000000"/>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52" name="Line 13"/>
          <p:cNvSpPr>
            <a:spLocks noChangeShapeType="1"/>
          </p:cNvSpPr>
          <p:nvPr/>
        </p:nvSpPr>
        <p:spPr bwMode="auto">
          <a:xfrm flipV="1">
            <a:off x="5178961" y="2293230"/>
            <a:ext cx="594424" cy="900000"/>
          </a:xfrm>
          <a:prstGeom prst="line">
            <a:avLst/>
          </a:prstGeom>
          <a:noFill/>
          <a:ln w="25400">
            <a:solidFill>
              <a:srgbClr val="000000"/>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
        <p:nvSpPr>
          <p:cNvPr id="53" name="Line 13"/>
          <p:cNvSpPr>
            <a:spLocks noChangeShapeType="1"/>
          </p:cNvSpPr>
          <p:nvPr/>
        </p:nvSpPr>
        <p:spPr bwMode="auto">
          <a:xfrm>
            <a:off x="5773384" y="2293229"/>
            <a:ext cx="498341" cy="447683"/>
          </a:xfrm>
          <a:prstGeom prst="line">
            <a:avLst/>
          </a:prstGeom>
          <a:noFill/>
          <a:ln w="25400">
            <a:solidFill>
              <a:srgbClr val="000000"/>
            </a:solidFill>
            <a:round/>
            <a:headEnd/>
            <a:tailEnd type="arrow" w="med" len="med"/>
          </a:ln>
          <a:effectLst>
            <a:outerShdw blurRad="50800" dist="38100" dir="2700000" algn="tl" rotWithShape="0">
              <a:srgbClr val="000000">
                <a:alpha val="43000"/>
              </a:srgbClr>
            </a:outerShdw>
          </a:effectLst>
        </p:spPr>
        <p:txBody>
          <a:bodyPr vert="horz" wrap="square" lIns="91440" tIns="91440" rIns="91440" bIns="91440" numCol="1" anchor="t" anchorCtr="0" compatLnSpc="1">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3108278" y="1915734"/>
            <a:ext cx="1215240" cy="118773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507630" y="1909514"/>
            <a:ext cx="1215240" cy="118773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err="1" smtClean="0">
                <a:solidFill>
                  <a:schemeClr val="bg1"/>
                </a:solidFill>
                <a:ea typeface="Times New Roman" charset="0"/>
              </a:rPr>
              <a:t>Fibre</a:t>
            </a:r>
            <a:r>
              <a:rPr lang="en-US" sz="4400" dirty="0" smtClean="0">
                <a:solidFill>
                  <a:schemeClr val="bg1"/>
                </a:solidFill>
                <a:ea typeface="Times New Roman" charset="0"/>
              </a:rPr>
              <a:t> optic input (reality check)</a:t>
            </a:r>
            <a:endParaRPr lang="en-US" sz="4400" dirty="0" smtClean="0">
              <a:solidFill>
                <a:srgbClr val="FFFFFF"/>
              </a:solidFill>
            </a:endParaRPr>
          </a:p>
        </p:txBody>
      </p:sp>
      <p:sp>
        <p:nvSpPr>
          <p:cNvPr id="3" name="Oval 2"/>
          <p:cNvSpPr/>
          <p:nvPr/>
        </p:nvSpPr>
        <p:spPr>
          <a:xfrm>
            <a:off x="1662960" y="2055694"/>
            <a:ext cx="900000" cy="900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Box 19"/>
          <p:cNvSpPr txBox="1">
            <a:spLocks noChangeArrowheads="1"/>
          </p:cNvSpPr>
          <p:nvPr/>
        </p:nvSpPr>
        <p:spPr bwMode="auto">
          <a:xfrm>
            <a:off x="1525904" y="1143000"/>
            <a:ext cx="1214699" cy="712638"/>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rgbClr val="7F7F7F"/>
                </a:solidFill>
                <a:effectLst/>
                <a:ea typeface="Times New Roman" charset="0"/>
              </a:rPr>
              <a:t>Perfect star</a:t>
            </a:r>
            <a:endParaRPr kumimoji="0" lang="en-US" b="0" i="1" u="none" strike="noStrike" cap="none" normalizeH="0" baseline="0" dirty="0">
              <a:ln>
                <a:noFill/>
              </a:ln>
              <a:solidFill>
                <a:srgbClr val="7F7F7F"/>
              </a:solidFill>
              <a:effectLst/>
              <a:ea typeface="Times New Roman" charset="0"/>
            </a:endParaRPr>
          </a:p>
        </p:txBody>
      </p:sp>
      <p:sp>
        <p:nvSpPr>
          <p:cNvPr id="11" name="Can 10"/>
          <p:cNvSpPr/>
          <p:nvPr/>
        </p:nvSpPr>
        <p:spPr>
          <a:xfrm>
            <a:off x="1658120" y="3232042"/>
            <a:ext cx="900000" cy="1765561"/>
          </a:xfrm>
          <a:prstGeom prst="can">
            <a:avLst>
              <a:gd name="adj" fmla="val 98839"/>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an 34"/>
          <p:cNvSpPr/>
          <p:nvPr/>
        </p:nvSpPr>
        <p:spPr>
          <a:xfrm>
            <a:off x="3263608" y="3232042"/>
            <a:ext cx="900000" cy="1765561"/>
          </a:xfrm>
          <a:prstGeom prst="can">
            <a:avLst>
              <a:gd name="adj" fmla="val 98839"/>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Can 35"/>
          <p:cNvSpPr/>
          <p:nvPr/>
        </p:nvSpPr>
        <p:spPr>
          <a:xfrm>
            <a:off x="4676938" y="3232042"/>
            <a:ext cx="1215240" cy="1765561"/>
          </a:xfrm>
          <a:prstGeom prst="can">
            <a:avLst>
              <a:gd name="adj" fmla="val 72642"/>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Donut 41"/>
          <p:cNvSpPr/>
          <p:nvPr/>
        </p:nvSpPr>
        <p:spPr>
          <a:xfrm>
            <a:off x="3108278" y="1909514"/>
            <a:ext cx="1215240" cy="1181510"/>
          </a:xfrm>
          <a:prstGeom prst="donut">
            <a:avLst>
              <a:gd name="adj" fmla="val 14947"/>
            </a:avLst>
          </a:prstGeom>
          <a:gradFill flip="none" rotWithShape="1">
            <a:gsLst>
              <a:gs pos="0">
                <a:schemeClr val="bg1"/>
              </a:gs>
              <a:gs pos="100000">
                <a:schemeClr val="tx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Oval 39"/>
          <p:cNvSpPr/>
          <p:nvPr/>
        </p:nvSpPr>
        <p:spPr>
          <a:xfrm>
            <a:off x="3263608" y="2055694"/>
            <a:ext cx="900000" cy="900000"/>
          </a:xfrm>
          <a:prstGeom prst="ellipse">
            <a:avLst/>
          </a:prstGeom>
          <a:gradFill flip="none" rotWithShape="1">
            <a:gsLst>
              <a:gs pos="0">
                <a:schemeClr val="bg1"/>
              </a:gs>
              <a:gs pos="100000">
                <a:srgbClr val="000000"/>
              </a:gs>
              <a:gs pos="100000">
                <a:schemeClr val="tx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 Box 19"/>
          <p:cNvSpPr txBox="1">
            <a:spLocks noChangeArrowheads="1"/>
          </p:cNvSpPr>
          <p:nvPr/>
        </p:nvSpPr>
        <p:spPr bwMode="auto">
          <a:xfrm>
            <a:off x="3108819" y="1143000"/>
            <a:ext cx="1214699" cy="712638"/>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i="1" dirty="0" smtClean="0">
                <a:solidFill>
                  <a:srgbClr val="7F7F7F"/>
                </a:solidFill>
                <a:ea typeface="Times New Roman" charset="0"/>
              </a:rPr>
              <a:t>Actual star</a:t>
            </a:r>
          </a:p>
          <a:p>
            <a:pPr marL="0" marR="0" lvl="0" indent="0" algn="ctr" defTabSz="914400" rtl="0" eaLnBrk="1" fontAlgn="base" latinLnBrk="0" hangingPunct="1">
              <a:lnSpc>
                <a:spcPct val="100000"/>
              </a:lnSpc>
              <a:spcBef>
                <a:spcPct val="0"/>
              </a:spcBef>
              <a:spcAft>
                <a:spcPct val="0"/>
              </a:spcAft>
              <a:buClrTx/>
              <a:buSzTx/>
              <a:buFontTx/>
              <a:buNone/>
              <a:tabLst/>
            </a:pPr>
            <a:r>
              <a:rPr lang="en-US" i="1" dirty="0" smtClean="0">
                <a:solidFill>
                  <a:srgbClr val="7F7F7F"/>
                </a:solidFill>
                <a:ea typeface="Times New Roman" charset="0"/>
              </a:rPr>
              <a:t>(PSF)</a:t>
            </a:r>
            <a:endParaRPr kumimoji="0" lang="en-US" b="0" i="1" u="none" strike="noStrike" cap="none" normalizeH="0" baseline="0" dirty="0">
              <a:ln>
                <a:noFill/>
              </a:ln>
              <a:solidFill>
                <a:srgbClr val="7F7F7F"/>
              </a:solidFill>
              <a:effectLst/>
              <a:ea typeface="Times New Roman" charset="0"/>
            </a:endParaRPr>
          </a:p>
        </p:txBody>
      </p:sp>
      <p:sp>
        <p:nvSpPr>
          <p:cNvPr id="44" name="Rectangle 43"/>
          <p:cNvSpPr/>
          <p:nvPr/>
        </p:nvSpPr>
        <p:spPr>
          <a:xfrm>
            <a:off x="4676938" y="1921954"/>
            <a:ext cx="1215240" cy="118773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Donut 44"/>
          <p:cNvSpPr/>
          <p:nvPr/>
        </p:nvSpPr>
        <p:spPr>
          <a:xfrm>
            <a:off x="4676938" y="1915734"/>
            <a:ext cx="1215240" cy="1181510"/>
          </a:xfrm>
          <a:prstGeom prst="donut">
            <a:avLst>
              <a:gd name="adj" fmla="val 14947"/>
            </a:avLst>
          </a:prstGeom>
          <a:gradFill flip="none" rotWithShape="1">
            <a:gsLst>
              <a:gs pos="0">
                <a:schemeClr val="bg1"/>
              </a:gs>
              <a:gs pos="100000">
                <a:schemeClr val="tx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 name="Oval 45"/>
          <p:cNvSpPr/>
          <p:nvPr/>
        </p:nvSpPr>
        <p:spPr>
          <a:xfrm>
            <a:off x="4832268" y="2061914"/>
            <a:ext cx="900000" cy="900000"/>
          </a:xfrm>
          <a:prstGeom prst="ellipse">
            <a:avLst/>
          </a:prstGeom>
          <a:gradFill flip="none" rotWithShape="1">
            <a:gsLst>
              <a:gs pos="0">
                <a:schemeClr val="bg1"/>
              </a:gs>
              <a:gs pos="100000">
                <a:srgbClr val="000000"/>
              </a:gs>
              <a:gs pos="100000">
                <a:schemeClr val="tx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 Box 19"/>
          <p:cNvSpPr txBox="1">
            <a:spLocks noChangeArrowheads="1"/>
          </p:cNvSpPr>
          <p:nvPr/>
        </p:nvSpPr>
        <p:spPr bwMode="auto">
          <a:xfrm>
            <a:off x="4676938" y="1143000"/>
            <a:ext cx="1214699" cy="712638"/>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i="1" dirty="0" smtClean="0">
                <a:solidFill>
                  <a:srgbClr val="7F7F7F"/>
                </a:solidFill>
                <a:ea typeface="Times New Roman" charset="0"/>
              </a:rPr>
              <a:t>Wider </a:t>
            </a:r>
            <a:r>
              <a:rPr lang="en-US" i="1" dirty="0" err="1" smtClean="0">
                <a:solidFill>
                  <a:srgbClr val="7F7F7F"/>
                </a:solidFill>
                <a:ea typeface="Times New Roman" charset="0"/>
              </a:rPr>
              <a:t>fibre</a:t>
            </a:r>
            <a:r>
              <a:rPr lang="en-US" i="1" dirty="0" smtClean="0">
                <a:solidFill>
                  <a:srgbClr val="7F7F7F"/>
                </a:solidFill>
                <a:ea typeface="Times New Roman" charset="0"/>
              </a:rPr>
              <a:t>?</a:t>
            </a:r>
            <a:endParaRPr kumimoji="0" lang="en-US" b="0" i="1" u="none" strike="noStrike" cap="none" normalizeH="0" baseline="0" dirty="0">
              <a:ln>
                <a:noFill/>
              </a:ln>
              <a:solidFill>
                <a:srgbClr val="7F7F7F"/>
              </a:solidFill>
              <a:effectLst/>
              <a:ea typeface="Times New Roman" charset="0"/>
            </a:endParaRPr>
          </a:p>
        </p:txBody>
      </p:sp>
      <p:sp>
        <p:nvSpPr>
          <p:cNvPr id="48" name="Can 47"/>
          <p:cNvSpPr/>
          <p:nvPr/>
        </p:nvSpPr>
        <p:spPr>
          <a:xfrm>
            <a:off x="6551334" y="3225822"/>
            <a:ext cx="575642" cy="1765561"/>
          </a:xfrm>
          <a:prstGeom prst="can">
            <a:avLst>
              <a:gd name="adj" fmla="val 72642"/>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6236457" y="1915734"/>
            <a:ext cx="1215240" cy="118773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Donut 49"/>
          <p:cNvSpPr/>
          <p:nvPr/>
        </p:nvSpPr>
        <p:spPr>
          <a:xfrm>
            <a:off x="6236457" y="1909514"/>
            <a:ext cx="1215240" cy="1181510"/>
          </a:xfrm>
          <a:prstGeom prst="donut">
            <a:avLst>
              <a:gd name="adj" fmla="val 14947"/>
            </a:avLst>
          </a:prstGeom>
          <a:gradFill flip="none" rotWithShape="1">
            <a:gsLst>
              <a:gs pos="0">
                <a:schemeClr val="bg1"/>
              </a:gs>
              <a:gs pos="100000">
                <a:schemeClr val="tx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 name="Oval 50"/>
          <p:cNvSpPr/>
          <p:nvPr/>
        </p:nvSpPr>
        <p:spPr>
          <a:xfrm>
            <a:off x="6391787" y="2055694"/>
            <a:ext cx="900000" cy="900000"/>
          </a:xfrm>
          <a:prstGeom prst="ellipse">
            <a:avLst/>
          </a:prstGeom>
          <a:gradFill flip="none" rotWithShape="1">
            <a:gsLst>
              <a:gs pos="0">
                <a:schemeClr val="bg1"/>
              </a:gs>
              <a:gs pos="100000">
                <a:srgbClr val="000000"/>
              </a:gs>
              <a:gs pos="100000">
                <a:schemeClr val="tx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 Box 19"/>
          <p:cNvSpPr txBox="1">
            <a:spLocks noChangeArrowheads="1"/>
          </p:cNvSpPr>
          <p:nvPr/>
        </p:nvSpPr>
        <p:spPr bwMode="auto">
          <a:xfrm>
            <a:off x="6236457" y="1136780"/>
            <a:ext cx="1214699" cy="712638"/>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i="1" dirty="0" smtClean="0">
                <a:solidFill>
                  <a:srgbClr val="7F7F7F"/>
                </a:solidFill>
                <a:ea typeface="Times New Roman" charset="0"/>
              </a:rPr>
              <a:t>Narrower </a:t>
            </a:r>
            <a:r>
              <a:rPr lang="en-US" i="1" dirty="0" err="1" smtClean="0">
                <a:solidFill>
                  <a:srgbClr val="7F7F7F"/>
                </a:solidFill>
                <a:ea typeface="Times New Roman" charset="0"/>
              </a:rPr>
              <a:t>fibre</a:t>
            </a:r>
            <a:r>
              <a:rPr lang="en-US" i="1" dirty="0" smtClean="0">
                <a:solidFill>
                  <a:srgbClr val="7F7F7F"/>
                </a:solidFill>
                <a:ea typeface="Times New Roman" charset="0"/>
              </a:rPr>
              <a:t>?</a:t>
            </a:r>
            <a:endParaRPr kumimoji="0" lang="en-US" b="0" i="1" u="none" strike="noStrike" cap="none" normalizeH="0" baseline="0" dirty="0">
              <a:ln>
                <a:noFill/>
              </a:ln>
              <a:solidFill>
                <a:srgbClr val="7F7F7F"/>
              </a:solidFill>
              <a:effectLst/>
              <a:ea typeface="Times New Roman" charset="0"/>
            </a:endParaRPr>
          </a:p>
        </p:txBody>
      </p:sp>
      <p:sp>
        <p:nvSpPr>
          <p:cNvPr id="53" name="Rectangle 52"/>
          <p:cNvSpPr/>
          <p:nvPr/>
        </p:nvSpPr>
        <p:spPr>
          <a:xfrm>
            <a:off x="1507629" y="5143789"/>
            <a:ext cx="1232973" cy="13871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1568372" y="5775612"/>
            <a:ext cx="180000" cy="18000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1720772" y="5775612"/>
            <a:ext cx="180000" cy="180000"/>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1873172" y="5775612"/>
            <a:ext cx="180000" cy="180000"/>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2025572" y="5775612"/>
            <a:ext cx="180000" cy="180000"/>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2177972" y="5775612"/>
            <a:ext cx="180000" cy="180000"/>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2330372" y="5775612"/>
            <a:ext cx="180000" cy="180000"/>
          </a:xfrm>
          <a:prstGeom prst="ellipse">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482772" y="5775612"/>
            <a:ext cx="180000" cy="180000"/>
          </a:xfrm>
          <a:prstGeom prst="ellipse">
            <a:avLst/>
          </a:prstGeom>
          <a:solidFill>
            <a:srgbClr val="80008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3090545" y="5143789"/>
            <a:ext cx="1232973" cy="13871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4673461" y="5143789"/>
            <a:ext cx="1232973" cy="13871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6256377" y="5143789"/>
            <a:ext cx="1232973" cy="13871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3159208" y="5775612"/>
            <a:ext cx="180000" cy="180000"/>
          </a:xfrm>
          <a:prstGeom prst="ellipse">
            <a:avLst/>
          </a:prstGeom>
          <a:gradFill flip="none" rotWithShape="1">
            <a:gsLst>
              <a:gs pos="0">
                <a:srgbClr val="FF00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3311608" y="5775612"/>
            <a:ext cx="180000" cy="180000"/>
          </a:xfrm>
          <a:prstGeom prst="ellipse">
            <a:avLst/>
          </a:prstGeom>
          <a:gradFill flip="none" rotWithShape="1">
            <a:gsLst>
              <a:gs pos="0">
                <a:srgbClr val="FF66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3464008" y="5775612"/>
            <a:ext cx="180000" cy="180000"/>
          </a:xfrm>
          <a:prstGeom prst="ellipse">
            <a:avLst/>
          </a:prstGeom>
          <a:gradFill flip="none" rotWithShape="1">
            <a:gsLst>
              <a:gs pos="0">
                <a:srgbClr val="FFFF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3616408" y="5775612"/>
            <a:ext cx="180000" cy="180000"/>
          </a:xfrm>
          <a:prstGeom prst="ellipse">
            <a:avLst/>
          </a:prstGeom>
          <a:gradFill flip="none" rotWithShape="1">
            <a:gsLst>
              <a:gs pos="0">
                <a:srgbClr val="0080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3768808" y="5775612"/>
            <a:ext cx="180000" cy="180000"/>
          </a:xfrm>
          <a:prstGeom prst="ellipse">
            <a:avLst/>
          </a:prstGeom>
          <a:gradFill flip="none" rotWithShape="1">
            <a:gsLst>
              <a:gs pos="0">
                <a:srgbClr val="3366FF"/>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3921208" y="5775612"/>
            <a:ext cx="180000" cy="180000"/>
          </a:xfrm>
          <a:prstGeom prst="ellipse">
            <a:avLst/>
          </a:prstGeom>
          <a:gradFill flip="none" rotWithShape="1">
            <a:gsLst>
              <a:gs pos="0">
                <a:srgbClr val="00009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4073608" y="5775612"/>
            <a:ext cx="180000" cy="180000"/>
          </a:xfrm>
          <a:prstGeom prst="ellipse">
            <a:avLst/>
          </a:prstGeom>
          <a:gradFill flip="none" rotWithShape="1">
            <a:gsLst>
              <a:gs pos="0">
                <a:srgbClr val="80008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4705867" y="5748204"/>
            <a:ext cx="270000" cy="270000"/>
          </a:xfrm>
          <a:prstGeom prst="ellipse">
            <a:avLst/>
          </a:prstGeom>
          <a:gradFill flip="none" rotWithShape="1">
            <a:gsLst>
              <a:gs pos="0">
                <a:srgbClr val="FF00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4858267" y="5748204"/>
            <a:ext cx="270000" cy="270000"/>
          </a:xfrm>
          <a:prstGeom prst="ellipse">
            <a:avLst/>
          </a:prstGeom>
          <a:gradFill flip="none" rotWithShape="1">
            <a:gsLst>
              <a:gs pos="0">
                <a:srgbClr val="FF66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5010667" y="5748204"/>
            <a:ext cx="270000" cy="270000"/>
          </a:xfrm>
          <a:prstGeom prst="ellipse">
            <a:avLst/>
          </a:prstGeom>
          <a:gradFill flip="none" rotWithShape="1">
            <a:gsLst>
              <a:gs pos="0">
                <a:srgbClr val="FFFF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5163067" y="5748204"/>
            <a:ext cx="270000" cy="270000"/>
          </a:xfrm>
          <a:prstGeom prst="ellipse">
            <a:avLst/>
          </a:prstGeom>
          <a:gradFill flip="none" rotWithShape="1">
            <a:gsLst>
              <a:gs pos="0">
                <a:srgbClr val="0080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5315467" y="5748204"/>
            <a:ext cx="270000" cy="270000"/>
          </a:xfrm>
          <a:prstGeom prst="ellipse">
            <a:avLst/>
          </a:prstGeom>
          <a:gradFill flip="none" rotWithShape="1">
            <a:gsLst>
              <a:gs pos="0">
                <a:srgbClr val="3366FF"/>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5467867" y="5748204"/>
            <a:ext cx="270000" cy="270000"/>
          </a:xfrm>
          <a:prstGeom prst="ellipse">
            <a:avLst/>
          </a:prstGeom>
          <a:gradFill flip="none" rotWithShape="1">
            <a:gsLst>
              <a:gs pos="0">
                <a:srgbClr val="00009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5620267" y="5748204"/>
            <a:ext cx="270000" cy="270000"/>
          </a:xfrm>
          <a:prstGeom prst="ellipse">
            <a:avLst/>
          </a:prstGeom>
          <a:gradFill flip="none" rotWithShape="1">
            <a:gsLst>
              <a:gs pos="0">
                <a:srgbClr val="80008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6368061" y="5857644"/>
            <a:ext cx="72000" cy="72000"/>
          </a:xfrm>
          <a:prstGeom prst="ellipse">
            <a:avLst/>
          </a:prstGeom>
          <a:gradFill flip="none" rotWithShape="1">
            <a:gsLst>
              <a:gs pos="0">
                <a:srgbClr val="FF00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6520461" y="5857644"/>
            <a:ext cx="72000" cy="72000"/>
          </a:xfrm>
          <a:prstGeom prst="ellipse">
            <a:avLst/>
          </a:prstGeom>
          <a:gradFill flip="none" rotWithShape="1">
            <a:gsLst>
              <a:gs pos="0">
                <a:srgbClr val="FF66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6672861" y="5857644"/>
            <a:ext cx="72000" cy="72000"/>
          </a:xfrm>
          <a:prstGeom prst="ellipse">
            <a:avLst/>
          </a:prstGeom>
          <a:gradFill flip="none" rotWithShape="1">
            <a:gsLst>
              <a:gs pos="0">
                <a:srgbClr val="FFFF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6825261" y="5857644"/>
            <a:ext cx="72000" cy="72000"/>
          </a:xfrm>
          <a:prstGeom prst="ellipse">
            <a:avLst/>
          </a:prstGeom>
          <a:gradFill flip="none" rotWithShape="1">
            <a:gsLst>
              <a:gs pos="0">
                <a:srgbClr val="0080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6977661" y="5857644"/>
            <a:ext cx="72000" cy="72000"/>
          </a:xfrm>
          <a:prstGeom prst="ellipse">
            <a:avLst/>
          </a:prstGeom>
          <a:gradFill flip="none" rotWithShape="1">
            <a:gsLst>
              <a:gs pos="0">
                <a:srgbClr val="3366FF"/>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7130061" y="5857644"/>
            <a:ext cx="72000" cy="72000"/>
          </a:xfrm>
          <a:prstGeom prst="ellipse">
            <a:avLst/>
          </a:prstGeom>
          <a:gradFill flip="none" rotWithShape="1">
            <a:gsLst>
              <a:gs pos="0">
                <a:srgbClr val="00009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7282461" y="5857644"/>
            <a:ext cx="72000" cy="72000"/>
          </a:xfrm>
          <a:prstGeom prst="ellipse">
            <a:avLst/>
          </a:prstGeom>
          <a:gradFill flip="none" rotWithShape="1">
            <a:gsLst>
              <a:gs pos="0">
                <a:srgbClr val="80008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95" y="0"/>
            <a:ext cx="9154790" cy="1260821"/>
          </a:xfrm>
          <a:prstGeom prst="rect">
            <a:avLst/>
          </a:prstGeom>
          <a:solidFill>
            <a:srgbClr val="660066"/>
          </a:solidFill>
        </p:spPr>
        <p:txBody>
          <a:bodyPr vert="horz" lIns="91440" tIns="45720" rIns="91440" bIns="45720" rtlCol="0" anchor="ctr">
            <a:noAutofit/>
          </a:bodyPr>
          <a:lstStyle/>
          <a:p>
            <a:pPr lvl="0" algn="ctr">
              <a:spcBef>
                <a:spcPct val="0"/>
              </a:spcBef>
            </a:pPr>
            <a:r>
              <a:rPr lang="en-US" sz="4200" b="1" dirty="0" smtClean="0">
                <a:solidFill>
                  <a:srgbClr val="FFFFFF"/>
                </a:solidFill>
              </a:rPr>
              <a:t>Types of astronomy</a:t>
            </a:r>
            <a:endParaRPr kumimoji="0" lang="en-US" sz="4200" b="1" i="0" u="none" strike="noStrike" kern="1200" cap="none" spc="0" normalizeH="0" baseline="0" noProof="0" dirty="0">
              <a:ln>
                <a:noFill/>
              </a:ln>
              <a:solidFill>
                <a:srgbClr val="FFFFFF"/>
              </a:solidFill>
              <a:effectLst/>
              <a:uLnTx/>
              <a:uFillTx/>
              <a:latin typeface="+mj-lt"/>
              <a:ea typeface="+mj-ea"/>
              <a:cs typeface="+mj-cs"/>
            </a:endParaRPr>
          </a:p>
        </p:txBody>
      </p:sp>
      <p:pic>
        <p:nvPicPr>
          <p:cNvPr id="9" name="Picture 8"/>
          <p:cNvPicPr>
            <a:picLocks noChangeAspect="1"/>
          </p:cNvPicPr>
          <p:nvPr/>
        </p:nvPicPr>
        <p:blipFill>
          <a:blip r:embed="rId3"/>
          <a:srcRect b="39844"/>
          <a:stretch>
            <a:fillRect/>
          </a:stretch>
        </p:blipFill>
        <p:spPr>
          <a:xfrm>
            <a:off x="7175503" y="6021692"/>
            <a:ext cx="1836105" cy="779084"/>
          </a:xfrm>
          <a:prstGeom prst="rect">
            <a:avLst/>
          </a:prstGeom>
        </p:spPr>
      </p:pic>
      <p:pic>
        <p:nvPicPr>
          <p:cNvPr id="12" name="Picture 11"/>
          <p:cNvPicPr>
            <a:picLocks noChangeAspect="1"/>
          </p:cNvPicPr>
          <p:nvPr/>
        </p:nvPicPr>
        <p:blipFill>
          <a:blip r:embed="rId4"/>
          <a:stretch>
            <a:fillRect/>
          </a:stretch>
        </p:blipFill>
        <p:spPr>
          <a:xfrm>
            <a:off x="116413" y="6011669"/>
            <a:ext cx="963083" cy="789107"/>
          </a:xfrm>
          <a:prstGeom prst="rect">
            <a:avLst/>
          </a:prstGeom>
        </p:spPr>
      </p:pic>
      <p:pic>
        <p:nvPicPr>
          <p:cNvPr id="6" name="Picture 5"/>
          <p:cNvPicPr>
            <a:picLocks noChangeAspect="1"/>
          </p:cNvPicPr>
          <p:nvPr/>
        </p:nvPicPr>
        <p:blipFill>
          <a:blip r:embed="rId5"/>
          <a:srcRect t="26806" b="24763"/>
          <a:stretch>
            <a:fillRect/>
          </a:stretch>
        </p:blipFill>
        <p:spPr>
          <a:xfrm>
            <a:off x="-5396" y="1260821"/>
            <a:ext cx="9158817" cy="443569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chemeClr val="bg1"/>
                </a:solidFill>
                <a:ea typeface="Times New Roman" charset="0"/>
              </a:rPr>
              <a:t>Solution - image slicing</a:t>
            </a:r>
            <a:endParaRPr lang="en-US" sz="4400" dirty="0" smtClean="0">
              <a:solidFill>
                <a:srgbClr val="FFFFFF"/>
              </a:solidFill>
            </a:endParaRPr>
          </a:p>
        </p:txBody>
      </p:sp>
      <p:pic>
        <p:nvPicPr>
          <p:cNvPr id="17" name="Picture 16"/>
          <p:cNvPicPr>
            <a:picLocks noChangeAspect="1"/>
          </p:cNvPicPr>
          <p:nvPr/>
        </p:nvPicPr>
        <p:blipFill>
          <a:blip r:embed="rId3"/>
          <a:stretch>
            <a:fillRect/>
          </a:stretch>
        </p:blipFill>
        <p:spPr>
          <a:xfrm>
            <a:off x="1156925" y="2535923"/>
            <a:ext cx="4369833" cy="3676820"/>
          </a:xfrm>
          <a:prstGeom prst="rect">
            <a:avLst/>
          </a:prstGeom>
        </p:spPr>
      </p:pic>
      <p:sp>
        <p:nvSpPr>
          <p:cNvPr id="19" name="Text Box 19"/>
          <p:cNvSpPr txBox="1">
            <a:spLocks noChangeArrowheads="1"/>
          </p:cNvSpPr>
          <p:nvPr/>
        </p:nvSpPr>
        <p:spPr bwMode="auto">
          <a:xfrm>
            <a:off x="680711" y="2338539"/>
            <a:ext cx="1544178" cy="504400"/>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rgbClr val="7F7F7F"/>
                </a:solidFill>
                <a:effectLst/>
                <a:ea typeface="Times New Roman" charset="0"/>
              </a:rPr>
              <a:t>Base plate</a:t>
            </a:r>
            <a:endParaRPr kumimoji="0" lang="en-US" b="0" i="1" u="none" strike="noStrike" cap="none" normalizeH="0" baseline="0" dirty="0">
              <a:ln>
                <a:noFill/>
              </a:ln>
              <a:solidFill>
                <a:srgbClr val="7F7F7F"/>
              </a:solidFill>
              <a:effectLst/>
              <a:ea typeface="Times New Roman" charset="0"/>
            </a:endParaRPr>
          </a:p>
        </p:txBody>
      </p:sp>
      <p:sp>
        <p:nvSpPr>
          <p:cNvPr id="20" name="Text Box 19"/>
          <p:cNvSpPr txBox="1">
            <a:spLocks noChangeArrowheads="1"/>
          </p:cNvSpPr>
          <p:nvPr/>
        </p:nvSpPr>
        <p:spPr bwMode="auto">
          <a:xfrm>
            <a:off x="4002073" y="4045699"/>
            <a:ext cx="1259711" cy="756600"/>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rgbClr val="7F7F7F"/>
                </a:solidFill>
                <a:effectLst/>
                <a:ea typeface="Times New Roman" charset="0"/>
              </a:rPr>
              <a:t>Sliced</a:t>
            </a:r>
            <a:endParaRPr lang="en-US" i="1" dirty="0" smtClean="0">
              <a:solidFill>
                <a:srgbClr val="7F7F7F"/>
              </a:solidFill>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dirty="0" smtClean="0">
                <a:ln>
                  <a:noFill/>
                </a:ln>
                <a:solidFill>
                  <a:srgbClr val="7F7F7F"/>
                </a:solidFill>
                <a:effectLst/>
                <a:ea typeface="Times New Roman" charset="0"/>
              </a:rPr>
              <a:t>output</a:t>
            </a:r>
            <a:endParaRPr kumimoji="0" lang="en-US" b="0" i="1" u="none" strike="noStrike" cap="none" normalizeH="0" baseline="0" dirty="0">
              <a:ln>
                <a:noFill/>
              </a:ln>
              <a:solidFill>
                <a:srgbClr val="7F7F7F"/>
              </a:solidFill>
              <a:effectLst/>
              <a:ea typeface="Times New Roman" charset="0"/>
            </a:endParaRPr>
          </a:p>
        </p:txBody>
      </p:sp>
      <p:sp>
        <p:nvSpPr>
          <p:cNvPr id="21" name="Text Box 19"/>
          <p:cNvSpPr txBox="1">
            <a:spLocks noChangeArrowheads="1"/>
          </p:cNvSpPr>
          <p:nvPr/>
        </p:nvSpPr>
        <p:spPr bwMode="auto">
          <a:xfrm>
            <a:off x="3229984" y="5947799"/>
            <a:ext cx="1544178" cy="504400"/>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rgbClr val="7F7F7F"/>
                </a:solidFill>
                <a:effectLst/>
                <a:ea typeface="Times New Roman" charset="0"/>
              </a:rPr>
              <a:t>Slicing</a:t>
            </a:r>
            <a:r>
              <a:rPr kumimoji="0" lang="en-US" b="0" i="1" u="none" strike="noStrike" cap="none" normalizeH="0" dirty="0" smtClean="0">
                <a:ln>
                  <a:noFill/>
                </a:ln>
                <a:solidFill>
                  <a:srgbClr val="7F7F7F"/>
                </a:solidFill>
                <a:effectLst/>
                <a:ea typeface="Times New Roman" charset="0"/>
              </a:rPr>
              <a:t> prism</a:t>
            </a:r>
            <a:endParaRPr kumimoji="0" lang="en-US" b="0" i="1" u="none" strike="noStrike" cap="none" normalizeH="0" baseline="0" dirty="0">
              <a:ln>
                <a:noFill/>
              </a:ln>
              <a:solidFill>
                <a:srgbClr val="7F7F7F"/>
              </a:solidFill>
              <a:effectLst/>
              <a:ea typeface="Times New Roman" charset="0"/>
            </a:endParaRPr>
          </a:p>
        </p:txBody>
      </p:sp>
      <p:sp>
        <p:nvSpPr>
          <p:cNvPr id="22" name="Text Box 19"/>
          <p:cNvSpPr txBox="1">
            <a:spLocks noChangeArrowheads="1"/>
          </p:cNvSpPr>
          <p:nvPr/>
        </p:nvSpPr>
        <p:spPr bwMode="auto">
          <a:xfrm>
            <a:off x="3229984" y="3340307"/>
            <a:ext cx="1544178" cy="504400"/>
          </a:xfrm>
          <a:prstGeom prst="rect">
            <a:avLst/>
          </a:prstGeom>
          <a:solidFill>
            <a:srgbClr val="FFFFFF"/>
          </a:solid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dirty="0" smtClean="0">
                <a:ln>
                  <a:noFill/>
                </a:ln>
                <a:solidFill>
                  <a:srgbClr val="7F7F7F"/>
                </a:solidFill>
                <a:effectLst/>
                <a:ea typeface="Times New Roman" charset="0"/>
              </a:rPr>
              <a:t>Slicing</a:t>
            </a:r>
            <a:r>
              <a:rPr kumimoji="0" lang="en-US" b="0" i="1" u="none" strike="noStrike" cap="none" normalizeH="0" dirty="0" smtClean="0">
                <a:ln>
                  <a:noFill/>
                </a:ln>
                <a:solidFill>
                  <a:srgbClr val="7F7F7F"/>
                </a:solidFill>
                <a:effectLst/>
                <a:ea typeface="Times New Roman" charset="0"/>
              </a:rPr>
              <a:t> plates</a:t>
            </a:r>
            <a:endParaRPr kumimoji="0" lang="en-US" b="0" i="1" u="none" strike="noStrike" cap="none" normalizeH="0" baseline="0" dirty="0">
              <a:ln>
                <a:noFill/>
              </a:ln>
              <a:solidFill>
                <a:srgbClr val="7F7F7F"/>
              </a:solidFill>
              <a:effectLst/>
              <a:ea typeface="Times New Roman" charset="0"/>
            </a:endParaRPr>
          </a:p>
        </p:txBody>
      </p:sp>
      <p:sp>
        <p:nvSpPr>
          <p:cNvPr id="23" name="Rectangle 22"/>
          <p:cNvSpPr/>
          <p:nvPr/>
        </p:nvSpPr>
        <p:spPr>
          <a:xfrm>
            <a:off x="5972980" y="3218558"/>
            <a:ext cx="2277453" cy="239374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533565" y="3509207"/>
            <a:ext cx="540000" cy="540000"/>
          </a:xfrm>
          <a:prstGeom prst="ellipse">
            <a:avLst/>
          </a:prstGeom>
          <a:gradFill flip="none" rotWithShape="1">
            <a:gsLst>
              <a:gs pos="0">
                <a:srgbClr val="FF00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712195" y="3509207"/>
            <a:ext cx="540000" cy="540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6172195" y="4736799"/>
            <a:ext cx="540000" cy="540000"/>
          </a:xfrm>
          <a:prstGeom prst="ellipse">
            <a:avLst/>
          </a:prstGeom>
          <a:gradFill flip="none" rotWithShape="1">
            <a:gsLst>
              <a:gs pos="0">
                <a:srgbClr val="FF00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5993565" y="4736799"/>
            <a:ext cx="540000" cy="540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6336661" y="4120379"/>
            <a:ext cx="540000" cy="540000"/>
          </a:xfrm>
          <a:prstGeom prst="ellipse">
            <a:avLst/>
          </a:prstGeom>
          <a:gradFill flip="none" rotWithShape="1">
            <a:gsLst>
              <a:gs pos="0">
                <a:srgbClr val="FF00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5993565" y="4120379"/>
            <a:ext cx="540000" cy="540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6670620" y="4120379"/>
            <a:ext cx="540000" cy="540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363020" y="3507291"/>
            <a:ext cx="540000" cy="540000"/>
          </a:xfrm>
          <a:prstGeom prst="ellipse">
            <a:avLst/>
          </a:prstGeom>
          <a:gradFill flip="none" rotWithShape="1">
            <a:gsLst>
              <a:gs pos="0">
                <a:srgbClr val="FF66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7541650" y="3507291"/>
            <a:ext cx="540000" cy="540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7001650" y="4734883"/>
            <a:ext cx="540000" cy="540000"/>
          </a:xfrm>
          <a:prstGeom prst="ellipse">
            <a:avLst/>
          </a:prstGeom>
          <a:gradFill flip="none" rotWithShape="1">
            <a:gsLst>
              <a:gs pos="0">
                <a:srgbClr val="FF66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6823020" y="4734883"/>
            <a:ext cx="540000" cy="540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7166116" y="4118463"/>
            <a:ext cx="540000" cy="540000"/>
          </a:xfrm>
          <a:prstGeom prst="ellipse">
            <a:avLst/>
          </a:prstGeom>
          <a:gradFill flip="none" rotWithShape="1">
            <a:gsLst>
              <a:gs pos="0">
                <a:srgbClr val="FF66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6823020" y="4118463"/>
            <a:ext cx="540000" cy="540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7500075" y="4118463"/>
            <a:ext cx="540000" cy="540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chemeClr val="bg1"/>
                </a:solidFill>
                <a:ea typeface="Times New Roman" charset="0"/>
              </a:rPr>
              <a:t>Example spectra</a:t>
            </a:r>
            <a:endParaRPr lang="en-US" sz="4400" dirty="0" smtClean="0">
              <a:solidFill>
                <a:srgbClr val="FFFFFF"/>
              </a:solidFill>
            </a:endParaRPr>
          </a:p>
        </p:txBody>
      </p:sp>
      <p:grpSp>
        <p:nvGrpSpPr>
          <p:cNvPr id="116738" name="Group 2"/>
          <p:cNvGrpSpPr>
            <a:grpSpLocks/>
          </p:cNvGrpSpPr>
          <p:nvPr/>
        </p:nvGrpSpPr>
        <p:grpSpPr bwMode="auto">
          <a:xfrm>
            <a:off x="118397" y="1209659"/>
            <a:ext cx="5716587" cy="5648645"/>
            <a:chOff x="1078" y="1440"/>
            <a:chExt cx="9002" cy="8896"/>
          </a:xfrm>
        </p:grpSpPr>
        <p:pic>
          <p:nvPicPr>
            <p:cNvPr id="116739" name="Picture 3"/>
            <p:cNvPicPr>
              <a:picLocks noChangeArrowheads="1"/>
            </p:cNvPicPr>
            <p:nvPr/>
          </p:nvPicPr>
          <p:blipFill>
            <a:blip r:embed="rId3"/>
            <a:srcRect l="11777" t="2470" r="5482" b="11874"/>
            <a:stretch>
              <a:fillRect/>
            </a:stretch>
          </p:blipFill>
          <p:spPr bwMode="auto">
            <a:xfrm>
              <a:off x="2160" y="1620"/>
              <a:ext cx="7560" cy="7560"/>
            </a:xfrm>
            <a:prstGeom prst="rect">
              <a:avLst/>
            </a:prstGeom>
            <a:noFill/>
            <a:ln w="9525">
              <a:noFill/>
              <a:miter lim="800000"/>
              <a:headEnd/>
              <a:tailEnd/>
            </a:ln>
          </p:spPr>
        </p:pic>
        <p:sp>
          <p:nvSpPr>
            <p:cNvPr id="116740" name="Rectangle 4"/>
            <p:cNvSpPr>
              <a:spLocks noChangeArrowheads="1"/>
            </p:cNvSpPr>
            <p:nvPr/>
          </p:nvSpPr>
          <p:spPr bwMode="auto">
            <a:xfrm>
              <a:off x="1980" y="1440"/>
              <a:ext cx="7994" cy="7994"/>
            </a:xfrm>
            <a:prstGeom prst="rect">
              <a:avLst/>
            </a:prstGeom>
            <a:noFill/>
            <a:ln w="158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741" name="Text Box 5"/>
            <p:cNvSpPr txBox="1">
              <a:spLocks noChangeArrowheads="1"/>
            </p:cNvSpPr>
            <p:nvPr/>
          </p:nvSpPr>
          <p:spPr bwMode="auto">
            <a:xfrm>
              <a:off x="2880" y="1905"/>
              <a:ext cx="1933" cy="540"/>
            </a:xfrm>
            <a:prstGeom prst="rect">
              <a:avLst/>
            </a:prstGeom>
            <a:solidFill>
              <a:srgbClr val="FFFFFF"/>
            </a:solid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a:ln>
                    <a:noFill/>
                  </a:ln>
                  <a:solidFill>
                    <a:srgbClr val="808080"/>
                  </a:solidFill>
                  <a:effectLst/>
                  <a:latin typeface="Calibri" charset="0"/>
                  <a:ea typeface="Times New Roman" charset="0"/>
                </a:rPr>
                <a:t>Order</a:t>
              </a:r>
            </a:p>
          </p:txBody>
        </p:sp>
        <p:sp>
          <p:nvSpPr>
            <p:cNvPr id="116742" name="Text Box 6"/>
            <p:cNvSpPr txBox="1">
              <a:spLocks noChangeArrowheads="1"/>
            </p:cNvSpPr>
            <p:nvPr/>
          </p:nvSpPr>
          <p:spPr bwMode="auto">
            <a:xfrm>
              <a:off x="8652" y="1905"/>
              <a:ext cx="537" cy="540"/>
            </a:xfrm>
            <a:prstGeom prst="rect">
              <a:avLst/>
            </a:prstGeom>
            <a:solidFill>
              <a:srgbClr val="FFFFFF"/>
            </a:solid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mbria" charset="0"/>
                  <a:ea typeface="Times New Roman" charset="0"/>
                </a:rPr>
                <a:t>λ</a:t>
              </a:r>
              <a:r>
                <a:rPr kumimoji="0" lang="en-US" sz="1000" b="0" i="0" u="none" strike="noStrike" cap="none" normalizeH="0" baseline="-25000">
                  <a:ln>
                    <a:noFill/>
                  </a:ln>
                  <a:solidFill>
                    <a:schemeClr val="tx1"/>
                  </a:solidFill>
                  <a:effectLst/>
                  <a:latin typeface="Cambria" charset="0"/>
                  <a:ea typeface="Times New Roman" charset="0"/>
                </a:rPr>
                <a:t>B</a:t>
              </a:r>
              <a:endParaRPr kumimoji="0" lang="en-US" sz="1000" b="0" i="0" u="none" strike="noStrike" cap="none" normalizeH="0" baseline="0">
                <a:ln>
                  <a:noFill/>
                </a:ln>
                <a:solidFill>
                  <a:schemeClr val="tx1"/>
                </a:solidFill>
                <a:effectLst/>
                <a:latin typeface="Cambria" charset="0"/>
                <a:ea typeface="Times New Roman" charset="0"/>
              </a:endParaRPr>
            </a:p>
          </p:txBody>
        </p:sp>
        <p:sp>
          <p:nvSpPr>
            <p:cNvPr id="116743" name="Text Box 7"/>
            <p:cNvSpPr txBox="1">
              <a:spLocks noChangeArrowheads="1"/>
            </p:cNvSpPr>
            <p:nvPr/>
          </p:nvSpPr>
          <p:spPr bwMode="auto">
            <a:xfrm>
              <a:off x="9293" y="1905"/>
              <a:ext cx="537" cy="540"/>
            </a:xfrm>
            <a:prstGeom prst="rect">
              <a:avLst/>
            </a:prstGeom>
            <a:solidFill>
              <a:srgbClr val="FFFFFF"/>
            </a:solid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mbria" charset="0"/>
                  <a:ea typeface="Times New Roman" charset="0"/>
                </a:rPr>
                <a:t>Δy</a:t>
              </a:r>
              <a:endParaRPr kumimoji="0" lang="en-US" sz="1200" b="0" i="0" u="none" strike="noStrike" cap="none" normalizeH="0" baseline="0">
                <a:ln>
                  <a:noFill/>
                </a:ln>
                <a:solidFill>
                  <a:schemeClr val="tx1"/>
                </a:solidFill>
                <a:effectLst/>
                <a:latin typeface="Times New Roman" charset="0"/>
                <a:ea typeface="Times New Roman" charset="0"/>
              </a:endParaRPr>
            </a:p>
          </p:txBody>
        </p:sp>
        <p:sp>
          <p:nvSpPr>
            <p:cNvPr id="116744" name="Text Box 8"/>
            <p:cNvSpPr txBox="1">
              <a:spLocks noChangeArrowheads="1"/>
            </p:cNvSpPr>
            <p:nvPr/>
          </p:nvSpPr>
          <p:spPr bwMode="auto">
            <a:xfrm>
              <a:off x="1980" y="9858"/>
              <a:ext cx="8100" cy="478"/>
            </a:xfrm>
            <a:prstGeom prst="rect">
              <a:avLst/>
            </a:prstGeom>
            <a:solidFill>
              <a:srgbClr val="FFFFFF"/>
            </a:solid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err="1">
                  <a:ln>
                    <a:noFill/>
                  </a:ln>
                  <a:solidFill>
                    <a:srgbClr val="808080"/>
                  </a:solidFill>
                  <a:effectLst/>
                  <a:latin typeface="Calibri" charset="0"/>
                  <a:ea typeface="Times New Roman" charset="0"/>
                </a:rPr>
                <a:t>x</a:t>
              </a:r>
              <a:r>
                <a:rPr kumimoji="0" lang="en-US" sz="1000" b="1" i="1" u="none" strike="noStrike" cap="none" normalizeH="0" baseline="0" dirty="0">
                  <a:ln>
                    <a:noFill/>
                  </a:ln>
                  <a:solidFill>
                    <a:srgbClr val="808080"/>
                  </a:solidFill>
                  <a:effectLst/>
                  <a:latin typeface="Calibri" charset="0"/>
                  <a:ea typeface="Times New Roman" charset="0"/>
                </a:rPr>
                <a:t>-position (mm)</a:t>
              </a:r>
            </a:p>
          </p:txBody>
        </p:sp>
        <p:sp>
          <p:nvSpPr>
            <p:cNvPr id="116745" name="Text Box 9"/>
            <p:cNvSpPr txBox="1">
              <a:spLocks noChangeArrowheads="1"/>
            </p:cNvSpPr>
            <p:nvPr/>
          </p:nvSpPr>
          <p:spPr bwMode="auto">
            <a:xfrm>
              <a:off x="1260" y="7878"/>
              <a:ext cx="717" cy="540"/>
            </a:xfrm>
            <a:prstGeom prst="rect">
              <a:avLst/>
            </a:prstGeom>
            <a:no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charset="0"/>
                  <a:ea typeface="Times New Roman" charset="0"/>
                </a:rPr>
                <a:t>-30</a:t>
              </a:r>
            </a:p>
          </p:txBody>
        </p:sp>
        <p:sp>
          <p:nvSpPr>
            <p:cNvPr id="116746" name="Text Box 10"/>
            <p:cNvSpPr txBox="1">
              <a:spLocks noChangeArrowheads="1"/>
            </p:cNvSpPr>
            <p:nvPr/>
          </p:nvSpPr>
          <p:spPr bwMode="auto">
            <a:xfrm>
              <a:off x="1260" y="6992"/>
              <a:ext cx="717" cy="540"/>
            </a:xfrm>
            <a:prstGeom prst="rect">
              <a:avLst/>
            </a:prstGeom>
            <a:no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charset="0"/>
                  <a:ea typeface="Times New Roman" charset="0"/>
                </a:rPr>
                <a:t>-20</a:t>
              </a:r>
            </a:p>
          </p:txBody>
        </p:sp>
        <p:sp>
          <p:nvSpPr>
            <p:cNvPr id="116747" name="Text Box 11"/>
            <p:cNvSpPr txBox="1">
              <a:spLocks noChangeArrowheads="1"/>
            </p:cNvSpPr>
            <p:nvPr/>
          </p:nvSpPr>
          <p:spPr bwMode="auto">
            <a:xfrm>
              <a:off x="1260" y="6120"/>
              <a:ext cx="717" cy="540"/>
            </a:xfrm>
            <a:prstGeom prst="rect">
              <a:avLst/>
            </a:prstGeom>
            <a:no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charset="0"/>
                  <a:ea typeface="Times New Roman" charset="0"/>
                </a:rPr>
                <a:t>-10</a:t>
              </a:r>
            </a:p>
          </p:txBody>
        </p:sp>
        <p:sp>
          <p:nvSpPr>
            <p:cNvPr id="116748" name="Text Box 12"/>
            <p:cNvSpPr txBox="1">
              <a:spLocks noChangeArrowheads="1"/>
            </p:cNvSpPr>
            <p:nvPr/>
          </p:nvSpPr>
          <p:spPr bwMode="auto">
            <a:xfrm>
              <a:off x="1260" y="5248"/>
              <a:ext cx="717" cy="540"/>
            </a:xfrm>
            <a:prstGeom prst="rect">
              <a:avLst/>
            </a:prstGeom>
            <a:no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charset="0"/>
                  <a:ea typeface="Times New Roman" charset="0"/>
                </a:rPr>
                <a:t>0</a:t>
              </a:r>
            </a:p>
          </p:txBody>
        </p:sp>
        <p:sp>
          <p:nvSpPr>
            <p:cNvPr id="116749" name="Text Box 13"/>
            <p:cNvSpPr txBox="1">
              <a:spLocks noChangeArrowheads="1"/>
            </p:cNvSpPr>
            <p:nvPr/>
          </p:nvSpPr>
          <p:spPr bwMode="auto">
            <a:xfrm>
              <a:off x="1260" y="4376"/>
              <a:ext cx="717" cy="540"/>
            </a:xfrm>
            <a:prstGeom prst="rect">
              <a:avLst/>
            </a:prstGeom>
            <a:no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charset="0"/>
                  <a:ea typeface="Times New Roman" charset="0"/>
                </a:rPr>
                <a:t>10</a:t>
              </a:r>
            </a:p>
          </p:txBody>
        </p:sp>
        <p:sp>
          <p:nvSpPr>
            <p:cNvPr id="116750" name="Text Box 14"/>
            <p:cNvSpPr txBox="1">
              <a:spLocks noChangeArrowheads="1"/>
            </p:cNvSpPr>
            <p:nvPr/>
          </p:nvSpPr>
          <p:spPr bwMode="auto">
            <a:xfrm>
              <a:off x="1260" y="3488"/>
              <a:ext cx="717" cy="540"/>
            </a:xfrm>
            <a:prstGeom prst="rect">
              <a:avLst/>
            </a:prstGeom>
            <a:no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charset="0"/>
                  <a:ea typeface="Times New Roman" charset="0"/>
                </a:rPr>
                <a:t>20</a:t>
              </a:r>
            </a:p>
          </p:txBody>
        </p:sp>
        <p:sp>
          <p:nvSpPr>
            <p:cNvPr id="116751" name="Text Box 15"/>
            <p:cNvSpPr txBox="1">
              <a:spLocks noChangeArrowheads="1"/>
            </p:cNvSpPr>
            <p:nvPr/>
          </p:nvSpPr>
          <p:spPr bwMode="auto">
            <a:xfrm>
              <a:off x="1260" y="2609"/>
              <a:ext cx="717" cy="540"/>
            </a:xfrm>
            <a:prstGeom prst="rect">
              <a:avLst/>
            </a:prstGeom>
            <a:no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charset="0"/>
                  <a:ea typeface="Times New Roman" charset="0"/>
                </a:rPr>
                <a:t>30</a:t>
              </a:r>
            </a:p>
          </p:txBody>
        </p:sp>
        <p:sp>
          <p:nvSpPr>
            <p:cNvPr id="116752" name="Line 16"/>
            <p:cNvSpPr>
              <a:spLocks noChangeShapeType="1"/>
            </p:cNvSpPr>
            <p:nvPr/>
          </p:nvSpPr>
          <p:spPr bwMode="auto">
            <a:xfrm>
              <a:off x="1980" y="2802"/>
              <a:ext cx="113"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53" name="Line 17"/>
            <p:cNvSpPr>
              <a:spLocks noChangeShapeType="1"/>
            </p:cNvSpPr>
            <p:nvPr/>
          </p:nvSpPr>
          <p:spPr bwMode="auto">
            <a:xfrm>
              <a:off x="1980" y="3681"/>
              <a:ext cx="113"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54" name="Line 18"/>
            <p:cNvSpPr>
              <a:spLocks noChangeShapeType="1"/>
            </p:cNvSpPr>
            <p:nvPr/>
          </p:nvSpPr>
          <p:spPr bwMode="auto">
            <a:xfrm>
              <a:off x="1980" y="4560"/>
              <a:ext cx="113"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55" name="Line 19"/>
            <p:cNvSpPr>
              <a:spLocks noChangeShapeType="1"/>
            </p:cNvSpPr>
            <p:nvPr/>
          </p:nvSpPr>
          <p:spPr bwMode="auto">
            <a:xfrm>
              <a:off x="1980" y="5442"/>
              <a:ext cx="113"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56" name="Line 20"/>
            <p:cNvSpPr>
              <a:spLocks noChangeShapeType="1"/>
            </p:cNvSpPr>
            <p:nvPr/>
          </p:nvSpPr>
          <p:spPr bwMode="auto">
            <a:xfrm>
              <a:off x="1980" y="6324"/>
              <a:ext cx="113"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57" name="Line 21"/>
            <p:cNvSpPr>
              <a:spLocks noChangeShapeType="1"/>
            </p:cNvSpPr>
            <p:nvPr/>
          </p:nvSpPr>
          <p:spPr bwMode="auto">
            <a:xfrm>
              <a:off x="1977" y="7203"/>
              <a:ext cx="113"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58" name="Line 22"/>
            <p:cNvSpPr>
              <a:spLocks noChangeShapeType="1"/>
            </p:cNvSpPr>
            <p:nvPr/>
          </p:nvSpPr>
          <p:spPr bwMode="auto">
            <a:xfrm>
              <a:off x="1974" y="8082"/>
              <a:ext cx="113"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59" name="Line 23"/>
            <p:cNvSpPr>
              <a:spLocks noChangeShapeType="1"/>
            </p:cNvSpPr>
            <p:nvPr/>
          </p:nvSpPr>
          <p:spPr bwMode="auto">
            <a:xfrm>
              <a:off x="9867" y="2802"/>
              <a:ext cx="113"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60" name="Line 24"/>
            <p:cNvSpPr>
              <a:spLocks noChangeShapeType="1"/>
            </p:cNvSpPr>
            <p:nvPr/>
          </p:nvSpPr>
          <p:spPr bwMode="auto">
            <a:xfrm>
              <a:off x="9867" y="3681"/>
              <a:ext cx="113"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61" name="Line 25"/>
            <p:cNvSpPr>
              <a:spLocks noChangeShapeType="1"/>
            </p:cNvSpPr>
            <p:nvPr/>
          </p:nvSpPr>
          <p:spPr bwMode="auto">
            <a:xfrm>
              <a:off x="9867" y="4560"/>
              <a:ext cx="113"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62" name="Line 26"/>
            <p:cNvSpPr>
              <a:spLocks noChangeShapeType="1"/>
            </p:cNvSpPr>
            <p:nvPr/>
          </p:nvSpPr>
          <p:spPr bwMode="auto">
            <a:xfrm>
              <a:off x="9867" y="5442"/>
              <a:ext cx="113"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63" name="Line 27"/>
            <p:cNvSpPr>
              <a:spLocks noChangeShapeType="1"/>
            </p:cNvSpPr>
            <p:nvPr/>
          </p:nvSpPr>
          <p:spPr bwMode="auto">
            <a:xfrm>
              <a:off x="9867" y="6324"/>
              <a:ext cx="113"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64" name="Line 28"/>
            <p:cNvSpPr>
              <a:spLocks noChangeShapeType="1"/>
            </p:cNvSpPr>
            <p:nvPr/>
          </p:nvSpPr>
          <p:spPr bwMode="auto">
            <a:xfrm>
              <a:off x="9864" y="7203"/>
              <a:ext cx="113"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65" name="Line 29"/>
            <p:cNvSpPr>
              <a:spLocks noChangeShapeType="1"/>
            </p:cNvSpPr>
            <p:nvPr/>
          </p:nvSpPr>
          <p:spPr bwMode="auto">
            <a:xfrm>
              <a:off x="9861" y="8082"/>
              <a:ext cx="113" cy="0"/>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66" name="Line 30"/>
            <p:cNvSpPr>
              <a:spLocks noChangeShapeType="1"/>
            </p:cNvSpPr>
            <p:nvPr/>
          </p:nvSpPr>
          <p:spPr bwMode="auto">
            <a:xfrm>
              <a:off x="3819" y="1440"/>
              <a:ext cx="0" cy="113"/>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67" name="Line 31"/>
            <p:cNvSpPr>
              <a:spLocks noChangeShapeType="1"/>
            </p:cNvSpPr>
            <p:nvPr/>
          </p:nvSpPr>
          <p:spPr bwMode="auto">
            <a:xfrm>
              <a:off x="4539" y="1440"/>
              <a:ext cx="0" cy="113"/>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68" name="Line 32"/>
            <p:cNvSpPr>
              <a:spLocks noChangeShapeType="1"/>
            </p:cNvSpPr>
            <p:nvPr/>
          </p:nvSpPr>
          <p:spPr bwMode="auto">
            <a:xfrm>
              <a:off x="5262" y="1440"/>
              <a:ext cx="0" cy="113"/>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69" name="Line 33"/>
            <p:cNvSpPr>
              <a:spLocks noChangeShapeType="1"/>
            </p:cNvSpPr>
            <p:nvPr/>
          </p:nvSpPr>
          <p:spPr bwMode="auto">
            <a:xfrm>
              <a:off x="5982" y="1440"/>
              <a:ext cx="0" cy="113"/>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70" name="Line 34"/>
            <p:cNvSpPr>
              <a:spLocks noChangeShapeType="1"/>
            </p:cNvSpPr>
            <p:nvPr/>
          </p:nvSpPr>
          <p:spPr bwMode="auto">
            <a:xfrm>
              <a:off x="6699" y="1440"/>
              <a:ext cx="0" cy="113"/>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71" name="Line 35"/>
            <p:cNvSpPr>
              <a:spLocks noChangeShapeType="1"/>
            </p:cNvSpPr>
            <p:nvPr/>
          </p:nvSpPr>
          <p:spPr bwMode="auto">
            <a:xfrm>
              <a:off x="7419" y="1440"/>
              <a:ext cx="0" cy="113"/>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72" name="Line 36"/>
            <p:cNvSpPr>
              <a:spLocks noChangeShapeType="1"/>
            </p:cNvSpPr>
            <p:nvPr/>
          </p:nvSpPr>
          <p:spPr bwMode="auto">
            <a:xfrm>
              <a:off x="8136" y="1440"/>
              <a:ext cx="0" cy="113"/>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73" name="Line 37"/>
            <p:cNvSpPr>
              <a:spLocks noChangeShapeType="1"/>
            </p:cNvSpPr>
            <p:nvPr/>
          </p:nvSpPr>
          <p:spPr bwMode="auto">
            <a:xfrm>
              <a:off x="3819" y="9333"/>
              <a:ext cx="0" cy="113"/>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74" name="Line 38"/>
            <p:cNvSpPr>
              <a:spLocks noChangeShapeType="1"/>
            </p:cNvSpPr>
            <p:nvPr/>
          </p:nvSpPr>
          <p:spPr bwMode="auto">
            <a:xfrm>
              <a:off x="4539" y="9333"/>
              <a:ext cx="0" cy="113"/>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75" name="Line 39"/>
            <p:cNvSpPr>
              <a:spLocks noChangeShapeType="1"/>
            </p:cNvSpPr>
            <p:nvPr/>
          </p:nvSpPr>
          <p:spPr bwMode="auto">
            <a:xfrm>
              <a:off x="5262" y="9333"/>
              <a:ext cx="0" cy="113"/>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76" name="Line 40"/>
            <p:cNvSpPr>
              <a:spLocks noChangeShapeType="1"/>
            </p:cNvSpPr>
            <p:nvPr/>
          </p:nvSpPr>
          <p:spPr bwMode="auto">
            <a:xfrm>
              <a:off x="5982" y="9333"/>
              <a:ext cx="0" cy="113"/>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77" name="Line 41"/>
            <p:cNvSpPr>
              <a:spLocks noChangeShapeType="1"/>
            </p:cNvSpPr>
            <p:nvPr/>
          </p:nvSpPr>
          <p:spPr bwMode="auto">
            <a:xfrm>
              <a:off x="6699" y="9333"/>
              <a:ext cx="0" cy="113"/>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78" name="Line 42"/>
            <p:cNvSpPr>
              <a:spLocks noChangeShapeType="1"/>
            </p:cNvSpPr>
            <p:nvPr/>
          </p:nvSpPr>
          <p:spPr bwMode="auto">
            <a:xfrm>
              <a:off x="7419" y="9333"/>
              <a:ext cx="0" cy="113"/>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79" name="Line 43"/>
            <p:cNvSpPr>
              <a:spLocks noChangeShapeType="1"/>
            </p:cNvSpPr>
            <p:nvPr/>
          </p:nvSpPr>
          <p:spPr bwMode="auto">
            <a:xfrm>
              <a:off x="8136" y="9333"/>
              <a:ext cx="0" cy="113"/>
            </a:xfrm>
            <a:prstGeom prst="line">
              <a:avLst/>
            </a:prstGeom>
            <a:noFill/>
            <a:ln w="158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80" name="Text Box 44"/>
            <p:cNvSpPr txBox="1">
              <a:spLocks noChangeArrowheads="1"/>
            </p:cNvSpPr>
            <p:nvPr/>
          </p:nvSpPr>
          <p:spPr bwMode="auto">
            <a:xfrm>
              <a:off x="3420" y="9540"/>
              <a:ext cx="717" cy="540"/>
            </a:xfrm>
            <a:prstGeom prst="rect">
              <a:avLst/>
            </a:prstGeom>
            <a:no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charset="0"/>
                  <a:ea typeface="Times New Roman" charset="0"/>
                </a:rPr>
                <a:t>-30</a:t>
              </a:r>
            </a:p>
          </p:txBody>
        </p:sp>
        <p:sp>
          <p:nvSpPr>
            <p:cNvPr id="116781" name="Text Box 45"/>
            <p:cNvSpPr txBox="1">
              <a:spLocks noChangeArrowheads="1"/>
            </p:cNvSpPr>
            <p:nvPr/>
          </p:nvSpPr>
          <p:spPr bwMode="auto">
            <a:xfrm>
              <a:off x="4175" y="9540"/>
              <a:ext cx="717" cy="540"/>
            </a:xfrm>
            <a:prstGeom prst="rect">
              <a:avLst/>
            </a:prstGeom>
            <a:no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mbria" charset="0"/>
                  <a:ea typeface="Times New Roman" charset="0"/>
                </a:rPr>
                <a:t>-</a:t>
              </a:r>
              <a:r>
                <a:rPr kumimoji="0" lang="en-US" sz="1000" b="0" i="0" u="none" strike="noStrike" cap="none" normalizeH="0" baseline="0">
                  <a:ln>
                    <a:noFill/>
                  </a:ln>
                  <a:solidFill>
                    <a:schemeClr val="tx1"/>
                  </a:solidFill>
                  <a:effectLst/>
                  <a:latin typeface="Calibri" charset="0"/>
                  <a:ea typeface="Times New Roman" charset="0"/>
                </a:rPr>
                <a:t>20</a:t>
              </a:r>
              <a:endParaRPr kumimoji="0" lang="en-US" sz="1000" b="0" i="0" u="none" strike="noStrike" cap="none" normalizeH="0" baseline="0">
                <a:ln>
                  <a:noFill/>
                </a:ln>
                <a:solidFill>
                  <a:schemeClr val="tx1"/>
                </a:solidFill>
                <a:effectLst/>
                <a:latin typeface="Cambria" charset="0"/>
                <a:ea typeface="Times New Roman" charset="0"/>
              </a:endParaRPr>
            </a:p>
          </p:txBody>
        </p:sp>
        <p:sp>
          <p:nvSpPr>
            <p:cNvPr id="116782" name="Text Box 46"/>
            <p:cNvSpPr txBox="1">
              <a:spLocks noChangeArrowheads="1"/>
            </p:cNvSpPr>
            <p:nvPr/>
          </p:nvSpPr>
          <p:spPr bwMode="auto">
            <a:xfrm>
              <a:off x="4905" y="9540"/>
              <a:ext cx="717" cy="540"/>
            </a:xfrm>
            <a:prstGeom prst="rect">
              <a:avLst/>
            </a:prstGeom>
            <a:no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charset="0"/>
                  <a:ea typeface="Times New Roman" charset="0"/>
                </a:rPr>
                <a:t>-10</a:t>
              </a:r>
            </a:p>
          </p:txBody>
        </p:sp>
        <p:sp>
          <p:nvSpPr>
            <p:cNvPr id="116783" name="Text Box 47"/>
            <p:cNvSpPr txBox="1">
              <a:spLocks noChangeArrowheads="1"/>
            </p:cNvSpPr>
            <p:nvPr/>
          </p:nvSpPr>
          <p:spPr bwMode="auto">
            <a:xfrm>
              <a:off x="5622" y="9540"/>
              <a:ext cx="717" cy="540"/>
            </a:xfrm>
            <a:prstGeom prst="rect">
              <a:avLst/>
            </a:prstGeom>
            <a:no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charset="0"/>
                  <a:ea typeface="Times New Roman" charset="0"/>
                </a:rPr>
                <a:t>0</a:t>
              </a:r>
            </a:p>
          </p:txBody>
        </p:sp>
        <p:sp>
          <p:nvSpPr>
            <p:cNvPr id="116784" name="Text Box 48"/>
            <p:cNvSpPr txBox="1">
              <a:spLocks noChangeArrowheads="1"/>
            </p:cNvSpPr>
            <p:nvPr/>
          </p:nvSpPr>
          <p:spPr bwMode="auto">
            <a:xfrm>
              <a:off x="6336" y="9540"/>
              <a:ext cx="717" cy="540"/>
            </a:xfrm>
            <a:prstGeom prst="rect">
              <a:avLst/>
            </a:prstGeom>
            <a:no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charset="0"/>
                  <a:ea typeface="Times New Roman" charset="0"/>
                </a:rPr>
                <a:t>10</a:t>
              </a:r>
            </a:p>
          </p:txBody>
        </p:sp>
        <p:sp>
          <p:nvSpPr>
            <p:cNvPr id="116785" name="Text Box 49"/>
            <p:cNvSpPr txBox="1">
              <a:spLocks noChangeArrowheads="1"/>
            </p:cNvSpPr>
            <p:nvPr/>
          </p:nvSpPr>
          <p:spPr bwMode="auto">
            <a:xfrm>
              <a:off x="7056" y="9540"/>
              <a:ext cx="717" cy="540"/>
            </a:xfrm>
            <a:prstGeom prst="rect">
              <a:avLst/>
            </a:prstGeom>
            <a:no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charset="0"/>
                  <a:ea typeface="Times New Roman" charset="0"/>
                </a:rPr>
                <a:t>20</a:t>
              </a:r>
            </a:p>
          </p:txBody>
        </p:sp>
        <p:sp>
          <p:nvSpPr>
            <p:cNvPr id="116786" name="Text Box 50"/>
            <p:cNvSpPr txBox="1">
              <a:spLocks noChangeArrowheads="1"/>
            </p:cNvSpPr>
            <p:nvPr/>
          </p:nvSpPr>
          <p:spPr bwMode="auto">
            <a:xfrm>
              <a:off x="7775" y="9540"/>
              <a:ext cx="717" cy="540"/>
            </a:xfrm>
            <a:prstGeom prst="rect">
              <a:avLst/>
            </a:prstGeom>
            <a:noFill/>
            <a:ln w="1587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Calibri" charset="0"/>
                  <a:ea typeface="Times New Roman" charset="0"/>
                </a:rPr>
                <a:t>30</a:t>
              </a:r>
            </a:p>
          </p:txBody>
        </p:sp>
        <p:sp>
          <p:nvSpPr>
            <p:cNvPr id="116787" name="WordArt 51"/>
            <p:cNvSpPr>
              <a:spLocks noChangeArrowheads="1" noChangeShapeType="1" noTextEdit="1"/>
            </p:cNvSpPr>
            <p:nvPr/>
          </p:nvSpPr>
          <p:spPr bwMode="auto">
            <a:xfrm rot="16200000">
              <a:off x="518" y="5332"/>
              <a:ext cx="1380" cy="260"/>
            </a:xfrm>
            <a:prstGeom prst="rect">
              <a:avLst/>
            </a:prstGeom>
          </p:spPr>
          <p:txBody>
            <a:bodyPr wrap="none" fromWordArt="1">
              <a:prstTxWarp prst="textPlain">
                <a:avLst>
                  <a:gd name="adj" fmla="val 50000"/>
                </a:avLst>
              </a:prstTxWarp>
            </a:bodyPr>
            <a:lstStyle/>
            <a:p>
              <a:pPr algn="ctr" rtl="0"/>
              <a:r>
                <a:rPr lang="en-US" sz="1000" b="1" i="1" kern="10" spc="0" smtClean="0">
                  <a:ln w="9525">
                    <a:noFill/>
                    <a:round/>
                    <a:headEnd/>
                    <a:tailEnd/>
                  </a:ln>
                  <a:solidFill>
                    <a:srgbClr val="7F7F7F"/>
                  </a:solidFill>
                  <a:effectLst/>
                  <a:latin typeface="Calibri"/>
                  <a:ea typeface="Calibri"/>
                  <a:cs typeface="Calibri"/>
                </a:rPr>
                <a:t>y-position (mm)</a:t>
              </a:r>
              <a:endParaRPr lang="en-US" sz="1000" b="1" i="1" kern="10" spc="0">
                <a:ln w="9525">
                  <a:noFill/>
                  <a:round/>
                  <a:headEnd/>
                  <a:tailEnd/>
                </a:ln>
                <a:solidFill>
                  <a:srgbClr val="7F7F7F"/>
                </a:solidFill>
                <a:effectLst/>
                <a:latin typeface="Calibri"/>
                <a:ea typeface="Calibri"/>
                <a:cs typeface="Calibri"/>
              </a:endParaRPr>
            </a:p>
          </p:txBody>
        </p:sp>
      </p:grpSp>
      <p:pic>
        <p:nvPicPr>
          <p:cNvPr id="73" name="Picture 72"/>
          <p:cNvPicPr>
            <a:picLocks noChangeAspect="1"/>
          </p:cNvPicPr>
          <p:nvPr/>
        </p:nvPicPr>
        <p:blipFill>
          <a:blip r:embed="rId4"/>
          <a:stretch>
            <a:fillRect/>
          </a:stretch>
        </p:blipFill>
        <p:spPr>
          <a:xfrm rot="16200000">
            <a:off x="4740638" y="2493027"/>
            <a:ext cx="5058765" cy="252938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chemeClr val="bg1"/>
                </a:solidFill>
                <a:ea typeface="Times New Roman" charset="0"/>
              </a:rPr>
              <a:t>Wavelength and flat-field calibration</a:t>
            </a:r>
            <a:endParaRPr lang="en-US" sz="4400" dirty="0" smtClean="0">
              <a:solidFill>
                <a:srgbClr val="FFFFFF"/>
              </a:solidFill>
            </a:endParaRPr>
          </a:p>
        </p:txBody>
      </p:sp>
      <p:sp>
        <p:nvSpPr>
          <p:cNvPr id="54" name="Content Placeholder 2"/>
          <p:cNvSpPr>
            <a:spLocks noGrp="1"/>
          </p:cNvSpPr>
          <p:nvPr>
            <p:ph idx="1"/>
          </p:nvPr>
        </p:nvSpPr>
        <p:spPr>
          <a:xfrm>
            <a:off x="457200" y="1288232"/>
            <a:ext cx="8229600" cy="2083096"/>
          </a:xfrm>
        </p:spPr>
        <p:txBody>
          <a:bodyPr>
            <a:normAutofit fontScale="85000" lnSpcReduction="20000"/>
          </a:bodyPr>
          <a:lstStyle/>
          <a:p>
            <a:r>
              <a:rPr lang="en-US" dirty="0" smtClean="0"/>
              <a:t>Inject light with a known spectrum into the instrument for wavelength calibration, compare</a:t>
            </a:r>
          </a:p>
          <a:p>
            <a:r>
              <a:rPr lang="en-US" dirty="0" smtClean="0"/>
              <a:t>Inject white light from a calibrated source through the instrument and compare</a:t>
            </a:r>
          </a:p>
          <a:p>
            <a:r>
              <a:rPr lang="en-US" dirty="0" smtClean="0"/>
              <a:t>Optionally may add Iodine cell</a:t>
            </a:r>
          </a:p>
        </p:txBody>
      </p:sp>
      <p:pic>
        <p:nvPicPr>
          <p:cNvPr id="56" name="Picture 55"/>
          <p:cNvPicPr>
            <a:picLocks noChangeAspect="1"/>
          </p:cNvPicPr>
          <p:nvPr/>
        </p:nvPicPr>
        <p:blipFill>
          <a:blip r:embed="rId3"/>
          <a:stretch>
            <a:fillRect/>
          </a:stretch>
        </p:blipFill>
        <p:spPr>
          <a:xfrm>
            <a:off x="4418214" y="3554060"/>
            <a:ext cx="3691237" cy="2842761"/>
          </a:xfrm>
          <a:prstGeom prst="rect">
            <a:avLst/>
          </a:prstGeom>
        </p:spPr>
      </p:pic>
      <p:pic>
        <p:nvPicPr>
          <p:cNvPr id="57" name="Picture 56"/>
          <p:cNvPicPr>
            <a:picLocks noChangeAspect="1"/>
          </p:cNvPicPr>
          <p:nvPr/>
        </p:nvPicPr>
        <p:blipFill>
          <a:blip r:embed="rId4"/>
          <a:stretch>
            <a:fillRect/>
          </a:stretch>
        </p:blipFill>
        <p:spPr>
          <a:xfrm>
            <a:off x="1023695" y="3563202"/>
            <a:ext cx="2865502" cy="283361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chemeClr val="bg1"/>
                </a:solidFill>
                <a:ea typeface="Times New Roman" charset="0"/>
              </a:rPr>
              <a:t>SALT-HRS &amp; Planet Detection</a:t>
            </a:r>
            <a:endParaRPr lang="en-US" sz="4400" dirty="0" smtClean="0">
              <a:solidFill>
                <a:srgbClr val="FFFFFF"/>
              </a:solidFill>
            </a:endParaRPr>
          </a:p>
        </p:txBody>
      </p:sp>
      <p:sp>
        <p:nvSpPr>
          <p:cNvPr id="54" name="Content Placeholder 2"/>
          <p:cNvSpPr>
            <a:spLocks noGrp="1"/>
          </p:cNvSpPr>
          <p:nvPr>
            <p:ph idx="1"/>
          </p:nvPr>
        </p:nvSpPr>
        <p:spPr>
          <a:xfrm>
            <a:off x="457200" y="1288232"/>
            <a:ext cx="8229600" cy="2080838"/>
          </a:xfrm>
        </p:spPr>
        <p:txBody>
          <a:bodyPr>
            <a:normAutofit lnSpcReduction="10000"/>
          </a:bodyPr>
          <a:lstStyle/>
          <a:p>
            <a:r>
              <a:rPr lang="en-US" dirty="0" smtClean="0"/>
              <a:t>Indirect measurement</a:t>
            </a:r>
          </a:p>
          <a:p>
            <a:r>
              <a:rPr lang="en-US" dirty="0" smtClean="0"/>
              <a:t>As planet orbits star, star ‘wobbles’ about common centre of gravity (</a:t>
            </a:r>
            <a:r>
              <a:rPr lang="en-US" dirty="0" err="1" smtClean="0"/>
              <a:t>barycentre</a:t>
            </a:r>
            <a:r>
              <a:rPr lang="en-US" dirty="0" smtClean="0"/>
              <a:t>)</a:t>
            </a:r>
          </a:p>
          <a:p>
            <a:r>
              <a:rPr lang="en-US" dirty="0" smtClean="0"/>
              <a:t>Measure ‘wobble’ Doppler velocity shift</a:t>
            </a:r>
          </a:p>
        </p:txBody>
      </p:sp>
      <p:sp>
        <p:nvSpPr>
          <p:cNvPr id="6" name="Oval 5"/>
          <p:cNvSpPr/>
          <p:nvPr/>
        </p:nvSpPr>
        <p:spPr>
          <a:xfrm>
            <a:off x="3770981" y="4677823"/>
            <a:ext cx="1516171" cy="194369"/>
          </a:xfrm>
          <a:prstGeom prst="ellipse">
            <a:avLst/>
          </a:prstGeom>
          <a:noFill/>
          <a:ln w="254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3589559" y="4561202"/>
            <a:ext cx="388762" cy="414654"/>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663006" y="4198379"/>
            <a:ext cx="3945936" cy="1153258"/>
          </a:xfrm>
          <a:prstGeom prst="ellipse">
            <a:avLst/>
          </a:prstGeom>
          <a:noFill/>
          <a:ln w="254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475109" y="4561202"/>
            <a:ext cx="388762" cy="414654"/>
          </a:xfrm>
          <a:prstGeom prst="ellipse">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rot="16200000">
            <a:off x="3360572" y="3995762"/>
            <a:ext cx="950400" cy="154566"/>
          </a:xfrm>
          <a:custGeom>
            <a:avLst/>
            <a:gdLst>
              <a:gd name="connsiteX0" fmla="*/ 0 w 3042670"/>
              <a:gd name="connsiteY0" fmla="*/ 0 h 951707"/>
              <a:gd name="connsiteX1" fmla="*/ 740109 w 3042670"/>
              <a:gd name="connsiteY1" fmla="*/ 950184 h 951707"/>
              <a:gd name="connsiteX2" fmla="*/ 1516767 w 3042670"/>
              <a:gd name="connsiteY2" fmla="*/ 0 h 951707"/>
              <a:gd name="connsiteX3" fmla="*/ 2284287 w 3042670"/>
              <a:gd name="connsiteY3" fmla="*/ 950184 h 951707"/>
              <a:gd name="connsiteX4" fmla="*/ 3042670 w 3042670"/>
              <a:gd name="connsiteY4" fmla="*/ 9136 h 951707"/>
              <a:gd name="connsiteX5" fmla="*/ 3042670 w 3042670"/>
              <a:gd name="connsiteY5" fmla="*/ 9136 h 95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2670" h="951707">
                <a:moveTo>
                  <a:pt x="0" y="0"/>
                </a:moveTo>
                <a:cubicBezTo>
                  <a:pt x="243657" y="475092"/>
                  <a:pt x="487315" y="950184"/>
                  <a:pt x="740109" y="950184"/>
                </a:cubicBezTo>
                <a:cubicBezTo>
                  <a:pt x="992903" y="950184"/>
                  <a:pt x="1259404" y="0"/>
                  <a:pt x="1516767" y="0"/>
                </a:cubicBezTo>
                <a:cubicBezTo>
                  <a:pt x="1774130" y="0"/>
                  <a:pt x="2029970" y="948661"/>
                  <a:pt x="2284287" y="950184"/>
                </a:cubicBezTo>
                <a:cubicBezTo>
                  <a:pt x="2538604" y="951707"/>
                  <a:pt x="3042670" y="9136"/>
                  <a:pt x="3042670" y="9136"/>
                </a:cubicBezTo>
                <a:lnTo>
                  <a:pt x="3042670" y="9136"/>
                </a:lnTo>
              </a:path>
            </a:pathLst>
          </a:custGeom>
          <a:ln>
            <a:solidFill>
              <a:srgbClr val="FF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rot="5400000">
            <a:off x="4844352" y="5362712"/>
            <a:ext cx="885600" cy="154800"/>
          </a:xfrm>
          <a:custGeom>
            <a:avLst/>
            <a:gdLst>
              <a:gd name="connsiteX0" fmla="*/ 0 w 3042670"/>
              <a:gd name="connsiteY0" fmla="*/ 10659 h 980639"/>
              <a:gd name="connsiteX1" fmla="*/ 374623 w 3042670"/>
              <a:gd name="connsiteY1" fmla="*/ 979116 h 980639"/>
              <a:gd name="connsiteX2" fmla="*/ 758383 w 3042670"/>
              <a:gd name="connsiteY2" fmla="*/ 19795 h 980639"/>
              <a:gd name="connsiteX3" fmla="*/ 1151281 w 3042670"/>
              <a:gd name="connsiteY3" fmla="*/ 969980 h 980639"/>
              <a:gd name="connsiteX4" fmla="*/ 1525904 w 3042670"/>
              <a:gd name="connsiteY4" fmla="*/ 1523 h 980639"/>
              <a:gd name="connsiteX5" fmla="*/ 1900527 w 3042670"/>
              <a:gd name="connsiteY5" fmla="*/ 979116 h 980639"/>
              <a:gd name="connsiteX6" fmla="*/ 2284287 w 3042670"/>
              <a:gd name="connsiteY6" fmla="*/ 10659 h 980639"/>
              <a:gd name="connsiteX7" fmla="*/ 2668047 w 3042670"/>
              <a:gd name="connsiteY7" fmla="*/ 969980 h 980639"/>
              <a:gd name="connsiteX8" fmla="*/ 3042670 w 3042670"/>
              <a:gd name="connsiteY8" fmla="*/ 19795 h 98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2670" h="980639">
                <a:moveTo>
                  <a:pt x="0" y="10659"/>
                </a:moveTo>
                <a:cubicBezTo>
                  <a:pt x="124113" y="494126"/>
                  <a:pt x="248226" y="977593"/>
                  <a:pt x="374623" y="979116"/>
                </a:cubicBezTo>
                <a:cubicBezTo>
                  <a:pt x="501020" y="980639"/>
                  <a:pt x="628940" y="21318"/>
                  <a:pt x="758383" y="19795"/>
                </a:cubicBezTo>
                <a:cubicBezTo>
                  <a:pt x="887826" y="18272"/>
                  <a:pt x="1023361" y="973025"/>
                  <a:pt x="1151281" y="969980"/>
                </a:cubicBezTo>
                <a:cubicBezTo>
                  <a:pt x="1279201" y="966935"/>
                  <a:pt x="1401030" y="0"/>
                  <a:pt x="1525904" y="1523"/>
                </a:cubicBezTo>
                <a:cubicBezTo>
                  <a:pt x="1650778" y="3046"/>
                  <a:pt x="1774130" y="977593"/>
                  <a:pt x="1900527" y="979116"/>
                </a:cubicBezTo>
                <a:cubicBezTo>
                  <a:pt x="2026924" y="980639"/>
                  <a:pt x="2156367" y="12182"/>
                  <a:pt x="2284287" y="10659"/>
                </a:cubicBezTo>
                <a:cubicBezTo>
                  <a:pt x="2412207" y="9136"/>
                  <a:pt x="2541650" y="968457"/>
                  <a:pt x="2668047" y="969980"/>
                </a:cubicBezTo>
                <a:cubicBezTo>
                  <a:pt x="2794444" y="971503"/>
                  <a:pt x="2918557" y="495649"/>
                  <a:pt x="3042670" y="19795"/>
                </a:cubicBezTo>
              </a:path>
            </a:pathLst>
          </a:custGeom>
          <a:ln>
            <a:solidFill>
              <a:srgbClr val="3366FF"/>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Oval 10"/>
          <p:cNvSpPr/>
          <p:nvPr/>
        </p:nvSpPr>
        <p:spPr>
          <a:xfrm>
            <a:off x="5118689" y="4572580"/>
            <a:ext cx="388762" cy="414654"/>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95" y="0"/>
            <a:ext cx="9154790" cy="2293232"/>
          </a:xfrm>
          <a:prstGeom prst="rect">
            <a:avLst/>
          </a:prstGeom>
          <a:solidFill>
            <a:srgbClr val="660066"/>
          </a:solidFill>
        </p:spPr>
        <p:txBody>
          <a:bodyPr vert="horz" lIns="91440" tIns="45720" rIns="91440" bIns="45720" rtlCol="0" anchor="ctr">
            <a:noAutofit/>
          </a:bodyPr>
          <a:lstStyle/>
          <a:p>
            <a:pPr lvl="0" algn="ctr">
              <a:spcBef>
                <a:spcPct val="0"/>
              </a:spcBef>
            </a:pPr>
            <a:r>
              <a:rPr lang="en-US" sz="4200" b="1" dirty="0" smtClean="0">
                <a:solidFill>
                  <a:srgbClr val="FFFFFF"/>
                </a:solidFill>
              </a:rPr>
              <a:t>Thank you for listening…</a:t>
            </a:r>
          </a:p>
          <a:p>
            <a:pPr lvl="0" algn="ctr">
              <a:spcBef>
                <a:spcPct val="0"/>
              </a:spcBef>
            </a:pPr>
            <a:r>
              <a:rPr kumimoji="0" lang="en-US" sz="4200" b="1" i="0" u="none" strike="noStrike" kern="1200" cap="none" spc="0" normalizeH="0" baseline="0" noProof="0" dirty="0" smtClean="0">
                <a:ln>
                  <a:noFill/>
                </a:ln>
                <a:solidFill>
                  <a:srgbClr val="FFFFFF"/>
                </a:solidFill>
                <a:effectLst/>
                <a:uLnTx/>
                <a:uFillTx/>
                <a:latin typeface="+mj-lt"/>
                <a:ea typeface="+mj-ea"/>
                <a:cs typeface="+mj-cs"/>
              </a:rPr>
              <a:t>Any</a:t>
            </a:r>
            <a:r>
              <a:rPr kumimoji="0" lang="en-US" sz="4200" b="1" i="0" u="none" strike="noStrike" kern="1200" cap="none" spc="0" normalizeH="0" noProof="0" dirty="0" smtClean="0">
                <a:ln>
                  <a:noFill/>
                </a:ln>
                <a:solidFill>
                  <a:srgbClr val="FFFFFF"/>
                </a:solidFill>
                <a:effectLst/>
                <a:uLnTx/>
                <a:uFillTx/>
                <a:latin typeface="+mj-lt"/>
                <a:ea typeface="+mj-ea"/>
                <a:cs typeface="+mj-cs"/>
              </a:rPr>
              <a:t> questions?</a:t>
            </a:r>
            <a:endParaRPr kumimoji="0" lang="en-US" sz="4200" b="1" i="0" u="none" strike="noStrike" kern="1200" cap="none" spc="0" normalizeH="0" baseline="0" noProof="0" dirty="0">
              <a:ln>
                <a:noFill/>
              </a:ln>
              <a:solidFill>
                <a:srgbClr val="FFFFFF"/>
              </a:solidFill>
              <a:effectLst/>
              <a:uLnTx/>
              <a:uFillTx/>
              <a:latin typeface="+mj-lt"/>
              <a:ea typeface="+mj-ea"/>
              <a:cs typeface="+mj-cs"/>
            </a:endParaRPr>
          </a:p>
        </p:txBody>
      </p:sp>
      <p:pic>
        <p:nvPicPr>
          <p:cNvPr id="9" name="Picture 8"/>
          <p:cNvPicPr>
            <a:picLocks noChangeAspect="1"/>
          </p:cNvPicPr>
          <p:nvPr/>
        </p:nvPicPr>
        <p:blipFill>
          <a:blip r:embed="rId3"/>
          <a:srcRect b="39844"/>
          <a:stretch>
            <a:fillRect/>
          </a:stretch>
        </p:blipFill>
        <p:spPr>
          <a:xfrm>
            <a:off x="7175503" y="6021692"/>
            <a:ext cx="1836105" cy="779084"/>
          </a:xfrm>
          <a:prstGeom prst="rect">
            <a:avLst/>
          </a:prstGeom>
        </p:spPr>
      </p:pic>
      <p:pic>
        <p:nvPicPr>
          <p:cNvPr id="12" name="Picture 11"/>
          <p:cNvPicPr>
            <a:picLocks noChangeAspect="1"/>
          </p:cNvPicPr>
          <p:nvPr/>
        </p:nvPicPr>
        <p:blipFill>
          <a:blip r:embed="rId4"/>
          <a:stretch>
            <a:fillRect/>
          </a:stretch>
        </p:blipFill>
        <p:spPr>
          <a:xfrm>
            <a:off x="116413" y="6011669"/>
            <a:ext cx="963083" cy="789107"/>
          </a:xfrm>
          <a:prstGeom prst="rect">
            <a:avLst/>
          </a:prstGeom>
        </p:spPr>
      </p:pic>
      <p:pic>
        <p:nvPicPr>
          <p:cNvPr id="8" name="Picture 7"/>
          <p:cNvPicPr>
            <a:picLocks noChangeAspect="1"/>
          </p:cNvPicPr>
          <p:nvPr/>
        </p:nvPicPr>
        <p:blipFill>
          <a:blip r:embed="rId5"/>
          <a:srcRect t="27334" b="21802"/>
          <a:stretch>
            <a:fillRect/>
          </a:stretch>
        </p:blipFill>
        <p:spPr>
          <a:xfrm>
            <a:off x="-10790" y="2293232"/>
            <a:ext cx="9154790" cy="330737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5543"/>
            <a:ext cx="8229600" cy="669316"/>
          </a:xfrm>
        </p:spPr>
        <p:txBody>
          <a:bodyPr>
            <a:normAutofit/>
          </a:bodyPr>
          <a:lstStyle/>
          <a:p>
            <a:pPr algn="ctr">
              <a:buNone/>
            </a:pPr>
            <a:r>
              <a:rPr lang="en-US" dirty="0" smtClean="0"/>
              <a:t>Not just about the pretty pictures!</a:t>
            </a:r>
          </a:p>
        </p:txBody>
      </p:sp>
      <p:sp>
        <p:nvSpPr>
          <p:cNvPr id="4"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What do Astronomers measure?</a:t>
            </a:r>
            <a:endParaRPr kumimoji="0" lang="en-US" sz="4400" b="0" i="0" u="none" strike="noStrike" kern="1200" cap="none" spc="0" normalizeH="0" baseline="0" noProof="0" dirty="0">
              <a:ln>
                <a:noFill/>
              </a:ln>
              <a:solidFill>
                <a:srgbClr val="FFFFFF"/>
              </a:solidFill>
              <a:effectLst/>
              <a:uLnTx/>
              <a:uFillTx/>
              <a:latin typeface="+mj-lt"/>
              <a:ea typeface="+mj-ea"/>
              <a:cs typeface="+mj-cs"/>
            </a:endParaRPr>
          </a:p>
        </p:txBody>
      </p:sp>
      <p:pic>
        <p:nvPicPr>
          <p:cNvPr id="6" name="Picture 5"/>
          <p:cNvPicPr>
            <a:picLocks noChangeAspect="1"/>
          </p:cNvPicPr>
          <p:nvPr/>
        </p:nvPicPr>
        <p:blipFill>
          <a:blip r:embed="rId3"/>
          <a:stretch>
            <a:fillRect/>
          </a:stretch>
        </p:blipFill>
        <p:spPr>
          <a:xfrm>
            <a:off x="457199" y="2894154"/>
            <a:ext cx="4406351" cy="3304762"/>
          </a:xfrm>
          <a:prstGeom prst="rect">
            <a:avLst/>
          </a:prstGeom>
        </p:spPr>
      </p:pic>
      <p:sp>
        <p:nvSpPr>
          <p:cNvPr id="7" name="Subtitle 2"/>
          <p:cNvSpPr txBox="1">
            <a:spLocks/>
          </p:cNvSpPr>
          <p:nvPr/>
        </p:nvSpPr>
        <p:spPr>
          <a:xfrm>
            <a:off x="457200" y="2352802"/>
            <a:ext cx="4406350" cy="541352"/>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400" b="0" i="1" u="none" strike="noStrike" kern="1200" cap="none" spc="0" normalizeH="0" baseline="0" noProof="0" dirty="0" err="1" smtClean="0">
                <a:ln>
                  <a:noFill/>
                </a:ln>
                <a:solidFill>
                  <a:schemeClr val="tx1">
                    <a:tint val="75000"/>
                  </a:schemeClr>
                </a:solidFill>
                <a:effectLst/>
                <a:uLnTx/>
                <a:uFillTx/>
                <a:latin typeface="+mn-lt"/>
                <a:ea typeface="+mn-ea"/>
                <a:cs typeface="+mn-cs"/>
              </a:rPr>
              <a:t>Horsehead</a:t>
            </a:r>
            <a:r>
              <a:rPr kumimoji="0" lang="en-US" sz="2400" b="0" i="1" u="none" strike="noStrike" kern="1200" cap="none" spc="0" normalizeH="0" noProof="0" dirty="0" smtClean="0">
                <a:ln>
                  <a:noFill/>
                </a:ln>
                <a:solidFill>
                  <a:schemeClr val="tx1">
                    <a:tint val="75000"/>
                  </a:schemeClr>
                </a:solidFill>
                <a:effectLst/>
                <a:uLnTx/>
                <a:uFillTx/>
                <a:latin typeface="+mn-lt"/>
                <a:ea typeface="+mn-ea"/>
                <a:cs typeface="+mn-cs"/>
              </a:rPr>
              <a:t> nebula</a:t>
            </a:r>
            <a:endParaRPr kumimoji="0" lang="en-US" sz="2400" b="0" i="1"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8" name="Picture 7"/>
          <p:cNvPicPr>
            <a:picLocks noChangeAspect="1"/>
          </p:cNvPicPr>
          <p:nvPr/>
        </p:nvPicPr>
        <p:blipFill>
          <a:blip r:embed="rId4"/>
          <a:stretch>
            <a:fillRect/>
          </a:stretch>
        </p:blipFill>
        <p:spPr>
          <a:xfrm>
            <a:off x="5382038" y="2894153"/>
            <a:ext cx="3304763" cy="3304763"/>
          </a:xfrm>
          <a:prstGeom prst="rect">
            <a:avLst/>
          </a:prstGeom>
        </p:spPr>
      </p:pic>
      <p:sp>
        <p:nvSpPr>
          <p:cNvPr id="9" name="Subtitle 2"/>
          <p:cNvSpPr txBox="1">
            <a:spLocks/>
          </p:cNvSpPr>
          <p:nvPr/>
        </p:nvSpPr>
        <p:spPr>
          <a:xfrm>
            <a:off x="5382039" y="2352802"/>
            <a:ext cx="3304762" cy="541352"/>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400" i="1" dirty="0" smtClean="0">
                <a:solidFill>
                  <a:schemeClr val="tx1">
                    <a:tint val="75000"/>
                  </a:schemeClr>
                </a:solidFill>
              </a:rPr>
              <a:t>Ultra Deep Field</a:t>
            </a:r>
            <a:endParaRPr kumimoji="0" lang="en-US" sz="2400" b="0" i="1"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5543"/>
            <a:ext cx="8229600" cy="669316"/>
          </a:xfrm>
        </p:spPr>
        <p:txBody>
          <a:bodyPr>
            <a:normAutofit/>
          </a:bodyPr>
          <a:lstStyle/>
          <a:p>
            <a:pPr algn="ctr">
              <a:buNone/>
            </a:pPr>
            <a:r>
              <a:rPr lang="en-US" dirty="0" smtClean="0"/>
              <a:t>Not just about the pretty pictures!</a:t>
            </a:r>
          </a:p>
        </p:txBody>
      </p:sp>
      <p:sp>
        <p:nvSpPr>
          <p:cNvPr id="4"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What do Astronomers measure?</a:t>
            </a:r>
            <a:endParaRPr kumimoji="0" lang="en-US" sz="4400" b="0" i="0" u="none" strike="noStrike" kern="1200" cap="none" spc="0" normalizeH="0" baseline="0" noProof="0" dirty="0">
              <a:ln>
                <a:noFill/>
              </a:ln>
              <a:solidFill>
                <a:srgbClr val="FFFFFF"/>
              </a:solidFill>
              <a:effectLst/>
              <a:uLnTx/>
              <a:uFillTx/>
              <a:latin typeface="+mj-lt"/>
              <a:ea typeface="+mj-ea"/>
              <a:cs typeface="+mj-cs"/>
            </a:endParaRPr>
          </a:p>
        </p:txBody>
      </p:sp>
      <p:sp>
        <p:nvSpPr>
          <p:cNvPr id="7" name="Subtitle 2"/>
          <p:cNvSpPr txBox="1">
            <a:spLocks/>
          </p:cNvSpPr>
          <p:nvPr/>
        </p:nvSpPr>
        <p:spPr>
          <a:xfrm>
            <a:off x="457200" y="2727583"/>
            <a:ext cx="4070627" cy="478889"/>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400" b="0" i="1" u="none" strike="noStrike" kern="1200" cap="none" spc="0" normalizeH="0" baseline="0" noProof="0" dirty="0" smtClean="0">
                <a:ln>
                  <a:noFill/>
                </a:ln>
                <a:solidFill>
                  <a:schemeClr val="tx1">
                    <a:tint val="75000"/>
                  </a:schemeClr>
                </a:solidFill>
                <a:effectLst/>
                <a:uLnTx/>
                <a:uFillTx/>
                <a:latin typeface="+mn-lt"/>
                <a:ea typeface="+mn-ea"/>
                <a:cs typeface="+mn-cs"/>
              </a:rPr>
              <a:t>Saturn</a:t>
            </a:r>
            <a:endParaRPr kumimoji="0" lang="en-US" sz="2400" b="0" i="1"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Subtitle 2"/>
          <p:cNvSpPr txBox="1">
            <a:spLocks/>
          </p:cNvSpPr>
          <p:nvPr/>
        </p:nvSpPr>
        <p:spPr>
          <a:xfrm>
            <a:off x="4813325" y="2727583"/>
            <a:ext cx="3873476" cy="478890"/>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400" i="1" dirty="0" smtClean="0">
                <a:solidFill>
                  <a:schemeClr val="tx1">
                    <a:tint val="75000"/>
                  </a:schemeClr>
                </a:solidFill>
              </a:rPr>
              <a:t>Solar flare</a:t>
            </a:r>
            <a:endParaRPr kumimoji="0" lang="en-US" sz="2400" b="0" i="1"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0" name="Picture 9"/>
          <p:cNvPicPr>
            <a:picLocks noChangeAspect="1"/>
          </p:cNvPicPr>
          <p:nvPr/>
        </p:nvPicPr>
        <p:blipFill>
          <a:blip r:embed="rId3"/>
          <a:stretch>
            <a:fillRect/>
          </a:stretch>
        </p:blipFill>
        <p:spPr>
          <a:xfrm>
            <a:off x="457200" y="3206473"/>
            <a:ext cx="4070627" cy="2846259"/>
          </a:xfrm>
          <a:prstGeom prst="rect">
            <a:avLst/>
          </a:prstGeom>
        </p:spPr>
      </p:pic>
      <p:pic>
        <p:nvPicPr>
          <p:cNvPr id="11" name="Picture 10"/>
          <p:cNvPicPr>
            <a:picLocks noChangeAspect="1"/>
          </p:cNvPicPr>
          <p:nvPr/>
        </p:nvPicPr>
        <p:blipFill>
          <a:blip r:embed="rId4"/>
          <a:srcRect t="16306" b="10213"/>
          <a:stretch>
            <a:fillRect/>
          </a:stretch>
        </p:blipFill>
        <p:spPr>
          <a:xfrm>
            <a:off x="4813324" y="3206473"/>
            <a:ext cx="3873476" cy="284625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Astrometry – the precision study of positions and movements of objects</a:t>
            </a:r>
          </a:p>
          <a:p>
            <a:r>
              <a:rPr lang="en-US" dirty="0" smtClean="0"/>
              <a:t>Photometry – studying the brightness or change in brightness of an object</a:t>
            </a:r>
          </a:p>
          <a:p>
            <a:r>
              <a:rPr lang="en-US" dirty="0" err="1" smtClean="0"/>
              <a:t>Polarimetry</a:t>
            </a:r>
            <a:r>
              <a:rPr lang="en-US" dirty="0" smtClean="0"/>
              <a:t> – measuring the polarization state of light</a:t>
            </a:r>
          </a:p>
          <a:p>
            <a:r>
              <a:rPr lang="en-US" dirty="0" smtClean="0"/>
              <a:t>Spectrometry – studying the spectrum of an object </a:t>
            </a:r>
          </a:p>
          <a:p>
            <a:endParaRPr lang="en-US" dirty="0"/>
          </a:p>
        </p:txBody>
      </p:sp>
      <p:sp>
        <p:nvSpPr>
          <p:cNvPr id="4"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What do Astronomers measure?</a:t>
            </a:r>
            <a:endParaRPr kumimoji="0" lang="en-US" sz="4400" b="0" i="0" u="none" strike="noStrike" kern="1200" cap="none" spc="0" normalizeH="0" baseline="0" noProof="0" dirty="0">
              <a:ln>
                <a:noFill/>
              </a:ln>
              <a:solidFill>
                <a:srgbClr val="FFFFFF"/>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95" y="0"/>
            <a:ext cx="9154790" cy="1260821"/>
          </a:xfrm>
          <a:prstGeom prst="rect">
            <a:avLst/>
          </a:prstGeom>
          <a:solidFill>
            <a:srgbClr val="660066"/>
          </a:solidFill>
        </p:spPr>
        <p:txBody>
          <a:bodyPr vert="horz" lIns="91440" tIns="45720" rIns="91440" bIns="45720" rtlCol="0" anchor="ctr">
            <a:noAutofit/>
          </a:bodyPr>
          <a:lstStyle/>
          <a:p>
            <a:pPr lvl="0" algn="ctr">
              <a:spcBef>
                <a:spcPct val="0"/>
              </a:spcBef>
            </a:pPr>
            <a:r>
              <a:rPr lang="en-US" sz="4200" b="1" dirty="0" smtClean="0">
                <a:solidFill>
                  <a:srgbClr val="FFFFFF"/>
                </a:solidFill>
              </a:rPr>
              <a:t>Spectra</a:t>
            </a:r>
            <a:endParaRPr kumimoji="0" lang="en-US" sz="4200" b="1" i="0" u="none" strike="noStrike" kern="1200" cap="none" spc="0" normalizeH="0" baseline="0" noProof="0" dirty="0">
              <a:ln>
                <a:noFill/>
              </a:ln>
              <a:solidFill>
                <a:srgbClr val="FFFFFF"/>
              </a:solidFill>
              <a:effectLst/>
              <a:uLnTx/>
              <a:uFillTx/>
              <a:latin typeface="+mj-lt"/>
              <a:ea typeface="+mj-ea"/>
              <a:cs typeface="+mj-cs"/>
            </a:endParaRPr>
          </a:p>
        </p:txBody>
      </p:sp>
      <p:pic>
        <p:nvPicPr>
          <p:cNvPr id="9" name="Picture 8"/>
          <p:cNvPicPr>
            <a:picLocks noChangeAspect="1"/>
          </p:cNvPicPr>
          <p:nvPr/>
        </p:nvPicPr>
        <p:blipFill>
          <a:blip r:embed="rId3"/>
          <a:srcRect b="39844"/>
          <a:stretch>
            <a:fillRect/>
          </a:stretch>
        </p:blipFill>
        <p:spPr>
          <a:xfrm>
            <a:off x="7175503" y="6021692"/>
            <a:ext cx="1836105" cy="779084"/>
          </a:xfrm>
          <a:prstGeom prst="rect">
            <a:avLst/>
          </a:prstGeom>
        </p:spPr>
      </p:pic>
      <p:pic>
        <p:nvPicPr>
          <p:cNvPr id="12" name="Picture 11"/>
          <p:cNvPicPr>
            <a:picLocks noChangeAspect="1"/>
          </p:cNvPicPr>
          <p:nvPr/>
        </p:nvPicPr>
        <p:blipFill>
          <a:blip r:embed="rId4"/>
          <a:stretch>
            <a:fillRect/>
          </a:stretch>
        </p:blipFill>
        <p:spPr>
          <a:xfrm>
            <a:off x="116413" y="6011669"/>
            <a:ext cx="963083" cy="789107"/>
          </a:xfrm>
          <a:prstGeom prst="rect">
            <a:avLst/>
          </a:prstGeom>
        </p:spPr>
      </p:pic>
      <p:pic>
        <p:nvPicPr>
          <p:cNvPr id="8" name="Picture 7"/>
          <p:cNvPicPr>
            <a:picLocks noChangeAspect="1"/>
          </p:cNvPicPr>
          <p:nvPr/>
        </p:nvPicPr>
        <p:blipFill>
          <a:blip r:embed="rId5"/>
          <a:stretch>
            <a:fillRect/>
          </a:stretch>
        </p:blipFill>
        <p:spPr>
          <a:xfrm>
            <a:off x="1136650" y="1714500"/>
            <a:ext cx="6870700" cy="3429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dirty="0" smtClean="0">
                <a:solidFill>
                  <a:srgbClr val="FFFFFF"/>
                </a:solidFill>
              </a:rPr>
              <a:t>The Electromagnetic Spectrum</a:t>
            </a:r>
          </a:p>
        </p:txBody>
      </p:sp>
      <p:pic>
        <p:nvPicPr>
          <p:cNvPr id="38" name="Picture 37"/>
          <p:cNvPicPr>
            <a:picLocks noChangeAspect="1"/>
          </p:cNvPicPr>
          <p:nvPr/>
        </p:nvPicPr>
        <p:blipFill>
          <a:blip r:embed="rId3"/>
          <a:stretch>
            <a:fillRect/>
          </a:stretch>
        </p:blipFill>
        <p:spPr>
          <a:xfrm rot="5400000">
            <a:off x="2015946" y="87525"/>
            <a:ext cx="5181600" cy="78676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b="4273"/>
          <a:stretch>
            <a:fillRect/>
          </a:stretch>
        </p:blipFill>
        <p:spPr>
          <a:xfrm>
            <a:off x="2349500" y="2199530"/>
            <a:ext cx="4445000" cy="4255058"/>
          </a:xfrm>
          <a:prstGeom prst="rect">
            <a:avLst/>
          </a:prstGeom>
        </p:spPr>
      </p:pic>
      <p:sp>
        <p:nvSpPr>
          <p:cNvPr id="6" name="Title 1"/>
          <p:cNvSpPr txBox="1">
            <a:spLocks/>
          </p:cNvSpPr>
          <p:nvPr/>
        </p:nvSpPr>
        <p:spPr>
          <a:xfrm>
            <a:off x="0" y="0"/>
            <a:ext cx="9144000" cy="1143000"/>
          </a:xfrm>
          <a:prstGeom prst="rect">
            <a:avLst/>
          </a:prstGeom>
          <a:solidFill>
            <a:srgbClr val="660066"/>
          </a:solidFill>
        </p:spPr>
        <p:txBody>
          <a:bodyPr vert="horz" lIns="91440" tIns="45720" rIns="91440" bIns="45720" rtlCol="0" anchor="ctr">
            <a:normAutofit/>
          </a:bodyPr>
          <a:lstStyle/>
          <a:p>
            <a:pPr lvl="0" algn="ctr">
              <a:spcBef>
                <a:spcPct val="0"/>
              </a:spcBef>
            </a:pPr>
            <a:r>
              <a:rPr lang="en-US" sz="4400" b="1" dirty="0" smtClean="0">
                <a:solidFill>
                  <a:srgbClr val="FFFFFF"/>
                </a:solidFill>
              </a:rPr>
              <a:t>What is a spectrograph?</a:t>
            </a:r>
          </a:p>
        </p:txBody>
      </p:sp>
      <p:sp>
        <p:nvSpPr>
          <p:cNvPr id="7" name="Content Placeholder 2"/>
          <p:cNvSpPr>
            <a:spLocks noGrp="1"/>
          </p:cNvSpPr>
          <p:nvPr>
            <p:ph idx="1"/>
          </p:nvPr>
        </p:nvSpPr>
        <p:spPr>
          <a:xfrm>
            <a:off x="457200" y="1442231"/>
            <a:ext cx="8229600" cy="598463"/>
          </a:xfrm>
        </p:spPr>
        <p:txBody>
          <a:bodyPr>
            <a:normAutofit fontScale="85000" lnSpcReduction="10000"/>
          </a:bodyPr>
          <a:lstStyle/>
          <a:p>
            <a:pPr>
              <a:buNone/>
            </a:pPr>
            <a:r>
              <a:rPr lang="en-US" dirty="0" smtClean="0"/>
              <a:t>“Turning starlight into a rainbow and taking a picture!”</a:t>
            </a:r>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9479</TotalTime>
  <Words>3043</Words>
  <Application>Microsoft Macintosh PowerPoint</Application>
  <PresentationFormat>On-screen Show (4:3)</PresentationFormat>
  <Paragraphs>329</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A plug for Durham…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Durham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SALT-HRS A New Spectrograph for SALT</dc:title>
  <dc:creator>Luke Tyas</dc:creator>
  <cp:lastModifiedBy>Luke Tyas</cp:lastModifiedBy>
  <cp:revision>33</cp:revision>
  <dcterms:created xsi:type="dcterms:W3CDTF">2013-01-22T00:15:14Z</dcterms:created>
  <dcterms:modified xsi:type="dcterms:W3CDTF">2014-05-22T09:22:57Z</dcterms:modified>
</cp:coreProperties>
</file>