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2" r:id="rId4"/>
    <p:sldId id="287" r:id="rId5"/>
    <p:sldId id="272" r:id="rId6"/>
    <p:sldId id="284" r:id="rId7"/>
    <p:sldId id="270" r:id="rId8"/>
    <p:sldId id="285" r:id="rId9"/>
    <p:sldId id="286" r:id="rId10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99"/>
    <a:srgbClr val="FFFFCC"/>
    <a:srgbClr val="FF33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86" autoAdjust="0"/>
  </p:normalViewPr>
  <p:slideViewPr>
    <p:cSldViewPr>
      <p:cViewPr>
        <p:scale>
          <a:sx n="80" d="100"/>
          <a:sy n="80" d="100"/>
        </p:scale>
        <p:origin x="-1536" y="-1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5" y="562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7"/>
        <p:guide pos="23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5360" rIns="90360" bIns="4536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PROJECT MANAGER'S REPORT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2475"/>
            <a:ext cx="5364163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5360" rIns="90360" bIns="453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121775"/>
            <a:ext cx="3170238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5360" rIns="90360" bIns="453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E49AB80-9E08-405F-8EB5-21D382150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DejaVu Sans"/>
                <a:cs typeface="DejaVu Sans"/>
              </a:rPr>
              <a:t>PROJECT MANAGER'S REPORT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0256202-F988-465F-AE61-531341848055}" type="slidenum">
              <a:rPr lang="en-GB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020763" y="720725"/>
            <a:ext cx="5272087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</a:pPr>
            <a:endParaRPr lang="en-US"/>
          </a:p>
        </p:txBody>
      </p:sp>
      <p:sp>
        <p:nvSpPr>
          <p:cNvPr id="1946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2475"/>
            <a:ext cx="5365750" cy="43195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E49E-CEB5-4859-9CBF-810DE3815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C09D-C662-4B8B-A06E-FBB3A39C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3050"/>
            <a:ext cx="2151063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3050"/>
            <a:ext cx="63055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50AE-71AE-4165-9227-21E3EB07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09013" cy="44942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C282-4A6E-437E-B0B5-D3859345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3E23-A7EF-4CE7-9585-B65C528C5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3348-10C7-4A78-961C-5EF37181C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275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600200"/>
            <a:ext cx="42291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EA99-2607-4379-9AF9-4D9E1447F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84EA-5A30-4D62-8C6A-944FEA001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BDB9-9C95-4D7C-9A67-DC059C34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34F4-7A7E-44F2-BF4B-1355BEFD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1703-8AC8-4322-AFB1-29D3BA9B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D1AA-C68D-4498-B937-B91B5CBD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14600" y="914400"/>
            <a:ext cx="5791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590800" y="838200"/>
            <a:ext cx="6248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5556"/>
            </a:avLst>
          </a:prstGeom>
          <a:noFill/>
          <a:ln w="381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228600"/>
            <a:ext cx="990600" cy="84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090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30/11/07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3333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SALT Monthly and BEC Meeting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9B0E41-A2A1-4B45-BDAF-20F596E6F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mary mirror art 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6934200" cy="2218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600200" indent="-228600" algn="ctr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3600" b="1" dirty="0" smtClean="0">
                <a:solidFill>
                  <a:srgbClr val="FFFFFF"/>
                </a:solidFill>
              </a:rPr>
              <a:t>SAMS </a:t>
            </a:r>
            <a:r>
              <a:rPr lang="en-US" sz="3600" b="1" dirty="0" smtClean="0">
                <a:solidFill>
                  <a:srgbClr val="FFFFFF"/>
                </a:solidFill>
              </a:rPr>
              <a:t>Project</a:t>
            </a:r>
            <a:endParaRPr lang="en-US" sz="3600" b="1" dirty="0">
              <a:solidFill>
                <a:srgbClr val="FFFFFF"/>
              </a:solidFill>
            </a:endParaRPr>
          </a:p>
          <a:p>
            <a:pPr marL="1600200" indent="-228600" algn="ctr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2400" b="1" dirty="0">
                <a:solidFill>
                  <a:srgbClr val="FFFFFF"/>
                </a:solidFill>
              </a:rPr>
              <a:t>David Buckley, Hitesh </a:t>
            </a:r>
            <a:r>
              <a:rPr lang="en-US" sz="2400" b="1" dirty="0" err="1">
                <a:solidFill>
                  <a:srgbClr val="FFFFFF"/>
                </a:solidFill>
              </a:rPr>
              <a:t>Gajjar</a:t>
            </a:r>
            <a:r>
              <a:rPr lang="en-US" sz="2400" b="1" dirty="0">
                <a:solidFill>
                  <a:srgbClr val="FFFFFF"/>
                </a:solidFill>
              </a:rPr>
              <a:t> &amp; John </a:t>
            </a:r>
            <a:r>
              <a:rPr lang="en-US" sz="2400" b="1" dirty="0" err="1" smtClean="0">
                <a:solidFill>
                  <a:srgbClr val="FFFFFF"/>
                </a:solidFill>
              </a:rPr>
              <a:t>Menzies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1600200" indent="-228600" algn="ctr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  <a:tab pos="10744200" algn="l"/>
                <a:tab pos="11658600" algn="l"/>
              </a:tabLst>
            </a:pPr>
            <a:r>
              <a:rPr lang="en-US" sz="2400" b="1" dirty="0" smtClean="0">
                <a:solidFill>
                  <a:srgbClr val="FFFFFF"/>
                </a:solidFill>
              </a:rPr>
              <a:t>May 2014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09013" cy="5105400"/>
          </a:xfrm>
        </p:spPr>
        <p:txBody>
          <a:bodyPr/>
          <a:lstStyle/>
          <a:p>
            <a:r>
              <a:rPr lang="en-GB" dirty="0" smtClean="0"/>
              <a:t>Do we need it?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Improvement of the IQ delivered by the telescope through active control of the primary mirror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Approx 4 hours spent stacking during 5 day period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Primary mirror will maintain IQ </a:t>
            </a:r>
            <a:r>
              <a:rPr lang="en-GB" dirty="0" smtClean="0"/>
              <a:t>over 5 day alignment cycle </a:t>
            </a:r>
            <a:r>
              <a:rPr lang="en-GB" dirty="0" smtClean="0"/>
              <a:t>(0.1</a:t>
            </a:r>
            <a:r>
              <a:rPr lang="en-GB" dirty="0" smtClean="0"/>
              <a:t>” TT RMS)</a:t>
            </a: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Challenges: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Piston resolution: 1nm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Control over lower order modes (focus)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Environmental conditions ( 15ºC temperature span/5days, severe temperature gradients, HIGH humidity)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 other edge sensor, in operation or development meets these requirements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/>
              <a:t>System Overview : Requirements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30/11/07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/>
              <a:t>System Overview : Hardware</a:t>
            </a:r>
            <a:endParaRPr lang="en-US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432136" cy="37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onn-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30/11/07</a:t>
            </a:r>
            <a:endParaRPr lang="en-US"/>
          </a:p>
        </p:txBody>
      </p:sp>
      <p:pic>
        <p:nvPicPr>
          <p:cNvPr id="7" name="Content Placeholder 3" descr="Figure20140102_corr_ti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2" r="4012"/>
          <a:stretch>
            <a:fillRect/>
          </a:stretch>
        </p:blipFill>
        <p:spPr bwMode="auto">
          <a:xfrm>
            <a:off x="304800" y="2590800"/>
            <a:ext cx="5334000" cy="412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Content Placeholder 3" descr="Figure20140102_ENV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0" r="3420"/>
          <a:stretch>
            <a:fillRect/>
          </a:stretch>
        </p:blipFill>
        <p:spPr>
          <a:xfrm>
            <a:off x="2700671" y="0"/>
            <a:ext cx="6443329" cy="2743200"/>
          </a:xfrm>
        </p:spPr>
      </p:pic>
      <p:sp>
        <p:nvSpPr>
          <p:cNvPr id="8" name="TextBox 7"/>
          <p:cNvSpPr txBox="1"/>
          <p:nvPr/>
        </p:nvSpPr>
        <p:spPr>
          <a:xfrm>
            <a:off x="5867400" y="34290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Performance Specification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Maximum cumulative error: 30nm over 5 days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Sensor Noise &lt; 10nm </a:t>
            </a:r>
            <a:r>
              <a:rPr lang="en-GB" dirty="0" err="1" smtClean="0">
                <a:solidFill>
                  <a:schemeClr val="tx1"/>
                </a:solidFill>
              </a:rPr>
              <a:t>rms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Temperature span 15°C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RH up 97% 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 smtClean="0"/>
              <a:t>Project Phases and Status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1295400"/>
            <a:ext cx="77724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Project Phases</a:t>
            </a: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Phase 1: Central 7 segment sub-array 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2: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First 3 rings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3: Completion of entire array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Project Status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All hardware for Phase 1; 24 sensor pairs and supporting electronics delivered (early May)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Validation of 3 channel electronics, new cabling, and embedded software underway. 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Environmental characterisation (temperature and RH characterisation) in progress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Additional software development of control software 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Bug fixes to embedded rack software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GB" b="1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 smtClean="0"/>
              <a:t>Phase 1 Priorities</a:t>
            </a:r>
            <a:endParaRPr lang="en-US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1000" y="1600200"/>
            <a:ext cx="83058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676400"/>
          <a:ext cx="6781800" cy="4585716"/>
        </p:xfrm>
        <a:graphic>
          <a:graphicData uri="http://schemas.openxmlformats.org/drawingml/2006/table">
            <a:tbl>
              <a:tblPr/>
              <a:tblGrid>
                <a:gridCol w="3440420"/>
                <a:gridCol w="3341380"/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Task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latin typeface="Calibri"/>
                          <a:ea typeface="Calibri"/>
                          <a:cs typeface="Times New Roman"/>
                        </a:rPr>
                        <a:t>Expected Completion</a:t>
                      </a: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Button bonding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Early June’14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Sensor Characterisation/hardware validation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Mid June’14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On-telescope commissioning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 July’14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Atp Phase 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July-August’14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Initiate Phase II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August’14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Manufacture, install and commission  156 sensors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August’14 – Jan’15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ATP Phase II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February ’15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Initiate Phase III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February ’15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Manufacture, install and commission  300 sensors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February ’15-August ’15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ATP Phase III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Calibri"/>
                          <a:ea typeface="Calibri"/>
                          <a:cs typeface="Times New Roman"/>
                        </a:rPr>
                        <a:t>September ’15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4343400" cy="869950"/>
          </a:xfrm>
        </p:spPr>
        <p:txBody>
          <a:bodyPr/>
          <a:lstStyle/>
          <a:p>
            <a:r>
              <a:rPr lang="en-GB" dirty="0" smtClean="0"/>
              <a:t> SAMS Project Report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End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20140313_114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543300"/>
            <a:ext cx="4419600" cy="3314700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30/11/07</a:t>
            </a:r>
            <a:endParaRPr lang="en-US"/>
          </a:p>
        </p:txBody>
      </p:sp>
      <p:pic>
        <p:nvPicPr>
          <p:cNvPr id="8" name="Picture 7" descr="20140313_12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5800" cy="3371850"/>
          </a:xfrm>
          <a:prstGeom prst="rect">
            <a:avLst/>
          </a:prstGeom>
        </p:spPr>
      </p:pic>
      <p:pic>
        <p:nvPicPr>
          <p:cNvPr id="9" name="Picture 8" descr="20140315_153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419600" cy="3314700"/>
          </a:xfrm>
          <a:prstGeom prst="rect">
            <a:avLst/>
          </a:prstGeom>
        </p:spPr>
      </p:pic>
      <p:pic>
        <p:nvPicPr>
          <p:cNvPr id="10" name="Picture 9" descr="20140313_120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RS H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26" y="1600200"/>
            <a:ext cx="7866160" cy="4494213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smtClean="0"/>
              <a:t>System Overview : GUI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4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Char char="–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4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Char char="–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12929</TotalTime>
  <Words>248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System Overview : Requirements</vt:lpstr>
      <vt:lpstr>System Overview : Hardware</vt:lpstr>
      <vt:lpstr>Slide 4</vt:lpstr>
      <vt:lpstr>Project Phases and Status</vt:lpstr>
      <vt:lpstr>Phase 1 Priorities</vt:lpstr>
      <vt:lpstr> SAMS Project Report</vt:lpstr>
      <vt:lpstr>Slide 8</vt:lpstr>
      <vt:lpstr>System Overview : GUI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Preferred Customer</dc:creator>
  <cp:lastModifiedBy>hitesh</cp:lastModifiedBy>
  <cp:revision>188</cp:revision>
  <dcterms:modified xsi:type="dcterms:W3CDTF">2014-05-21T10:08:23Z</dcterms:modified>
</cp:coreProperties>
</file>