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3" r:id="rId2"/>
    <p:sldId id="265" r:id="rId3"/>
    <p:sldId id="296" r:id="rId4"/>
    <p:sldId id="297" r:id="rId5"/>
    <p:sldId id="299" r:id="rId6"/>
    <p:sldId id="295" r:id="rId7"/>
    <p:sldId id="298" r:id="rId8"/>
    <p:sldId id="290" r:id="rId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ckert Strydom" initials="O.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9"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6E0B08E-5DF5-4955-B8D5-C64DB0183994}" type="datetimeFigureOut">
              <a:rPr lang="en-US" smtClean="0"/>
              <a:pPr/>
              <a:t>5/21/2014</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2CEBFF1-7117-496D-8D2D-1B6FE8061B21}" type="slidenum">
              <a:rPr lang="en-US" smtClean="0"/>
              <a:pPr/>
              <a:t>‹#›</a:t>
            </a:fld>
            <a:endParaRPr lang="en-US"/>
          </a:p>
        </p:txBody>
      </p:sp>
    </p:spTree>
    <p:extLst>
      <p:ext uri="{BB962C8B-B14F-4D97-AF65-F5344CB8AC3E}">
        <p14:creationId xmlns:p14="http://schemas.microsoft.com/office/powerpoint/2010/main" val="1897929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cs typeface="+mn-cs"/>
              </a:defRPr>
            </a:lvl1pPr>
          </a:lstStyle>
          <a:p>
            <a:pPr>
              <a:defRPr/>
            </a:pPr>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smtClean="0">
                <a:cs typeface="+mn-cs"/>
              </a:defRPr>
            </a:lvl1pPr>
          </a:lstStyle>
          <a:p>
            <a:pPr>
              <a:defRPr/>
            </a:pPr>
            <a:fld id="{726160FF-DB72-4F2B-808C-F48D086E0C75}" type="datetimeFigureOut">
              <a:rPr lang="en-US"/>
              <a:pPr>
                <a:defRPr/>
              </a:pPr>
              <a:t>5/21/2014</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cs typeface="+mn-cs"/>
              </a:defRPr>
            </a:lvl1pPr>
          </a:lstStyle>
          <a:p>
            <a:pPr>
              <a:defRPr/>
            </a:pPr>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smtClean="0">
                <a:cs typeface="+mn-cs"/>
              </a:defRPr>
            </a:lvl1pPr>
          </a:lstStyle>
          <a:p>
            <a:pPr>
              <a:defRPr/>
            </a:pPr>
            <a:fld id="{54F8D4A6-8FA1-4849-A80B-57F30DF6011E}" type="slidenum">
              <a:rPr lang="en-US"/>
              <a:pPr>
                <a:defRPr/>
              </a:pPr>
              <a:t>‹#›</a:t>
            </a:fld>
            <a:endParaRPr lang="en-US" dirty="0"/>
          </a:p>
        </p:txBody>
      </p:sp>
    </p:spTree>
    <p:extLst>
      <p:ext uri="{BB962C8B-B14F-4D97-AF65-F5344CB8AC3E}">
        <p14:creationId xmlns:p14="http://schemas.microsoft.com/office/powerpoint/2010/main" val="17465953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09EBEB-0344-4083-9B8E-7FBD44E718AC}" type="slidenum">
              <a:rPr lang="en-US"/>
              <a:pPr/>
              <a:t>1</a:t>
            </a:fld>
            <a:endParaRPr lang="en-US" dirty="0"/>
          </a:p>
        </p:txBody>
      </p:sp>
    </p:spTree>
    <p:extLst>
      <p:ext uri="{BB962C8B-B14F-4D97-AF65-F5344CB8AC3E}">
        <p14:creationId xmlns:p14="http://schemas.microsoft.com/office/powerpoint/2010/main" val="216030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5B108-A7A7-4D2D-B451-81F7AC623D6C}" type="slidenum">
              <a:rPr lang="en-US" smtClean="0"/>
              <a:pPr/>
              <a:t>2</a:t>
            </a:fld>
            <a:endParaRPr lang="en-US" dirty="0"/>
          </a:p>
        </p:txBody>
      </p:sp>
    </p:spTree>
    <p:extLst>
      <p:ext uri="{BB962C8B-B14F-4D97-AF65-F5344CB8AC3E}">
        <p14:creationId xmlns:p14="http://schemas.microsoft.com/office/powerpoint/2010/main" val="14914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5B108-A7A7-4D2D-B451-81F7AC623D6C}" type="slidenum">
              <a:rPr lang="en-US" smtClean="0"/>
              <a:pPr/>
              <a:t>8</a:t>
            </a:fld>
            <a:endParaRPr lang="en-US" dirty="0"/>
          </a:p>
        </p:txBody>
      </p:sp>
    </p:spTree>
    <p:extLst>
      <p:ext uri="{BB962C8B-B14F-4D97-AF65-F5344CB8AC3E}">
        <p14:creationId xmlns:p14="http://schemas.microsoft.com/office/powerpoint/2010/main" val="17908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676400" y="228600"/>
            <a:ext cx="6477000" cy="457200"/>
          </a:xfrm>
          <a:prstGeom prst="rect">
            <a:avLst/>
          </a:prstGeom>
          <a:noFill/>
          <a:ln w="9525">
            <a:noFill/>
            <a:miter lim="800000"/>
            <a:headEnd/>
            <a:tailEnd/>
          </a:ln>
          <a:effectLst/>
        </p:spPr>
        <p:txBody>
          <a:bodyPr>
            <a:spAutoFit/>
          </a:bodyPr>
          <a:lstStyle/>
          <a:p>
            <a:pPr algn="ctr">
              <a:spcBef>
                <a:spcPct val="0"/>
              </a:spcBef>
              <a:buFontTx/>
              <a:buNone/>
              <a:defRPr/>
            </a:pPr>
            <a:r>
              <a:rPr lang="en-GB" sz="2400" b="1">
                <a:solidFill>
                  <a:schemeClr val="accent2"/>
                </a:solidFill>
              </a:rPr>
              <a:t>S</a:t>
            </a:r>
            <a:r>
              <a:rPr lang="en-US" sz="2400" b="1">
                <a:solidFill>
                  <a:schemeClr val="accent2"/>
                </a:solidFill>
              </a:rPr>
              <a:t>OUTHERN AFRICAN LARGE TELESCOPE</a:t>
            </a:r>
            <a:endParaRPr lang="en-GB" sz="2400" b="1"/>
          </a:p>
        </p:txBody>
      </p:sp>
      <p:sp>
        <p:nvSpPr>
          <p:cNvPr id="4" name="Text Box 7"/>
          <p:cNvSpPr txBox="1">
            <a:spLocks noChangeArrowheads="1"/>
          </p:cNvSpPr>
          <p:nvPr/>
        </p:nvSpPr>
        <p:spPr bwMode="auto">
          <a:xfrm>
            <a:off x="1905000" y="1066800"/>
            <a:ext cx="4953000" cy="457200"/>
          </a:xfrm>
          <a:prstGeom prst="rect">
            <a:avLst/>
          </a:prstGeom>
          <a:noFill/>
          <a:ln w="9525">
            <a:noFill/>
            <a:miter lim="800000"/>
            <a:headEnd/>
            <a:tailEnd/>
          </a:ln>
          <a:effectLst/>
        </p:spPr>
        <p:txBody>
          <a:bodyPr>
            <a:spAutoFit/>
          </a:bodyPr>
          <a:lstStyle/>
          <a:p>
            <a:pPr>
              <a:spcBef>
                <a:spcPct val="0"/>
              </a:spcBef>
              <a:buFontTx/>
              <a:buNone/>
              <a:defRPr/>
            </a:pPr>
            <a:endParaRPr lang="en-US" sz="2400" i="1">
              <a:solidFill>
                <a:srgbClr val="9900CC"/>
              </a:solidFill>
            </a:endParaRPr>
          </a:p>
        </p:txBody>
      </p:sp>
      <p:sp>
        <p:nvSpPr>
          <p:cNvPr id="5" name="Line 8"/>
          <p:cNvSpPr>
            <a:spLocks noChangeShapeType="1"/>
          </p:cNvSpPr>
          <p:nvPr/>
        </p:nvSpPr>
        <p:spPr bwMode="auto">
          <a:xfrm>
            <a:off x="2286000" y="838200"/>
            <a:ext cx="5105400" cy="0"/>
          </a:xfrm>
          <a:prstGeom prst="line">
            <a:avLst/>
          </a:prstGeom>
          <a:noFill/>
          <a:ln w="25400">
            <a:solidFill>
              <a:schemeClr val="tx1"/>
            </a:solidFill>
            <a:round/>
            <a:headEnd/>
            <a:tailEnd/>
          </a:ln>
          <a:effectLst/>
        </p:spPr>
        <p:txBody>
          <a:bodyPr wrap="none" anchor="ctr"/>
          <a:lstStyle/>
          <a:p>
            <a:pPr>
              <a:defRPr/>
            </a:pPr>
            <a:endParaRPr lang="en-ZA"/>
          </a:p>
        </p:txBody>
      </p:sp>
      <p:sp>
        <p:nvSpPr>
          <p:cNvPr id="6" name="AutoShape 9"/>
          <p:cNvSpPr>
            <a:spLocks noChangeArrowheads="1"/>
          </p:cNvSpPr>
          <p:nvPr/>
        </p:nvSpPr>
        <p:spPr bwMode="auto">
          <a:xfrm>
            <a:off x="76200" y="76200"/>
            <a:ext cx="8991600" cy="6705600"/>
          </a:xfrm>
          <a:prstGeom prst="roundRect">
            <a:avLst>
              <a:gd name="adj" fmla="val 5556"/>
            </a:avLst>
          </a:prstGeom>
          <a:noFill/>
          <a:ln w="38100">
            <a:solidFill>
              <a:schemeClr val="accent2"/>
            </a:solidFill>
            <a:round/>
            <a:headEnd/>
            <a:tailEnd/>
          </a:ln>
          <a:effectLst/>
        </p:spPr>
        <p:txBody>
          <a:bodyPr wrap="none" anchor="ctr"/>
          <a:lstStyle/>
          <a:p>
            <a:pPr>
              <a:defRPr/>
            </a:pPr>
            <a:endParaRPr lang="en-ZA"/>
          </a:p>
        </p:txBody>
      </p:sp>
      <p:sp>
        <p:nvSpPr>
          <p:cNvPr id="7" name="Rectangle 10"/>
          <p:cNvSpPr>
            <a:spLocks noChangeArrowheads="1"/>
          </p:cNvSpPr>
          <p:nvPr/>
        </p:nvSpPr>
        <p:spPr bwMode="auto">
          <a:xfrm>
            <a:off x="3505200" y="914400"/>
            <a:ext cx="1828800" cy="533400"/>
          </a:xfrm>
          <a:prstGeom prst="rect">
            <a:avLst/>
          </a:prstGeom>
          <a:noFill/>
          <a:ln w="9525">
            <a:noFill/>
            <a:miter lim="800000"/>
            <a:headEnd/>
            <a:tailEnd/>
          </a:ln>
          <a:effectLst/>
        </p:spPr>
        <p:txBody>
          <a:bodyPr/>
          <a:lstStyle/>
          <a:p>
            <a:pPr>
              <a:spcBef>
                <a:spcPct val="0"/>
              </a:spcBef>
              <a:buFontTx/>
              <a:buNone/>
              <a:defRPr/>
            </a:pPr>
            <a:endParaRPr lang="en-US" sz="2800" b="1">
              <a:solidFill>
                <a:schemeClr val="tx2"/>
              </a:solidFill>
            </a:endParaRPr>
          </a:p>
        </p:txBody>
      </p:sp>
      <p:pic>
        <p:nvPicPr>
          <p:cNvPr id="8" name="Picture 11" descr="blue logo transparent"/>
          <p:cNvPicPr>
            <a:picLocks noChangeAspect="1" noChangeArrowheads="1"/>
          </p:cNvPicPr>
          <p:nvPr/>
        </p:nvPicPr>
        <p:blipFill>
          <a:blip r:embed="rId2" cstate="print"/>
          <a:srcRect/>
          <a:stretch>
            <a:fillRect/>
          </a:stretch>
        </p:blipFill>
        <p:spPr bwMode="auto">
          <a:xfrm>
            <a:off x="228600" y="228600"/>
            <a:ext cx="1447800" cy="1290638"/>
          </a:xfrm>
          <a:prstGeom prst="rect">
            <a:avLst/>
          </a:prstGeom>
          <a:noFill/>
          <a:ln w="9525">
            <a:noFill/>
            <a:miter lim="800000"/>
            <a:headEnd/>
            <a:tailEnd/>
          </a:ln>
        </p:spPr>
      </p:pic>
      <p:sp>
        <p:nvSpPr>
          <p:cNvPr id="26626" name="Rectangle 2"/>
          <p:cNvSpPr>
            <a:spLocks noGrp="1" noChangeArrowheads="1"/>
          </p:cNvSpPr>
          <p:nvPr>
            <p:ph type="subTitle" idx="1"/>
          </p:nvPr>
        </p:nvSpPr>
        <p:spPr>
          <a:xfrm>
            <a:off x="1828800" y="914400"/>
            <a:ext cx="6400800" cy="457200"/>
          </a:xfrm>
        </p:spPr>
        <p:txBody>
          <a:bodyPr/>
          <a:lstStyle>
            <a:lvl1pPr marL="0" indent="0" algn="ctr">
              <a:buFontTx/>
              <a:buNone/>
              <a:defRPr sz="2400"/>
            </a:lvl1pPr>
          </a:lstStyle>
          <a:p>
            <a:r>
              <a:rPr lang="en-GB"/>
              <a:t>Click to edit Master subtitle style</a:t>
            </a:r>
          </a:p>
        </p:txBody>
      </p:sp>
      <p:sp>
        <p:nvSpPr>
          <p:cNvPr id="9" name="Rectangle 3"/>
          <p:cNvSpPr>
            <a:spLocks noGrp="1" noChangeArrowheads="1"/>
          </p:cNvSpPr>
          <p:nvPr>
            <p:ph type="dt" sz="half" idx="10"/>
          </p:nvPr>
        </p:nvSpPr>
        <p:spPr/>
        <p:txBody>
          <a:bodyPr/>
          <a:lstStyle>
            <a:lvl1pPr>
              <a:defRPr smtClean="0"/>
            </a:lvl1pPr>
          </a:lstStyle>
          <a:p>
            <a:pPr>
              <a:defRPr/>
            </a:pPr>
            <a:fld id="{89BA0949-E852-4D10-B7FE-5DC6E8701C96}" type="datetime1">
              <a:rPr lang="en-GB"/>
              <a:pPr>
                <a:defRPr/>
              </a:pPr>
              <a:t>21/05/2014</a:t>
            </a:fld>
            <a:r>
              <a:rPr lang="en-US"/>
              <a:t>May 2000</a:t>
            </a:r>
            <a:endParaRPr lang="en-GB"/>
          </a:p>
        </p:txBody>
      </p:sp>
      <p:sp>
        <p:nvSpPr>
          <p:cNvPr id="10" name="Rectangle 4"/>
          <p:cNvSpPr>
            <a:spLocks noGrp="1" noChangeArrowheads="1"/>
          </p:cNvSpPr>
          <p:nvPr>
            <p:ph type="ftr" sz="quarter" idx="11"/>
          </p:nvPr>
        </p:nvSpPr>
        <p:spPr/>
        <p:txBody>
          <a:bodyPr/>
          <a:lstStyle>
            <a:lvl1pPr>
              <a:defRPr smtClean="0"/>
            </a:lvl1pPr>
          </a:lstStyle>
          <a:p>
            <a:pPr>
              <a:defRPr/>
            </a:pPr>
            <a:r>
              <a:rPr lang="en-US"/>
              <a:t>SALT Board Meeting: May 2000Author</a:t>
            </a:r>
            <a:endParaRPr lang="en-GB"/>
          </a:p>
        </p:txBody>
      </p:sp>
      <p:sp>
        <p:nvSpPr>
          <p:cNvPr id="11" name="Rectangle 5"/>
          <p:cNvSpPr>
            <a:spLocks noGrp="1" noChangeArrowheads="1"/>
          </p:cNvSpPr>
          <p:nvPr>
            <p:ph type="sldNum" sz="quarter" idx="12"/>
          </p:nvPr>
        </p:nvSpPr>
        <p:spPr/>
        <p:txBody>
          <a:bodyPr/>
          <a:lstStyle>
            <a:lvl1pPr>
              <a:defRPr smtClean="0"/>
            </a:lvl1pPr>
          </a:lstStyle>
          <a:p>
            <a:pPr>
              <a:defRPr/>
            </a:pPr>
            <a:fld id="{C773A1D8-EBE5-417B-97A5-F584CB2010C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dt" sz="half" idx="10"/>
          </p:nvPr>
        </p:nvSpPr>
        <p:spPr>
          <a:ln/>
        </p:spPr>
        <p:txBody>
          <a:bodyPr/>
          <a:lstStyle>
            <a:lvl1pPr>
              <a:defRPr/>
            </a:lvl1pPr>
          </a:lstStyle>
          <a:p>
            <a:pPr>
              <a:defRPr/>
            </a:pPr>
            <a:fld id="{9A03EBAE-9983-4F73-97ED-FD7D5EBC8338}" type="datetime1">
              <a:rPr lang="en-GB"/>
              <a:pPr>
                <a:defRPr/>
              </a:pPr>
              <a:t>21/05/2014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6" name="Rectangle 5"/>
          <p:cNvSpPr>
            <a:spLocks noGrp="1" noChangeArrowheads="1"/>
          </p:cNvSpPr>
          <p:nvPr>
            <p:ph type="sldNum" sz="quarter" idx="12"/>
          </p:nvPr>
        </p:nvSpPr>
        <p:spPr>
          <a:ln/>
        </p:spPr>
        <p:txBody>
          <a:bodyPr/>
          <a:lstStyle>
            <a:lvl1pPr>
              <a:defRPr/>
            </a:lvl1pPr>
          </a:lstStyle>
          <a:p>
            <a:pPr>
              <a:defRPr/>
            </a:pPr>
            <a:fld id="{0023CE74-966F-42DD-993F-03A7F6A5314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152650" cy="5821362"/>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28600" y="274638"/>
            <a:ext cx="630555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dt" sz="half" idx="10"/>
          </p:nvPr>
        </p:nvSpPr>
        <p:spPr>
          <a:ln/>
        </p:spPr>
        <p:txBody>
          <a:bodyPr/>
          <a:lstStyle>
            <a:lvl1pPr>
              <a:defRPr/>
            </a:lvl1pPr>
          </a:lstStyle>
          <a:p>
            <a:pPr>
              <a:defRPr/>
            </a:pPr>
            <a:fld id="{CD2E6FD3-0084-424D-B1A3-4BB53CEF0E37}" type="datetime1">
              <a:rPr lang="en-GB"/>
              <a:pPr>
                <a:defRPr/>
              </a:pPr>
              <a:t>21/05/2014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6" name="Rectangle 5"/>
          <p:cNvSpPr>
            <a:spLocks noGrp="1" noChangeArrowheads="1"/>
          </p:cNvSpPr>
          <p:nvPr>
            <p:ph type="sldNum" sz="quarter" idx="12"/>
          </p:nvPr>
        </p:nvSpPr>
        <p:spPr>
          <a:ln/>
        </p:spPr>
        <p:txBody>
          <a:bodyPr/>
          <a:lstStyle>
            <a:lvl1pPr>
              <a:defRPr/>
            </a:lvl1pPr>
          </a:lstStyle>
          <a:p>
            <a:pPr>
              <a:defRPr/>
            </a:pPr>
            <a:fld id="{95BD9C6F-4116-483E-8670-20781538B83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3640563-D250-45E8-B12A-E90CA2BADEA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dt" sz="half" idx="10"/>
          </p:nvPr>
        </p:nvSpPr>
        <p:spPr>
          <a:ln/>
        </p:spPr>
        <p:txBody>
          <a:bodyPr/>
          <a:lstStyle>
            <a:lvl1pPr>
              <a:defRPr/>
            </a:lvl1pPr>
          </a:lstStyle>
          <a:p>
            <a:pPr>
              <a:defRPr/>
            </a:pPr>
            <a:fld id="{8B06C0A6-6654-4A38-94E1-FE88353F6CD8}" type="datetime1">
              <a:rPr lang="en-GB"/>
              <a:pPr>
                <a:defRPr/>
              </a:pPr>
              <a:t>21/05/2014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6" name="Rectangle 5"/>
          <p:cNvSpPr>
            <a:spLocks noGrp="1" noChangeArrowheads="1"/>
          </p:cNvSpPr>
          <p:nvPr>
            <p:ph type="sldNum" sz="quarter" idx="12"/>
          </p:nvPr>
        </p:nvSpPr>
        <p:spPr>
          <a:ln/>
        </p:spPr>
        <p:txBody>
          <a:bodyPr/>
          <a:lstStyle>
            <a:lvl1pPr>
              <a:defRPr/>
            </a:lvl1pPr>
          </a:lstStyle>
          <a:p>
            <a:pPr>
              <a:defRPr/>
            </a:pPr>
            <a:fld id="{42606BAF-723C-43B4-9179-6D65BA7AB86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D3FBEC69-677E-43E7-B54D-2CBADAC695CF}" type="datetime1">
              <a:rPr lang="en-GB"/>
              <a:pPr>
                <a:defRPr/>
              </a:pPr>
              <a:t>21/05/2014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6" name="Rectangle 5"/>
          <p:cNvSpPr>
            <a:spLocks noGrp="1" noChangeArrowheads="1"/>
          </p:cNvSpPr>
          <p:nvPr>
            <p:ph type="sldNum" sz="quarter" idx="12"/>
          </p:nvPr>
        </p:nvSpPr>
        <p:spPr>
          <a:ln/>
        </p:spPr>
        <p:txBody>
          <a:bodyPr/>
          <a:lstStyle>
            <a:lvl1pPr>
              <a:defRPr/>
            </a:lvl1pPr>
          </a:lstStyle>
          <a:p>
            <a:pPr>
              <a:defRPr/>
            </a:pPr>
            <a:fld id="{25D035CB-8C9A-4978-A0FD-60401EA335D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228600" y="1600200"/>
            <a:ext cx="4229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10100" y="1600200"/>
            <a:ext cx="4229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dt" sz="half" idx="10"/>
          </p:nvPr>
        </p:nvSpPr>
        <p:spPr>
          <a:ln/>
        </p:spPr>
        <p:txBody>
          <a:bodyPr/>
          <a:lstStyle>
            <a:lvl1pPr>
              <a:defRPr/>
            </a:lvl1pPr>
          </a:lstStyle>
          <a:p>
            <a:pPr>
              <a:defRPr/>
            </a:pPr>
            <a:fld id="{94A844D8-084D-4F86-A37C-CA6CCE18200F}" type="datetime1">
              <a:rPr lang="en-GB"/>
              <a:pPr>
                <a:defRPr/>
              </a:pPr>
              <a:t>21/05/2014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7" name="Rectangle 5"/>
          <p:cNvSpPr>
            <a:spLocks noGrp="1" noChangeArrowheads="1"/>
          </p:cNvSpPr>
          <p:nvPr>
            <p:ph type="sldNum" sz="quarter" idx="12"/>
          </p:nvPr>
        </p:nvSpPr>
        <p:spPr>
          <a:ln/>
        </p:spPr>
        <p:txBody>
          <a:bodyPr/>
          <a:lstStyle>
            <a:lvl1pPr>
              <a:defRPr/>
            </a:lvl1pPr>
          </a:lstStyle>
          <a:p>
            <a:pPr>
              <a:defRPr/>
            </a:pPr>
            <a:fld id="{E9F0E053-2060-4F59-A50D-ED49D3F7949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
          <p:cNvSpPr>
            <a:spLocks noGrp="1" noChangeArrowheads="1"/>
          </p:cNvSpPr>
          <p:nvPr>
            <p:ph type="dt" sz="half" idx="10"/>
          </p:nvPr>
        </p:nvSpPr>
        <p:spPr>
          <a:ln/>
        </p:spPr>
        <p:txBody>
          <a:bodyPr/>
          <a:lstStyle>
            <a:lvl1pPr>
              <a:defRPr/>
            </a:lvl1pPr>
          </a:lstStyle>
          <a:p>
            <a:pPr>
              <a:defRPr/>
            </a:pPr>
            <a:fld id="{6AE1A814-16DC-40DE-BE19-DDBBFAC1C080}" type="datetime1">
              <a:rPr lang="en-GB"/>
              <a:pPr>
                <a:defRPr/>
              </a:pPr>
              <a:t>21/05/2014</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9" name="Rectangle 5"/>
          <p:cNvSpPr>
            <a:spLocks noGrp="1" noChangeArrowheads="1"/>
          </p:cNvSpPr>
          <p:nvPr>
            <p:ph type="sldNum" sz="quarter" idx="12"/>
          </p:nvPr>
        </p:nvSpPr>
        <p:spPr>
          <a:ln/>
        </p:spPr>
        <p:txBody>
          <a:bodyPr/>
          <a:lstStyle>
            <a:lvl1pPr>
              <a:defRPr/>
            </a:lvl1pPr>
          </a:lstStyle>
          <a:p>
            <a:pPr>
              <a:defRPr/>
            </a:pPr>
            <a:fld id="{13B255FB-FB77-427D-B004-4F11D98E8FC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3"/>
          <p:cNvSpPr>
            <a:spLocks noGrp="1" noChangeArrowheads="1"/>
          </p:cNvSpPr>
          <p:nvPr>
            <p:ph type="dt" sz="half" idx="10"/>
          </p:nvPr>
        </p:nvSpPr>
        <p:spPr>
          <a:ln/>
        </p:spPr>
        <p:txBody>
          <a:bodyPr/>
          <a:lstStyle>
            <a:lvl1pPr>
              <a:defRPr/>
            </a:lvl1pPr>
          </a:lstStyle>
          <a:p>
            <a:pPr>
              <a:defRPr/>
            </a:pPr>
            <a:fld id="{BA35F8B8-0FE8-42DB-88BC-0479089F2F8F}" type="datetime1">
              <a:rPr lang="en-GB"/>
              <a:pPr>
                <a:defRPr/>
              </a:pPr>
              <a:t>21/05/2014</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5" name="Rectangle 5"/>
          <p:cNvSpPr>
            <a:spLocks noGrp="1" noChangeArrowheads="1"/>
          </p:cNvSpPr>
          <p:nvPr>
            <p:ph type="sldNum" sz="quarter" idx="12"/>
          </p:nvPr>
        </p:nvSpPr>
        <p:spPr>
          <a:ln/>
        </p:spPr>
        <p:txBody>
          <a:bodyPr/>
          <a:lstStyle>
            <a:lvl1pPr>
              <a:defRPr/>
            </a:lvl1pPr>
          </a:lstStyle>
          <a:p>
            <a:pPr>
              <a:defRPr/>
            </a:pPr>
            <a:fld id="{02CB331E-FCF3-4D7F-8941-C3135715A18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91C14C54-1078-438A-9C32-ED4B6542EC16}" type="datetime1">
              <a:rPr lang="en-GB"/>
              <a:pPr>
                <a:defRPr/>
              </a:pPr>
              <a:t>21/05/2014</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4" name="Rectangle 5"/>
          <p:cNvSpPr>
            <a:spLocks noGrp="1" noChangeArrowheads="1"/>
          </p:cNvSpPr>
          <p:nvPr>
            <p:ph type="sldNum" sz="quarter" idx="12"/>
          </p:nvPr>
        </p:nvSpPr>
        <p:spPr>
          <a:ln/>
        </p:spPr>
        <p:txBody>
          <a:bodyPr/>
          <a:lstStyle>
            <a:lvl1pPr>
              <a:defRPr/>
            </a:lvl1pPr>
          </a:lstStyle>
          <a:p>
            <a:pPr>
              <a:defRPr/>
            </a:pPr>
            <a:fld id="{27527AE1-61A0-4392-8C48-67F21B1F0CA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82B9F78C-F09E-453E-AF78-4B3A6F6B8E85}" type="datetime1">
              <a:rPr lang="en-GB"/>
              <a:pPr>
                <a:defRPr/>
              </a:pPr>
              <a:t>21/05/2014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7" name="Rectangle 5"/>
          <p:cNvSpPr>
            <a:spLocks noGrp="1" noChangeArrowheads="1"/>
          </p:cNvSpPr>
          <p:nvPr>
            <p:ph type="sldNum" sz="quarter" idx="12"/>
          </p:nvPr>
        </p:nvSpPr>
        <p:spPr>
          <a:ln/>
        </p:spPr>
        <p:txBody>
          <a:bodyPr/>
          <a:lstStyle>
            <a:lvl1pPr>
              <a:defRPr/>
            </a:lvl1pPr>
          </a:lstStyle>
          <a:p>
            <a:pPr>
              <a:defRPr/>
            </a:pPr>
            <a:fld id="{928C85FA-01AF-4188-A00C-BF0C34A6724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628F2DBE-A20D-4A6C-A90B-5FEA7CAA73FC}" type="datetime1">
              <a:rPr lang="en-GB"/>
              <a:pPr>
                <a:defRPr/>
              </a:pPr>
              <a:t>21/05/2014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SALT Board Meeting: May 2000</a:t>
            </a:r>
          </a:p>
        </p:txBody>
      </p:sp>
      <p:sp>
        <p:nvSpPr>
          <p:cNvPr id="7" name="Rectangle 5"/>
          <p:cNvSpPr>
            <a:spLocks noGrp="1" noChangeArrowheads="1"/>
          </p:cNvSpPr>
          <p:nvPr>
            <p:ph type="sldNum" sz="quarter" idx="12"/>
          </p:nvPr>
        </p:nvSpPr>
        <p:spPr>
          <a:ln/>
        </p:spPr>
        <p:txBody>
          <a:bodyPr/>
          <a:lstStyle>
            <a:lvl1pPr>
              <a:defRPr/>
            </a:lvl1pPr>
          </a:lstStyle>
          <a:p>
            <a:pPr>
              <a:defRPr/>
            </a:pPr>
            <a:fld id="{92D9DAB1-CBB1-4BE2-ADF7-C258C58EC82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1600200"/>
            <a:ext cx="8610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5"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a:defRPr/>
            </a:pPr>
            <a:fld id="{D138FF31-59DC-4F58-8849-C9DBE1E59A8E}" type="datetime1">
              <a:rPr lang="en-GB"/>
              <a:pPr>
                <a:defRPr/>
              </a:pPr>
              <a:t>21/05/2014</a:t>
            </a:fld>
            <a:endParaRPr lang="en-GB"/>
          </a:p>
        </p:txBody>
      </p:sp>
      <p:sp>
        <p:nvSpPr>
          <p:cNvPr id="307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chemeClr val="accent2"/>
                </a:solidFill>
              </a:defRPr>
            </a:lvl1pPr>
          </a:lstStyle>
          <a:p>
            <a:pPr>
              <a:defRPr/>
            </a:pPr>
            <a:r>
              <a:rPr lang="en-GB"/>
              <a:t>SALT Board Meeting: May 2000</a:t>
            </a:r>
          </a:p>
        </p:txBody>
      </p:sp>
      <p:sp>
        <p:nvSpPr>
          <p:cNvPr id="3077"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latin typeface="Times New Roman" pitchFamily="18" charset="0"/>
              </a:defRPr>
            </a:lvl1pPr>
          </a:lstStyle>
          <a:p>
            <a:pPr>
              <a:defRPr/>
            </a:pPr>
            <a:fld id="{5466E841-7EC4-4DA0-9A65-5A7C5C7C6AA1}" type="slidenum">
              <a:rPr lang="en-GB"/>
              <a:pPr>
                <a:defRPr/>
              </a:pPr>
              <a:t>‹#›</a:t>
            </a:fld>
            <a:endParaRPr lang="en-GB"/>
          </a:p>
        </p:txBody>
      </p:sp>
      <p:sp>
        <p:nvSpPr>
          <p:cNvPr id="3079" name="Text Box 7"/>
          <p:cNvSpPr txBox="1">
            <a:spLocks noChangeArrowheads="1"/>
          </p:cNvSpPr>
          <p:nvPr/>
        </p:nvSpPr>
        <p:spPr bwMode="auto">
          <a:xfrm>
            <a:off x="76200" y="1066800"/>
            <a:ext cx="2514600" cy="214313"/>
          </a:xfrm>
          <a:prstGeom prst="rect">
            <a:avLst/>
          </a:prstGeom>
          <a:noFill/>
          <a:ln w="9525">
            <a:noFill/>
            <a:miter lim="800000"/>
            <a:headEnd/>
            <a:tailEnd/>
          </a:ln>
          <a:effectLst/>
        </p:spPr>
        <p:txBody>
          <a:bodyPr>
            <a:spAutoFit/>
          </a:bodyPr>
          <a:lstStyle/>
          <a:p>
            <a:pPr algn="ctr">
              <a:spcBef>
                <a:spcPct val="0"/>
              </a:spcBef>
              <a:buFontTx/>
              <a:buNone/>
              <a:defRPr/>
            </a:pPr>
            <a:r>
              <a:rPr lang="en-GB" sz="800">
                <a:solidFill>
                  <a:schemeClr val="accent2"/>
                </a:solidFill>
                <a:latin typeface="Arial Black" pitchFamily="34" charset="0"/>
              </a:rPr>
              <a:t>S</a:t>
            </a:r>
            <a:r>
              <a:rPr lang="en-US" sz="800">
                <a:solidFill>
                  <a:schemeClr val="accent2"/>
                </a:solidFill>
                <a:latin typeface="Arial Black" pitchFamily="34" charset="0"/>
              </a:rPr>
              <a:t>OUTHERN AFRICAN LARGE TELESCOPE</a:t>
            </a:r>
            <a:endParaRPr lang="en-GB" sz="800">
              <a:latin typeface="Arial Black" pitchFamily="34" charset="0"/>
            </a:endParaRPr>
          </a:p>
        </p:txBody>
      </p:sp>
      <p:sp>
        <p:nvSpPr>
          <p:cNvPr id="3080" name="Text Box 8"/>
          <p:cNvSpPr txBox="1">
            <a:spLocks noChangeArrowheads="1"/>
          </p:cNvSpPr>
          <p:nvPr/>
        </p:nvSpPr>
        <p:spPr bwMode="auto">
          <a:xfrm>
            <a:off x="2514600" y="914400"/>
            <a:ext cx="5791200" cy="457200"/>
          </a:xfrm>
          <a:prstGeom prst="rect">
            <a:avLst/>
          </a:prstGeom>
          <a:noFill/>
          <a:ln w="9525">
            <a:noFill/>
            <a:miter lim="800000"/>
            <a:headEnd/>
            <a:tailEnd/>
          </a:ln>
          <a:effectLst/>
        </p:spPr>
        <p:txBody>
          <a:bodyPr>
            <a:spAutoFit/>
          </a:bodyPr>
          <a:lstStyle/>
          <a:p>
            <a:pPr>
              <a:spcBef>
                <a:spcPct val="0"/>
              </a:spcBef>
              <a:buFontTx/>
              <a:buNone/>
              <a:defRPr/>
            </a:pPr>
            <a:endParaRPr lang="en-US" sz="2400" i="1">
              <a:solidFill>
                <a:srgbClr val="9900CC"/>
              </a:solidFill>
            </a:endParaRPr>
          </a:p>
        </p:txBody>
      </p:sp>
      <p:sp>
        <p:nvSpPr>
          <p:cNvPr id="3081" name="Line 9"/>
          <p:cNvSpPr>
            <a:spLocks noChangeShapeType="1"/>
          </p:cNvSpPr>
          <p:nvPr/>
        </p:nvSpPr>
        <p:spPr bwMode="auto">
          <a:xfrm>
            <a:off x="2590800" y="838200"/>
            <a:ext cx="6248400" cy="0"/>
          </a:xfrm>
          <a:prstGeom prst="line">
            <a:avLst/>
          </a:prstGeom>
          <a:noFill/>
          <a:ln w="25400">
            <a:solidFill>
              <a:schemeClr val="tx1"/>
            </a:solidFill>
            <a:round/>
            <a:headEnd/>
            <a:tailEnd/>
          </a:ln>
          <a:effectLst/>
        </p:spPr>
        <p:txBody>
          <a:bodyPr wrap="none" anchor="ctr"/>
          <a:lstStyle/>
          <a:p>
            <a:pPr>
              <a:defRPr/>
            </a:pPr>
            <a:endParaRPr lang="en-ZA"/>
          </a:p>
        </p:txBody>
      </p:sp>
      <p:sp>
        <p:nvSpPr>
          <p:cNvPr id="3082" name="AutoShape 10"/>
          <p:cNvSpPr>
            <a:spLocks noChangeArrowheads="1"/>
          </p:cNvSpPr>
          <p:nvPr/>
        </p:nvSpPr>
        <p:spPr bwMode="auto">
          <a:xfrm>
            <a:off x="76200" y="76200"/>
            <a:ext cx="8991600" cy="6705600"/>
          </a:xfrm>
          <a:prstGeom prst="roundRect">
            <a:avLst>
              <a:gd name="adj" fmla="val 5556"/>
            </a:avLst>
          </a:prstGeom>
          <a:noFill/>
          <a:ln w="38100">
            <a:solidFill>
              <a:schemeClr val="accent2"/>
            </a:solidFill>
            <a:round/>
            <a:headEnd/>
            <a:tailEnd/>
          </a:ln>
          <a:effectLst/>
        </p:spPr>
        <p:txBody>
          <a:bodyPr wrap="none" anchor="ctr"/>
          <a:lstStyle/>
          <a:p>
            <a:pPr>
              <a:defRPr/>
            </a:pPr>
            <a:endParaRPr lang="en-ZA"/>
          </a:p>
        </p:txBody>
      </p:sp>
      <p:pic>
        <p:nvPicPr>
          <p:cNvPr id="1034" name="Picture 16" descr="blue logo transparent"/>
          <p:cNvPicPr>
            <a:picLocks noChangeAspect="1" noChangeArrowheads="1"/>
          </p:cNvPicPr>
          <p:nvPr/>
        </p:nvPicPr>
        <p:blipFill>
          <a:blip r:embed="rId15" cstate="print"/>
          <a:srcRect/>
          <a:stretch>
            <a:fillRect/>
          </a:stretch>
        </p:blipFill>
        <p:spPr bwMode="auto">
          <a:xfrm>
            <a:off x="838200" y="228600"/>
            <a:ext cx="990600" cy="849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09600" y="2276872"/>
            <a:ext cx="7772400" cy="2351754"/>
          </a:xfrm>
        </p:spPr>
        <p:txBody>
          <a:bodyPr/>
          <a:lstStyle/>
          <a:p>
            <a:pPr algn="ctr"/>
            <a:r>
              <a:rPr lang="en-US" sz="3600" dirty="0" smtClean="0">
                <a:latin typeface="+mn-lt"/>
              </a:rPr>
              <a:t>Team Building</a:t>
            </a:r>
            <a:br>
              <a:rPr lang="en-US" sz="3600" dirty="0" smtClean="0">
                <a:latin typeface="+mn-lt"/>
              </a:rPr>
            </a:br>
            <a:endParaRPr lang="en-US" sz="3600" dirty="0" smtClean="0">
              <a:latin typeface="+mn-lt"/>
            </a:endParaRPr>
          </a:p>
        </p:txBody>
      </p:sp>
      <p:sp>
        <p:nvSpPr>
          <p:cNvPr id="2051" name="Subtitle 4"/>
          <p:cNvSpPr>
            <a:spLocks noGrp="1"/>
          </p:cNvSpPr>
          <p:nvPr>
            <p:ph type="subTitle" idx="1"/>
          </p:nvPr>
        </p:nvSpPr>
        <p:spPr>
          <a:xfrm>
            <a:off x="1285852" y="4286256"/>
            <a:ext cx="6400800" cy="1752600"/>
          </a:xfrm>
        </p:spPr>
        <p:txBody>
          <a:bodyPr/>
          <a:lstStyle/>
          <a:p>
            <a:r>
              <a:rPr lang="en-US" sz="3600" dirty="0" smtClean="0"/>
              <a:t>22</a:t>
            </a:r>
            <a:r>
              <a:rPr lang="en-US" sz="3600" baseline="30000" dirty="0" smtClean="0"/>
              <a:t>nd</a:t>
            </a:r>
            <a:r>
              <a:rPr lang="en-US" sz="3600" dirty="0" smtClean="0"/>
              <a:t> May 2014</a:t>
            </a:r>
          </a:p>
          <a:p>
            <a:r>
              <a:rPr lang="en-US" sz="1800" dirty="0" smtClean="0"/>
              <a:t>Raoul</a:t>
            </a:r>
          </a:p>
        </p:txBody>
      </p:sp>
      <p:sp>
        <p:nvSpPr>
          <p:cNvPr id="4" name="Rectangle 2"/>
          <p:cNvSpPr txBox="1">
            <a:spLocks noChangeArrowheads="1"/>
          </p:cNvSpPr>
          <p:nvPr/>
        </p:nvSpPr>
        <p:spPr>
          <a:xfrm>
            <a:off x="1691680" y="332656"/>
            <a:ext cx="7783512" cy="573070"/>
          </a:xfrm>
          <a:prstGeom prst="rect">
            <a:avLst/>
          </a:prstGeom>
          <a:noFill/>
          <a:ln/>
        </p:spPr>
        <p:txBody>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lgn="ctr">
              <a:lnSpc>
                <a:spcPct val="80000"/>
              </a:lnSpc>
            </a:pPr>
            <a:r>
              <a:rPr lang="en-US" sz="3600" kern="0" dirty="0" smtClean="0">
                <a:latin typeface="+mn-lt"/>
              </a:rPr>
              <a:t>SALT Tracker Upgrade Project</a:t>
            </a:r>
            <a:endParaRPr lang="en-US" sz="3600" kern="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91680" y="332656"/>
            <a:ext cx="7783512" cy="573070"/>
          </a:xfrm>
          <a:noFill/>
          <a:ln/>
        </p:spPr>
        <p:txBody>
          <a:bodyPr/>
          <a:lstStyle/>
          <a:p>
            <a:pPr algn="ctr">
              <a:lnSpc>
                <a:spcPct val="80000"/>
              </a:lnSpc>
            </a:pPr>
            <a:r>
              <a:rPr lang="en-US" sz="3600" dirty="0">
                <a:latin typeface="+mn-lt"/>
              </a:rPr>
              <a:t>Outline</a:t>
            </a:r>
          </a:p>
        </p:txBody>
      </p:sp>
      <p:sp>
        <p:nvSpPr>
          <p:cNvPr id="69635" name="Rectangle 3"/>
          <p:cNvSpPr>
            <a:spLocks noGrp="1" noChangeArrowheads="1"/>
          </p:cNvSpPr>
          <p:nvPr>
            <p:ph idx="1"/>
          </p:nvPr>
        </p:nvSpPr>
        <p:spPr>
          <a:xfrm>
            <a:off x="703735" y="1268760"/>
            <a:ext cx="7772400" cy="4896544"/>
          </a:xfrm>
        </p:spPr>
        <p:txBody>
          <a:bodyPr/>
          <a:lstStyle/>
          <a:p>
            <a:r>
              <a:rPr lang="en-ZA" dirty="0"/>
              <a:t>Why are we doing the upgrade</a:t>
            </a:r>
            <a:r>
              <a:rPr lang="en-ZA" dirty="0" smtClean="0"/>
              <a:t>?</a:t>
            </a:r>
          </a:p>
          <a:p>
            <a:endParaRPr lang="en-ZA" dirty="0"/>
          </a:p>
          <a:p>
            <a:pPr marL="0" indent="0">
              <a:buNone/>
            </a:pPr>
            <a:endParaRPr lang="en-ZA" dirty="0"/>
          </a:p>
          <a:p>
            <a:r>
              <a:rPr lang="en-ZA" dirty="0"/>
              <a:t>What are we hoping to achieve</a:t>
            </a:r>
            <a:r>
              <a:rPr lang="en-ZA" dirty="0" smtClean="0"/>
              <a:t>?</a:t>
            </a:r>
          </a:p>
          <a:p>
            <a:endParaRPr lang="en-ZA" dirty="0"/>
          </a:p>
          <a:p>
            <a:pPr marL="0" indent="0">
              <a:buNone/>
            </a:pPr>
            <a:endParaRPr lang="en-ZA" dirty="0"/>
          </a:p>
          <a:p>
            <a:r>
              <a:rPr lang="en-ZA" dirty="0"/>
              <a:t>What is the status</a:t>
            </a:r>
            <a:r>
              <a:rPr lang="en-ZA" dirty="0" smtClean="0"/>
              <a:t>?</a:t>
            </a:r>
          </a:p>
          <a:p>
            <a:pPr marL="0" indent="0">
              <a:buNone/>
            </a:pPr>
            <a:endParaRPr lang="en-ZA" dirty="0"/>
          </a:p>
          <a:p>
            <a:pPr lvl="0"/>
            <a:endParaRPr lang="en-ZA" dirty="0" smtClean="0"/>
          </a:p>
          <a:p>
            <a:pPr lvl="0"/>
            <a:r>
              <a:rPr lang="en-ZA" dirty="0" smtClean="0"/>
              <a:t>Conclusions</a:t>
            </a:r>
          </a:p>
          <a:p>
            <a:pPr lvl="0"/>
            <a:endParaRPr lang="en-ZA" dirty="0"/>
          </a:p>
          <a:p>
            <a:pPr marL="457200" lvl="1" indent="0">
              <a:buNone/>
            </a:pPr>
            <a:endParaRPr lang="en-ZA" dirty="0" smtClean="0"/>
          </a:p>
          <a:p>
            <a:pPr>
              <a:buNone/>
            </a:pPr>
            <a:r>
              <a:rPr lang="en-GB" dirty="0" smtClean="0"/>
              <a:t> </a:t>
            </a:r>
            <a:endParaRPr lang="en-ZA" dirty="0" smtClean="0"/>
          </a:p>
          <a:p>
            <a:pPr>
              <a:lnSpc>
                <a:spcPct val="80000"/>
              </a:lnSpc>
              <a:buNone/>
            </a:pPr>
            <a:endParaRPr lang="en-US" sz="2000" dirty="0">
              <a:latin typeface="+mj-lt"/>
            </a:endParaRPr>
          </a:p>
        </p:txBody>
      </p:sp>
      <p:sp>
        <p:nvSpPr>
          <p:cNvPr id="5" name="Slide Number Placeholder 4"/>
          <p:cNvSpPr>
            <a:spLocks noGrp="1"/>
          </p:cNvSpPr>
          <p:nvPr>
            <p:ph type="sldNum" sz="quarter" idx="12"/>
          </p:nvPr>
        </p:nvSpPr>
        <p:spPr/>
        <p:txBody>
          <a:bodyPr/>
          <a:lstStyle/>
          <a:p>
            <a:fld id="{BB2F7305-B8CB-4DF6-8DBC-63269C371BFB}" type="slidenum">
              <a:rPr lang="en-US" smtClean="0">
                <a:solidFill>
                  <a:schemeClr val="bg1"/>
                </a:solidFill>
              </a:rPr>
              <a:pPr/>
              <a:t>2</a:t>
            </a:fld>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lstStyle/>
          <a:p>
            <a:r>
              <a:rPr lang="en-ZA" dirty="0"/>
              <a:t>Why are we doing the upgrade?</a:t>
            </a:r>
            <a:br>
              <a:rPr lang="en-ZA" dirty="0"/>
            </a:br>
            <a:endParaRPr lang="en-ZA" dirty="0"/>
          </a:p>
        </p:txBody>
      </p:sp>
      <p:sp>
        <p:nvSpPr>
          <p:cNvPr id="3" name="Content Placeholder 2"/>
          <p:cNvSpPr>
            <a:spLocks noGrp="1"/>
          </p:cNvSpPr>
          <p:nvPr>
            <p:ph idx="1"/>
          </p:nvPr>
        </p:nvSpPr>
        <p:spPr>
          <a:xfrm>
            <a:off x="251520" y="1610813"/>
            <a:ext cx="8610600" cy="5256584"/>
          </a:xfrm>
        </p:spPr>
        <p:txBody>
          <a:bodyPr/>
          <a:lstStyle/>
          <a:p>
            <a:pPr marL="0" indent="0">
              <a:buNone/>
            </a:pPr>
            <a:r>
              <a:rPr lang="en-GB" sz="1800" dirty="0" smtClean="0"/>
              <a:t>The </a:t>
            </a:r>
            <a:r>
              <a:rPr lang="en-GB" sz="1800" dirty="0"/>
              <a:t>SALT Tracker was originally designed to carry a payload of 1000 kg. The current loading exceeds 1300 kg and more instrumentation, the NIR arm of the RSS, is being constructed for the telescope. In general provision also has to be made to expand the envelope of the tracker payload carrying capacity for future growth.</a:t>
            </a:r>
            <a:endParaRPr lang="en-ZA" sz="1800" dirty="0"/>
          </a:p>
          <a:p>
            <a:pPr marL="0" indent="0">
              <a:buNone/>
            </a:pPr>
            <a:endParaRPr lang="en-ZA" sz="1800" dirty="0"/>
          </a:p>
          <a:p>
            <a:pPr marL="0" indent="0">
              <a:buNone/>
            </a:pPr>
            <a:r>
              <a:rPr lang="en-GB" sz="1800" dirty="0"/>
              <a:t>As part of the RSS-NIR development project it was decided to upgrade the SALT Tracker to be able to carry a payload on the Rho ring of 1875 kg. The NIR is being developed by the University of </a:t>
            </a:r>
            <a:r>
              <a:rPr lang="en-GB" sz="1800" dirty="0" smtClean="0"/>
              <a:t>Wisconsin. </a:t>
            </a:r>
            <a:endParaRPr lang="en-ZA" sz="1800" dirty="0"/>
          </a:p>
          <a:p>
            <a:pPr marL="0" indent="0">
              <a:buNone/>
            </a:pPr>
            <a:endParaRPr lang="en-ZA" sz="1800" dirty="0"/>
          </a:p>
          <a:p>
            <a:pPr marL="0" indent="0">
              <a:buNone/>
            </a:pPr>
            <a:r>
              <a:rPr lang="en-GB" sz="1800" dirty="0"/>
              <a:t> A pre-project study </a:t>
            </a:r>
            <a:r>
              <a:rPr lang="en-GB" sz="1800" dirty="0" smtClean="0"/>
              <a:t>showed </a:t>
            </a:r>
            <a:r>
              <a:rPr lang="en-GB" sz="1800" dirty="0"/>
              <a:t>that in order for the SALT Tracker to carry this higher </a:t>
            </a:r>
            <a:r>
              <a:rPr lang="en-GB" sz="1800" dirty="0" smtClean="0"/>
              <a:t>payload, upgrades </a:t>
            </a:r>
            <a:r>
              <a:rPr lang="en-GB" sz="1800" dirty="0"/>
              <a:t>are required on the </a:t>
            </a:r>
            <a:r>
              <a:rPr lang="en-GB" sz="1800" dirty="0" smtClean="0"/>
              <a:t>following sub-systems </a:t>
            </a:r>
            <a:r>
              <a:rPr lang="en-GB" sz="1800" dirty="0"/>
              <a:t>of </a:t>
            </a:r>
            <a:r>
              <a:rPr lang="en-GB" sz="1800" dirty="0" smtClean="0"/>
              <a:t>SALT:</a:t>
            </a:r>
          </a:p>
          <a:p>
            <a:r>
              <a:rPr lang="en-GB" sz="1800" dirty="0" smtClean="0"/>
              <a:t>Y-Drive, including a Runaway Brake and Anti-Gravity System</a:t>
            </a:r>
          </a:p>
          <a:p>
            <a:r>
              <a:rPr lang="en-GB" sz="1800" dirty="0" smtClean="0"/>
              <a:t>Rho-Drive, including Cable Wraps</a:t>
            </a:r>
          </a:p>
          <a:p>
            <a:r>
              <a:rPr lang="en-GB" sz="1800" dirty="0" smtClean="0"/>
              <a:t>Hexapod</a:t>
            </a:r>
            <a:r>
              <a:rPr lang="en-GB" sz="1800" dirty="0"/>
              <a:t> </a:t>
            </a:r>
            <a:endParaRPr lang="en-ZA" sz="1800" dirty="0"/>
          </a:p>
          <a:p>
            <a:pPr marL="0" indent="0">
              <a:buNone/>
            </a:pPr>
            <a:endParaRPr lang="en-ZA" dirty="0"/>
          </a:p>
        </p:txBody>
      </p:sp>
    </p:spTree>
    <p:extLst>
      <p:ext uri="{BB962C8B-B14F-4D97-AF65-F5344CB8AC3E}">
        <p14:creationId xmlns:p14="http://schemas.microsoft.com/office/powerpoint/2010/main" val="342875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143000"/>
          </a:xfrm>
        </p:spPr>
        <p:txBody>
          <a:bodyPr/>
          <a:lstStyle/>
          <a:p>
            <a:r>
              <a:rPr lang="en-ZA" dirty="0"/>
              <a:t>What are we hoping to achieve?</a:t>
            </a:r>
            <a:br>
              <a:rPr lang="en-ZA" dirty="0"/>
            </a:br>
            <a:endParaRPr lang="en-ZA" dirty="0"/>
          </a:p>
        </p:txBody>
      </p:sp>
      <p:sp>
        <p:nvSpPr>
          <p:cNvPr id="3" name="Content Placeholder 2"/>
          <p:cNvSpPr>
            <a:spLocks noGrp="1"/>
          </p:cNvSpPr>
          <p:nvPr>
            <p:ph idx="1"/>
          </p:nvPr>
        </p:nvSpPr>
        <p:spPr>
          <a:xfrm>
            <a:off x="228600" y="1417638"/>
            <a:ext cx="8610600" cy="5107706"/>
          </a:xfrm>
        </p:spPr>
        <p:txBody>
          <a:bodyPr/>
          <a:lstStyle/>
          <a:p>
            <a:pPr marL="0" indent="0">
              <a:buNone/>
            </a:pPr>
            <a:r>
              <a:rPr lang="en-GB" u="sng" dirty="0" smtClean="0"/>
              <a:t>Primary Objective:</a:t>
            </a:r>
          </a:p>
          <a:p>
            <a:pPr marL="0" indent="0">
              <a:buNone/>
            </a:pPr>
            <a:r>
              <a:rPr lang="en-GB" dirty="0" smtClean="0"/>
              <a:t>The </a:t>
            </a:r>
            <a:r>
              <a:rPr lang="en-GB" dirty="0"/>
              <a:t>SALT Tracker Upgrade project will upgrade and install, in series, three subsystems of the Tracker called Y-Drive, </a:t>
            </a:r>
            <a:r>
              <a:rPr lang="en-GB" dirty="0" smtClean="0"/>
              <a:t>Rho-Drive </a:t>
            </a:r>
            <a:r>
              <a:rPr lang="en-GB" dirty="0"/>
              <a:t>and </a:t>
            </a:r>
            <a:r>
              <a:rPr lang="en-GB" dirty="0" smtClean="0"/>
              <a:t>Hexapod </a:t>
            </a:r>
            <a:r>
              <a:rPr lang="en-GB" dirty="0"/>
              <a:t>respectively, to accommodate a minimum Tracker payload of 1875 kg</a:t>
            </a:r>
            <a:r>
              <a:rPr lang="en-GB" dirty="0" smtClean="0"/>
              <a:t>.</a:t>
            </a:r>
          </a:p>
          <a:p>
            <a:pPr marL="0" indent="0">
              <a:buNone/>
            </a:pPr>
            <a:endParaRPr lang="en-GB" dirty="0"/>
          </a:p>
          <a:p>
            <a:pPr marL="0" indent="0">
              <a:buNone/>
            </a:pPr>
            <a:r>
              <a:rPr lang="en-GB" u="sng" dirty="0" smtClean="0"/>
              <a:t>Secondary Objectives:</a:t>
            </a:r>
          </a:p>
          <a:p>
            <a:r>
              <a:rPr lang="en-GB" dirty="0" smtClean="0"/>
              <a:t>Establish a “process and procedural” environment for SALT on design/development, project management, configuration management, procurement and design quality.</a:t>
            </a:r>
          </a:p>
          <a:p>
            <a:r>
              <a:rPr lang="en-GB" dirty="0" smtClean="0"/>
              <a:t>Improve upgraded subsystem’s reliability and maintainability.</a:t>
            </a:r>
          </a:p>
          <a:p>
            <a:r>
              <a:rPr lang="en-GB" dirty="0" smtClean="0"/>
              <a:t>Establish configurable/auditable data packs for upgraded subsystems.</a:t>
            </a:r>
          </a:p>
          <a:p>
            <a:pPr marL="457200" indent="-457200">
              <a:buFont typeface="+mj-lt"/>
              <a:buAutoNum type="arabicPeriod"/>
            </a:pPr>
            <a:endParaRPr lang="en-GB" u="sng" dirty="0" smtClean="0"/>
          </a:p>
          <a:p>
            <a:pPr marL="457200" indent="-457200">
              <a:buFont typeface="+mj-lt"/>
              <a:buAutoNum type="arabicPeriod"/>
            </a:pPr>
            <a:endParaRPr lang="en-ZA" dirty="0"/>
          </a:p>
        </p:txBody>
      </p:sp>
    </p:spTree>
    <p:extLst>
      <p:ext uri="{BB962C8B-B14F-4D97-AF65-F5344CB8AC3E}">
        <p14:creationId xmlns:p14="http://schemas.microsoft.com/office/powerpoint/2010/main" val="1611591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266928" cy="1143000"/>
          </a:xfrm>
        </p:spPr>
        <p:txBody>
          <a:bodyPr/>
          <a:lstStyle/>
          <a:p>
            <a:r>
              <a:rPr lang="en-ZA" dirty="0"/>
              <a:t>What is the status? Stage 1</a:t>
            </a:r>
          </a:p>
        </p:txBody>
      </p:sp>
      <p:pic>
        <p:nvPicPr>
          <p:cNvPr id="7" name="Picture 6"/>
          <p:cNvPicPr>
            <a:picLocks noChangeAspect="1"/>
          </p:cNvPicPr>
          <p:nvPr/>
        </p:nvPicPr>
        <p:blipFill>
          <a:blip r:embed="rId2"/>
          <a:stretch>
            <a:fillRect/>
          </a:stretch>
        </p:blipFill>
        <p:spPr>
          <a:xfrm>
            <a:off x="611560" y="1268760"/>
            <a:ext cx="7848872" cy="5293901"/>
          </a:xfrm>
          <a:prstGeom prst="rect">
            <a:avLst/>
          </a:prstGeom>
        </p:spPr>
      </p:pic>
    </p:spTree>
    <p:extLst>
      <p:ext uri="{BB962C8B-B14F-4D97-AF65-F5344CB8AC3E}">
        <p14:creationId xmlns:p14="http://schemas.microsoft.com/office/powerpoint/2010/main" val="57780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627784" y="332656"/>
            <a:ext cx="6933456" cy="562074"/>
          </a:xfrm>
          <a:noFill/>
          <a:ln/>
        </p:spPr>
        <p:txBody>
          <a:bodyPr/>
          <a:lstStyle/>
          <a:p>
            <a:r>
              <a:rPr lang="en-ZA" sz="3600" dirty="0"/>
              <a:t>What is the status</a:t>
            </a:r>
            <a:r>
              <a:rPr lang="en-ZA" sz="3600" dirty="0" smtClean="0"/>
              <a:t>? Stage 1</a:t>
            </a:r>
            <a:endParaRPr lang="en-ZA"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45840"/>
            <a:ext cx="4763202" cy="29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5940152" y="884101"/>
            <a:ext cx="6974721" cy="3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027" name="Picture 3" descr="2014-02-06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556" y="945840"/>
            <a:ext cx="3700083" cy="2771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3347864" y="3716651"/>
            <a:ext cx="697472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Installation kit documentation</a:t>
            </a:r>
            <a:endParaRPr kumimoji="0" lang="en-GB" sz="900" b="1"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528322" y="2495250"/>
            <a:ext cx="6367277" cy="2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030" name="Picture 6" descr="2014-02-11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22" y="3891791"/>
            <a:ext cx="3508635" cy="26331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879891" y="6520728"/>
            <a:ext cx="63672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Drive, Load-Cell and Y-Carriage Assembly in Installation Kit</a:t>
            </a:r>
            <a:endParaRPr kumimoji="0" lang="en-GB" sz="900" b="1" i="0" u="none" strike="noStrike" cap="none" normalizeH="0" baseline="0" dirty="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5004048" y="2529619"/>
            <a:ext cx="6324726" cy="25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033" name="Picture 9" descr="2014-02-11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934075"/>
            <a:ext cx="3472011" cy="25825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1"/>
          <p:cNvSpPr>
            <a:spLocks noChangeArrowheads="1"/>
          </p:cNvSpPr>
          <p:nvPr/>
        </p:nvSpPr>
        <p:spPr bwMode="auto">
          <a:xfrm>
            <a:off x="4716016" y="6540314"/>
            <a:ext cx="63247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Drive, Return, Load-cell/Amp and Cable Assembly in Installation Kit</a:t>
            </a:r>
            <a:endParaRPr kumimoji="0" lang="en-ZA" sz="9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9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8565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411760" y="274638"/>
            <a:ext cx="6275040" cy="706090"/>
          </a:xfrm>
          <a:noFill/>
          <a:ln/>
        </p:spPr>
        <p:txBody>
          <a:bodyPr/>
          <a:lstStyle/>
          <a:p>
            <a:r>
              <a:rPr lang="en-ZA" sz="3600" dirty="0"/>
              <a:t>What is the status</a:t>
            </a:r>
            <a:r>
              <a:rPr lang="en-ZA" sz="3600" dirty="0" smtClean="0"/>
              <a:t>? Stage 2</a:t>
            </a:r>
            <a:endParaRPr lang="en-ZA" sz="3600" dirty="0"/>
          </a:p>
        </p:txBody>
      </p:sp>
      <p:pic>
        <p:nvPicPr>
          <p:cNvPr id="8" name="Picture 7"/>
          <p:cNvPicPr>
            <a:picLocks noChangeAspect="1"/>
          </p:cNvPicPr>
          <p:nvPr/>
        </p:nvPicPr>
        <p:blipFill>
          <a:blip r:embed="rId2"/>
          <a:stretch>
            <a:fillRect/>
          </a:stretch>
        </p:blipFill>
        <p:spPr>
          <a:xfrm>
            <a:off x="179511" y="1268760"/>
            <a:ext cx="2365065" cy="2405642"/>
          </a:xfrm>
          <a:prstGeom prst="rect">
            <a:avLst/>
          </a:prstGeom>
        </p:spPr>
      </p:pic>
      <p:pic>
        <p:nvPicPr>
          <p:cNvPr id="9" name="Picture 8"/>
          <p:cNvPicPr>
            <a:picLocks noChangeAspect="1"/>
          </p:cNvPicPr>
          <p:nvPr/>
        </p:nvPicPr>
        <p:blipFill>
          <a:blip r:embed="rId3"/>
          <a:stretch>
            <a:fillRect/>
          </a:stretch>
        </p:blipFill>
        <p:spPr>
          <a:xfrm>
            <a:off x="6183756" y="919103"/>
            <a:ext cx="2858867" cy="2812294"/>
          </a:xfrm>
          <a:prstGeom prst="rect">
            <a:avLst/>
          </a:prstGeom>
        </p:spPr>
      </p:pic>
      <p:pic>
        <p:nvPicPr>
          <p:cNvPr id="10" name="Picture 9"/>
          <p:cNvPicPr>
            <a:picLocks noChangeAspect="1"/>
          </p:cNvPicPr>
          <p:nvPr/>
        </p:nvPicPr>
        <p:blipFill>
          <a:blip r:embed="rId4"/>
          <a:stretch>
            <a:fillRect/>
          </a:stretch>
        </p:blipFill>
        <p:spPr>
          <a:xfrm>
            <a:off x="152394" y="3789040"/>
            <a:ext cx="3338569" cy="2966214"/>
          </a:xfrm>
          <a:prstGeom prst="rect">
            <a:avLst/>
          </a:prstGeom>
        </p:spPr>
      </p:pic>
      <p:pic>
        <p:nvPicPr>
          <p:cNvPr id="11" name="Picture 10"/>
          <p:cNvPicPr>
            <a:picLocks noChangeAspect="1"/>
          </p:cNvPicPr>
          <p:nvPr/>
        </p:nvPicPr>
        <p:blipFill>
          <a:blip r:embed="rId5"/>
          <a:stretch>
            <a:fillRect/>
          </a:stretch>
        </p:blipFill>
        <p:spPr>
          <a:xfrm>
            <a:off x="3561736" y="3789040"/>
            <a:ext cx="5409670" cy="2966214"/>
          </a:xfrm>
          <a:prstGeom prst="rect">
            <a:avLst/>
          </a:prstGeom>
        </p:spPr>
      </p:pic>
      <p:pic>
        <p:nvPicPr>
          <p:cNvPr id="12" name="Picture 11"/>
          <p:cNvPicPr>
            <a:picLocks noChangeAspect="1"/>
          </p:cNvPicPr>
          <p:nvPr/>
        </p:nvPicPr>
        <p:blipFill>
          <a:blip r:embed="rId6"/>
          <a:stretch>
            <a:fillRect/>
          </a:stretch>
        </p:blipFill>
        <p:spPr>
          <a:xfrm>
            <a:off x="3131840" y="924781"/>
            <a:ext cx="2742431" cy="2806616"/>
          </a:xfrm>
          <a:prstGeom prst="rect">
            <a:avLst/>
          </a:prstGeom>
        </p:spPr>
      </p:pic>
    </p:spTree>
    <p:extLst>
      <p:ext uri="{BB962C8B-B14F-4D97-AF65-F5344CB8AC3E}">
        <p14:creationId xmlns:p14="http://schemas.microsoft.com/office/powerpoint/2010/main" val="25498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91680" y="332656"/>
            <a:ext cx="7783512" cy="573070"/>
          </a:xfrm>
          <a:noFill/>
          <a:ln/>
        </p:spPr>
        <p:txBody>
          <a:bodyPr/>
          <a:lstStyle/>
          <a:p>
            <a:pPr algn="ctr">
              <a:lnSpc>
                <a:spcPct val="80000"/>
              </a:lnSpc>
            </a:pPr>
            <a:r>
              <a:rPr lang="en-US" sz="3600" dirty="0" smtClean="0">
                <a:latin typeface="+mn-lt"/>
              </a:rPr>
              <a:t>Conclusions</a:t>
            </a:r>
            <a:endParaRPr lang="en-US" sz="3600" dirty="0">
              <a:latin typeface="+mn-lt"/>
            </a:endParaRPr>
          </a:p>
        </p:txBody>
      </p:sp>
      <p:sp>
        <p:nvSpPr>
          <p:cNvPr id="5" name="Slide Number Placeholder 4"/>
          <p:cNvSpPr>
            <a:spLocks noGrp="1"/>
          </p:cNvSpPr>
          <p:nvPr>
            <p:ph type="sldNum" sz="quarter" idx="12"/>
          </p:nvPr>
        </p:nvSpPr>
        <p:spPr/>
        <p:txBody>
          <a:bodyPr/>
          <a:lstStyle/>
          <a:p>
            <a:fld id="{BB2F7305-B8CB-4DF6-8DBC-63269C371BFB}" type="slidenum">
              <a:rPr lang="en-US" smtClean="0">
                <a:solidFill>
                  <a:schemeClr val="bg1"/>
                </a:solidFill>
              </a:rPr>
              <a:pPr/>
              <a:t>8</a:t>
            </a:fld>
            <a:endParaRPr lang="en-US" dirty="0">
              <a:solidFill>
                <a:schemeClr val="bg1"/>
              </a:solidFill>
            </a:endParaRPr>
          </a:p>
        </p:txBody>
      </p:sp>
      <p:sp>
        <p:nvSpPr>
          <p:cNvPr id="2" name="Rectangle 1"/>
          <p:cNvSpPr/>
          <p:nvPr/>
        </p:nvSpPr>
        <p:spPr>
          <a:xfrm>
            <a:off x="251520" y="1700808"/>
            <a:ext cx="8424936" cy="3000821"/>
          </a:xfrm>
          <a:prstGeom prst="rect">
            <a:avLst/>
          </a:prstGeom>
        </p:spPr>
        <p:txBody>
          <a:bodyPr wrap="square">
            <a:spAutoFit/>
          </a:bodyPr>
          <a:lstStyle/>
          <a:p>
            <a:pPr>
              <a:lnSpc>
                <a:spcPct val="150000"/>
              </a:lnSpc>
              <a:spcAft>
                <a:spcPts val="0"/>
              </a:spcAft>
            </a:pPr>
            <a:endParaRPr lang="en-GB" b="1"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GB" b="1" dirty="0" smtClean="0">
                <a:latin typeface="Arial" panose="020B0604020202020204" pitchFamily="34" charset="0"/>
                <a:ea typeface="Times New Roman" panose="02020603050405020304" pitchFamily="18" charset="0"/>
                <a:cs typeface="Times New Roman" panose="02020603050405020304" pitchFamily="18" charset="0"/>
              </a:rPr>
              <a:t>Stage 1 of the </a:t>
            </a:r>
            <a:r>
              <a:rPr lang="en-GB" b="1" dirty="0">
                <a:latin typeface="Arial" panose="020B0604020202020204" pitchFamily="34" charset="0"/>
                <a:ea typeface="Times New Roman" panose="02020603050405020304" pitchFamily="18" charset="0"/>
                <a:cs typeface="Times New Roman" panose="02020603050405020304" pitchFamily="18" charset="0"/>
              </a:rPr>
              <a:t>Tracker Upgrade Project is </a:t>
            </a:r>
            <a:r>
              <a:rPr lang="en-GB" b="1" dirty="0" smtClean="0">
                <a:latin typeface="Arial" panose="020B0604020202020204" pitchFamily="34" charset="0"/>
                <a:ea typeface="Times New Roman" panose="02020603050405020304" pitchFamily="18" charset="0"/>
                <a:cs typeface="Times New Roman" panose="02020603050405020304" pitchFamily="18" charset="0"/>
              </a:rPr>
              <a:t>complete awaiting installation.</a:t>
            </a:r>
          </a:p>
          <a:p>
            <a:pPr>
              <a:lnSpc>
                <a:spcPct val="150000"/>
              </a:lnSpc>
              <a:spcAft>
                <a:spcPts val="0"/>
              </a:spcAft>
            </a:pPr>
            <a:endParaRPr lang="en-GB" b="1"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GB" b="1" dirty="0" smtClean="0">
                <a:latin typeface="Arial" panose="020B0604020202020204" pitchFamily="34" charset="0"/>
                <a:ea typeface="Times New Roman" panose="02020603050405020304" pitchFamily="18" charset="0"/>
                <a:cs typeface="Times New Roman" panose="02020603050405020304" pitchFamily="18" charset="0"/>
              </a:rPr>
              <a:t>Stage 2 of the Tracker Upgrade Project is in the detail design phase, currently </a:t>
            </a:r>
            <a:r>
              <a:rPr lang="en-GB" b="1" dirty="0">
                <a:latin typeface="Arial" panose="020B0604020202020204" pitchFamily="34" charset="0"/>
                <a:ea typeface="Times New Roman" panose="02020603050405020304" pitchFamily="18" charset="0"/>
                <a:cs typeface="Times New Roman" panose="02020603050405020304" pitchFamily="18" charset="0"/>
              </a:rPr>
              <a:t>within budget </a:t>
            </a:r>
            <a:r>
              <a:rPr lang="en-GB" b="1" dirty="0" smtClean="0">
                <a:latin typeface="Arial" panose="020B0604020202020204" pitchFamily="34" charset="0"/>
                <a:ea typeface="Times New Roman" panose="02020603050405020304" pitchFamily="18" charset="0"/>
                <a:cs typeface="Times New Roman" panose="02020603050405020304" pitchFamily="18" charset="0"/>
              </a:rPr>
              <a:t> and 2 weeks behind schedule. </a:t>
            </a:r>
          </a:p>
          <a:p>
            <a:pPr>
              <a:lnSpc>
                <a:spcPct val="150000"/>
              </a:lnSpc>
              <a:spcAft>
                <a:spcPts val="0"/>
              </a:spcAft>
            </a:pPr>
            <a:endParaRPr lang="en-GB"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GB" b="1" dirty="0" smtClean="0">
                <a:latin typeface="Arial" panose="020B0604020202020204" pitchFamily="34" charset="0"/>
                <a:ea typeface="Times New Roman" panose="02020603050405020304" pitchFamily="18" charset="0"/>
                <a:cs typeface="Times New Roman" panose="02020603050405020304" pitchFamily="18" charset="0"/>
              </a:rPr>
              <a:t>Stage 3 is planned for 2015</a:t>
            </a:r>
            <a:endParaRPr lang="en-ZA"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5959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600200" marR="0" indent="-228600" algn="l" defTabSz="914400" rtl="0" eaLnBrk="0" fontAlgn="base" latinLnBrk="0" hangingPunct="0">
          <a:lnSpc>
            <a:spcPct val="100000"/>
          </a:lnSpc>
          <a:spcBef>
            <a:spcPct val="20000"/>
          </a:spcBef>
          <a:spcAft>
            <a:spcPct val="0"/>
          </a:spcAft>
          <a:buClrTx/>
          <a:buSzTx/>
          <a:buFontTx/>
          <a:buChar char="–"/>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600200" marR="0" indent="-228600" algn="l" defTabSz="914400" rtl="0" eaLnBrk="0" fontAlgn="base" latinLnBrk="0" hangingPunct="0">
          <a:lnSpc>
            <a:spcPct val="100000"/>
          </a:lnSpc>
          <a:spcBef>
            <a:spcPct val="20000"/>
          </a:spcBef>
          <a:spcAft>
            <a:spcPct val="0"/>
          </a:spcAft>
          <a:buClrTx/>
          <a:buSzTx/>
          <a:buFontTx/>
          <a:buChar char="–"/>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6288</TotalTime>
  <Words>361</Words>
  <Application>Microsoft Office PowerPoint</Application>
  <PresentationFormat>On-screen Show (4:3)</PresentationFormat>
  <Paragraphs>53</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Times New Roman</vt:lpstr>
      <vt:lpstr>Default Design</vt:lpstr>
      <vt:lpstr>Team Building </vt:lpstr>
      <vt:lpstr>Outline</vt:lpstr>
      <vt:lpstr>Why are we doing the upgrade? </vt:lpstr>
      <vt:lpstr>What are we hoping to achieve? </vt:lpstr>
      <vt:lpstr>What is the status? Stage 1</vt:lpstr>
      <vt:lpstr>What is the status? Stage 1</vt:lpstr>
      <vt:lpstr>What is the status? Stage 2</vt:lpstr>
      <vt:lpstr>Conclusions</vt:lpstr>
    </vt:vector>
  </TitlesOfParts>
  <Company>Arctic Circle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Raoul Van Den Berg</cp:lastModifiedBy>
  <cp:revision>244</cp:revision>
  <cp:lastPrinted>2013-09-18T11:42:36Z</cp:lastPrinted>
  <dcterms:created xsi:type="dcterms:W3CDTF">2009-05-28T10:56:07Z</dcterms:created>
  <dcterms:modified xsi:type="dcterms:W3CDTF">2014-05-21T12:53:44Z</dcterms:modified>
</cp:coreProperties>
</file>