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5" r:id="rId5"/>
    <p:sldId id="262" r:id="rId6"/>
    <p:sldId id="264" r:id="rId7"/>
    <p:sldId id="263" r:id="rId8"/>
    <p:sldId id="267" r:id="rId9"/>
    <p:sldId id="269" r:id="rId10"/>
    <p:sldId id="268" r:id="rId11"/>
    <p:sldId id="270" r:id="rId12"/>
    <p:sldId id="275" r:id="rId13"/>
    <p:sldId id="284" r:id="rId14"/>
    <p:sldId id="276" r:id="rId15"/>
    <p:sldId id="285" r:id="rId16"/>
    <p:sldId id="277" r:id="rId17"/>
    <p:sldId id="286" r:id="rId18"/>
    <p:sldId id="287" r:id="rId19"/>
    <p:sldId id="282" r:id="rId20"/>
    <p:sldId id="271" r:id="rId21"/>
    <p:sldId id="28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81713" autoAdjust="0"/>
  </p:normalViewPr>
  <p:slideViewPr>
    <p:cSldViewPr snapToGrid="0" snapToObjects="1">
      <p:cViewPr varScale="1">
        <p:scale>
          <a:sx n="106" d="100"/>
          <a:sy n="106" d="100"/>
        </p:scale>
        <p:origin x="-17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-3160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73D59-3930-8D42-A655-42195D62455F}" type="datetimeFigureOut">
              <a:rPr lang="en-US" smtClean="0"/>
              <a:t>2014/05/22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69E46-2B9C-F84E-AEA7-BA9D66851A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82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9E46-2B9C-F84E-AEA7-BA9D66851A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935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70554-5EF0-044C-A2FF-3CF6F8ECD3ED}" type="slidenum">
              <a:rPr lang="en-GB"/>
              <a:pPr/>
              <a:t>15</a:t>
            </a:fld>
            <a:endParaRPr lang="en-GB"/>
          </a:p>
        </p:txBody>
      </p:sp>
      <p:sp>
        <p:nvSpPr>
          <p:cNvPr id="100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B76E6-BD77-0447-B150-7A75BD516E6B}" type="slidenum">
              <a:rPr lang="en-GB"/>
              <a:pPr/>
              <a:t>16</a:t>
            </a:fld>
            <a:endParaRPr lang="en-GB"/>
          </a:p>
        </p:txBody>
      </p:sp>
      <p:sp>
        <p:nvSpPr>
          <p:cNvPr id="100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B76E6-BD77-0447-B150-7A75BD516E6B}" type="slidenum">
              <a:rPr lang="en-GB"/>
              <a:pPr/>
              <a:t>17</a:t>
            </a:fld>
            <a:endParaRPr lang="en-GB"/>
          </a:p>
        </p:txBody>
      </p:sp>
      <p:sp>
        <p:nvSpPr>
          <p:cNvPr id="100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5845B-8541-EE4C-A7CB-469E36AA0E26}" type="slidenum">
              <a:rPr lang="en-GB"/>
              <a:pPr/>
              <a:t>18</a:t>
            </a:fld>
            <a:endParaRPr lang="en-GB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65845B-8541-EE4C-A7CB-469E36AA0E26}" type="slidenum">
              <a:rPr lang="en-GB"/>
              <a:pPr/>
              <a:t>19</a:t>
            </a:fld>
            <a:endParaRPr lang="en-GB"/>
          </a:p>
        </p:txBody>
      </p:sp>
      <p:sp>
        <p:nvSpPr>
          <p:cNvPr id="104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9E46-2B9C-F84E-AEA7-BA9D66851A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45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9E46-2B9C-F84E-AEA7-BA9D66851A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Team role</a:t>
            </a:r>
            <a:endParaRPr lang="en-US" dirty="0" smtClean="0"/>
          </a:p>
          <a:p>
            <a:pPr lvl="1"/>
            <a:r>
              <a:rPr lang="en-US" dirty="0" smtClean="0"/>
              <a:t>Pattern of behavior that characterizes one person's behavior in relationship to another in facilitating the progress of a team. </a:t>
            </a:r>
          </a:p>
          <a:p>
            <a:pPr lvl="1"/>
            <a:r>
              <a:rPr lang="en-US" dirty="0" smtClean="0"/>
              <a:t>Enables an individual or team to benefit from self-knowledge and adjust behavior according to the demands being made by the external situation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Use of the team roles</a:t>
            </a:r>
            <a:endParaRPr lang="en-US" dirty="0" smtClean="0"/>
          </a:p>
          <a:p>
            <a:pPr lvl="1"/>
            <a:r>
              <a:rPr lang="en-US" dirty="0" smtClean="0"/>
              <a:t>It is an individual's 'preferred' team roles and is designed to indicate how you would ideally operate in a team environment.</a:t>
            </a:r>
          </a:p>
          <a:p>
            <a:pPr lvl="1"/>
            <a:r>
              <a:rPr lang="en-US" dirty="0" smtClean="0"/>
              <a:t> Strength in one team role is often at the expense of what might be seen as a weakness in another context.</a:t>
            </a:r>
          </a:p>
          <a:p>
            <a:r>
              <a:rPr lang="en-US" dirty="0" smtClean="0"/>
              <a:t>An ideal team = healthy balance of all 9 team roles. </a:t>
            </a:r>
          </a:p>
          <a:p>
            <a:endParaRPr lang="en-US" dirty="0" smtClean="0"/>
          </a:p>
          <a:p>
            <a:r>
              <a:rPr lang="en-US" b="1" dirty="0" smtClean="0"/>
              <a:t>Strong teams normally have:</a:t>
            </a:r>
          </a:p>
          <a:p>
            <a:pPr lvl="1"/>
            <a:r>
              <a:rPr lang="en-US" dirty="0" smtClean="0"/>
              <a:t>Strong </a:t>
            </a:r>
            <a:r>
              <a:rPr lang="en-US" dirty="0" err="1" smtClean="0"/>
              <a:t>co-ordinator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Planter,</a:t>
            </a:r>
          </a:p>
          <a:p>
            <a:pPr lvl="1"/>
            <a:r>
              <a:rPr lang="en-US" dirty="0" smtClean="0"/>
              <a:t>Monitor evaluator</a:t>
            </a:r>
          </a:p>
          <a:p>
            <a:pPr lvl="1"/>
            <a:r>
              <a:rPr lang="en-US" dirty="0" smtClean="0"/>
              <a:t>One or more implementers, team workers, resource investigators or completer finishers. </a:t>
            </a:r>
          </a:p>
          <a:p>
            <a:pPr lvl="1"/>
            <a:r>
              <a:rPr lang="en-US" dirty="0" smtClean="0"/>
              <a:t>A shaper should be an alternative to a </a:t>
            </a:r>
            <a:r>
              <a:rPr lang="en-US" dirty="0" err="1" smtClean="0"/>
              <a:t>co-ordinator</a:t>
            </a:r>
            <a:r>
              <a:rPr lang="en-US" dirty="0" smtClean="0"/>
              <a:t> rather than having both.</a:t>
            </a:r>
          </a:p>
          <a:p>
            <a:pPr lvl="1"/>
            <a:r>
              <a:rPr lang="en-US" dirty="0" smtClean="0"/>
              <a:t> In practice, the ideal is rarely the case, and it can be beneficial for a team to know which of the team roles are either over represented or absent and to understand individual's secondary roles..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9E46-2B9C-F84E-AEA7-BA9D66851A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63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Team role</a:t>
            </a:r>
            <a:endParaRPr lang="en-US" dirty="0" smtClean="0"/>
          </a:p>
          <a:p>
            <a:pPr lvl="1"/>
            <a:r>
              <a:rPr lang="en-US" dirty="0" smtClean="0"/>
              <a:t>Pattern of </a:t>
            </a:r>
            <a:r>
              <a:rPr lang="en-US" dirty="0" err="1" smtClean="0"/>
              <a:t>behaviour</a:t>
            </a:r>
            <a:r>
              <a:rPr lang="en-US" dirty="0" smtClean="0"/>
              <a:t> that </a:t>
            </a:r>
            <a:r>
              <a:rPr lang="en-US" dirty="0" err="1" smtClean="0"/>
              <a:t>characterises</a:t>
            </a:r>
            <a:r>
              <a:rPr lang="en-US" dirty="0" smtClean="0"/>
              <a:t> one person's </a:t>
            </a:r>
            <a:r>
              <a:rPr lang="en-US" dirty="0" err="1" smtClean="0"/>
              <a:t>behaviour</a:t>
            </a:r>
            <a:r>
              <a:rPr lang="en-US" dirty="0" smtClean="0"/>
              <a:t> in relationship to another in facilitating the progress of a team. </a:t>
            </a:r>
          </a:p>
          <a:p>
            <a:pPr lvl="1"/>
            <a:r>
              <a:rPr lang="en-US" dirty="0" smtClean="0"/>
              <a:t>Enables an individual or team to benefit from self-knowledge and adjust </a:t>
            </a:r>
            <a:r>
              <a:rPr lang="en-US" dirty="0" err="1" smtClean="0"/>
              <a:t>behaviour</a:t>
            </a:r>
            <a:r>
              <a:rPr lang="en-US" dirty="0" smtClean="0"/>
              <a:t> according to the demands being made by the external situation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9E46-2B9C-F84E-AEA7-BA9D66851A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69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9E46-2B9C-F84E-AEA7-BA9D66851A4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63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conclusion he drew is that job satisfaction and job dissatisfaction are not opposites.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opposite of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Satisfaction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Satisfaction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opposite of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Dissatisfaction 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Dissatisfaction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69E46-2B9C-F84E-AEA7-BA9D66851A4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83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0AB05-8D74-7946-B4A9-12C0BB3BE665}" type="slidenum">
              <a:rPr lang="en-GB"/>
              <a:pPr/>
              <a:t>12</a:t>
            </a:fld>
            <a:endParaRPr lang="en-GB"/>
          </a:p>
        </p:txBody>
      </p:sp>
      <p:sp>
        <p:nvSpPr>
          <p:cNvPr id="99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70554-5EF0-044C-A2FF-3CF6F8ECD3ED}" type="slidenum">
              <a:rPr lang="en-GB"/>
              <a:pPr/>
              <a:t>14</a:t>
            </a:fld>
            <a:endParaRPr lang="en-GB"/>
          </a:p>
        </p:txBody>
      </p:sp>
      <p:sp>
        <p:nvSpPr>
          <p:cNvPr id="100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A924-05F8-B042-945C-87FA25E39433}" type="datetimeFigureOut">
              <a:rPr lang="en-US" smtClean="0"/>
              <a:t>2014/05/22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6A00-7134-934D-877A-2B754AEE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A924-05F8-B042-945C-87FA25E39433}" type="datetimeFigureOut">
              <a:rPr lang="en-US" smtClean="0"/>
              <a:t>2014/05/22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6A00-7134-934D-877A-2B754AEE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04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A924-05F8-B042-945C-87FA25E39433}" type="datetimeFigureOut">
              <a:rPr lang="en-US" smtClean="0"/>
              <a:t>2014/05/22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6A00-7134-934D-877A-2B754AEE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74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914400"/>
            <a:ext cx="6400800" cy="457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23/05/2007May 2000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Author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B930F1-0902-B94E-8973-4EB342D2F26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676400" y="22860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GB" sz="2400">
                <a:solidFill>
                  <a:schemeClr val="accent2"/>
                </a:solidFill>
              </a:rPr>
              <a:t>SOUTHERN AFRICAN LARGE TELESCOPE</a:t>
            </a:r>
            <a:endParaRPr lang="en-GB" sz="240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905000" y="1066800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sz="2400" b="0" i="1">
              <a:solidFill>
                <a:srgbClr val="9900CC"/>
              </a:solidFill>
            </a:endParaRP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2286000" y="8382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AutoShape 9"/>
          <p:cNvSpPr>
            <a:spLocks noChangeArrowheads="1"/>
          </p:cNvSpPr>
          <p:nvPr/>
        </p:nvSpPr>
        <p:spPr bwMode="auto">
          <a:xfrm>
            <a:off x="76200" y="76200"/>
            <a:ext cx="8991600" cy="6705600"/>
          </a:xfrm>
          <a:prstGeom prst="roundRect">
            <a:avLst>
              <a:gd name="adj" fmla="val 5556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3505200" y="914400"/>
            <a:ext cx="1828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2800">
              <a:solidFill>
                <a:schemeClr val="tx2"/>
              </a:solidFill>
            </a:endParaRPr>
          </a:p>
        </p:txBody>
      </p:sp>
      <p:pic>
        <p:nvPicPr>
          <p:cNvPr id="26635" name="Picture 11" descr="blue logo transpar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447800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6376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A924-05F8-B042-945C-87FA25E39433}" type="datetimeFigureOut">
              <a:rPr lang="en-US" smtClean="0"/>
              <a:t>2014/05/22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6A00-7134-934D-877A-2B754AEE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7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A924-05F8-B042-945C-87FA25E39433}" type="datetimeFigureOut">
              <a:rPr lang="en-US" smtClean="0"/>
              <a:t>2014/05/22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6A00-7134-934D-877A-2B754AEE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1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A924-05F8-B042-945C-87FA25E39433}" type="datetimeFigureOut">
              <a:rPr lang="en-US" smtClean="0"/>
              <a:t>2014/05/22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6A00-7134-934D-877A-2B754AEE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1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A924-05F8-B042-945C-87FA25E39433}" type="datetimeFigureOut">
              <a:rPr lang="en-US" smtClean="0"/>
              <a:t>2014/05/22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6A00-7134-934D-877A-2B754AEE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6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A924-05F8-B042-945C-87FA25E39433}" type="datetimeFigureOut">
              <a:rPr lang="en-US" smtClean="0"/>
              <a:t>2014/05/22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6A00-7134-934D-877A-2B754AEE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9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A924-05F8-B042-945C-87FA25E39433}" type="datetimeFigureOut">
              <a:rPr lang="en-US" smtClean="0"/>
              <a:t>2014/05/22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6A00-7134-934D-877A-2B754AEE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5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A924-05F8-B042-945C-87FA25E39433}" type="datetimeFigureOut">
              <a:rPr lang="en-US" smtClean="0"/>
              <a:t>2014/05/22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6A00-7134-934D-877A-2B754AEE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9A924-05F8-B042-945C-87FA25E39433}" type="datetimeFigureOut">
              <a:rPr lang="en-US" smtClean="0"/>
              <a:t>2014/05/22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6A00-7134-934D-877A-2B754AEE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5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9A924-05F8-B042-945C-87FA25E39433}" type="datetimeFigureOut">
              <a:rPr lang="en-US" smtClean="0"/>
              <a:t>2014/05/22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E6A00-7134-934D-877A-2B754AEE6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05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hyperlink" Target="MASTER%20STRATEGY%2013%20JULY%202009.doc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SALT </a:t>
            </a:r>
            <a:r>
              <a:rPr lang="en-US" dirty="0" err="1" smtClean="0"/>
              <a:t>Astro</a:t>
            </a:r>
            <a:r>
              <a:rPr lang="en-US" dirty="0" smtClean="0"/>
              <a:t> and Tech Ops Teambuilding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22-23 May 2014</a:t>
            </a:r>
          </a:p>
          <a:p>
            <a:r>
              <a:rPr lang="en-US" dirty="0" smtClean="0"/>
              <a:t>Sutherland</a:t>
            </a:r>
          </a:p>
          <a:p>
            <a:r>
              <a:rPr lang="en-US" dirty="0" smtClean="0"/>
              <a:t>J C Coetzee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48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SALT </a:t>
            </a:r>
            <a:r>
              <a:rPr lang="en-US" sz="3100" dirty="0" err="1" smtClean="0"/>
              <a:t>Astro</a:t>
            </a:r>
            <a:r>
              <a:rPr lang="en-US" sz="3100" dirty="0" smtClean="0"/>
              <a:t> and Tech Ops Teambuilding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Team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60147"/>
          </a:xfrm>
        </p:spPr>
        <p:txBody>
          <a:bodyPr>
            <a:normAutofit/>
          </a:bodyPr>
          <a:lstStyle/>
          <a:p>
            <a:r>
              <a:rPr lang="en-US" dirty="0" smtClean="0"/>
              <a:t>Team </a:t>
            </a:r>
            <a:r>
              <a:rPr lang="en-US" dirty="0"/>
              <a:t>roles tend to develop and mature and may change with experience and conscious attention.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a role is absent from the team, then it is often filled by someone who has not </a:t>
            </a:r>
            <a:r>
              <a:rPr lang="en-US" dirty="0" err="1"/>
              <a:t>recognised</a:t>
            </a:r>
            <a:r>
              <a:rPr lang="en-US" dirty="0"/>
              <a:t> this role as a dominant one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The team should share their team roles to increase understanding and enable mutual expectations to be met.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2500" dirty="0" smtClean="0"/>
          </a:p>
          <a:p>
            <a:pPr marL="457200" lvl="1" indent="0">
              <a:buNone/>
            </a:pPr>
            <a:endParaRPr lang="en-US" sz="2500" dirty="0"/>
          </a:p>
          <a:p>
            <a:pPr marL="457200" lvl="1" indent="0">
              <a:buNone/>
            </a:pPr>
            <a:endParaRPr lang="en-US" sz="2500" dirty="0" smtClean="0"/>
          </a:p>
          <a:p>
            <a:pPr marL="457200" lvl="1" indent="0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583460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31362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SALT </a:t>
            </a:r>
            <a:r>
              <a:rPr lang="en-US" sz="3100" dirty="0" err="1" smtClean="0"/>
              <a:t>Astro</a:t>
            </a:r>
            <a:r>
              <a:rPr lang="en-US" sz="3100" dirty="0" smtClean="0"/>
              <a:t> and Tech Ops Teambuilding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Motivation - Hertzberg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642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2500" dirty="0" smtClean="0"/>
          </a:p>
          <a:p>
            <a:pPr marL="457200" lvl="1" indent="0">
              <a:buNone/>
            </a:pPr>
            <a:endParaRPr lang="en-US" sz="2500" dirty="0"/>
          </a:p>
          <a:p>
            <a:pPr marL="457200" lvl="1" indent="0">
              <a:buNone/>
            </a:pPr>
            <a:endParaRPr lang="en-US" sz="2500" dirty="0" smtClean="0"/>
          </a:p>
          <a:p>
            <a:pPr marL="457200" lvl="1" indent="0">
              <a:buNone/>
            </a:pPr>
            <a:endParaRPr lang="en-US" sz="2500" dirty="0" smtClean="0"/>
          </a:p>
          <a:p>
            <a:pPr marL="457200" lvl="1" indent="0">
              <a:buNone/>
            </a:pPr>
            <a:endParaRPr lang="en-US" sz="2500" dirty="0"/>
          </a:p>
          <a:p>
            <a:pPr marL="457200" lvl="1" indent="0">
              <a:buNone/>
            </a:pPr>
            <a:endParaRPr lang="en-US" sz="2500" dirty="0" smtClean="0"/>
          </a:p>
          <a:p>
            <a:pPr marL="457200" lvl="1" indent="0">
              <a:buNone/>
            </a:pPr>
            <a:endParaRPr lang="en-US" sz="2500" dirty="0"/>
          </a:p>
          <a:p>
            <a:pPr marL="457200" lvl="1" indent="0" algn="ctr">
              <a:buNone/>
            </a:pPr>
            <a:r>
              <a:rPr lang="en-US" sz="1400" dirty="0" smtClean="0"/>
              <a:t>Research done on 203 Engineers and Accountants in 1964 because of their growing importance in the business world</a:t>
            </a: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177897"/>
              </p:ext>
            </p:extLst>
          </p:nvPr>
        </p:nvGraphicFramePr>
        <p:xfrm>
          <a:off x="742782" y="1472245"/>
          <a:ext cx="7739303" cy="4653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200"/>
                <a:gridCol w="3594103"/>
              </a:tblGrid>
              <a:tr h="840210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Motivators</a:t>
                      </a:r>
                    </a:p>
                    <a:p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Factors for Satisfaction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Hygiene</a:t>
                      </a:r>
                      <a:r>
                        <a:rPr lang="en-US" sz="24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Factors</a:t>
                      </a:r>
                    </a:p>
                    <a:p>
                      <a:r>
                        <a:rPr lang="en-US" sz="1600" b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Factors for Dissatisfaction</a:t>
                      </a:r>
                      <a:endParaRPr lang="en-US" sz="16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6393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Achievement 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(Realizable goals and constant</a:t>
                      </a:r>
                      <a:r>
                        <a:rPr lang="en-US" sz="1400" b="0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improvement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b="0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Company policies	</a:t>
                      </a:r>
                      <a:r>
                        <a:rPr lang="en-US" sz="18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(HR)</a:t>
                      </a:r>
                      <a:endParaRPr lang="en-US" sz="18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9674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Recognition </a:t>
                      </a:r>
                      <a:r>
                        <a:rPr lang="en-US" sz="14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(Within SALT and SAAO, Publications, Conference Presentations, Special NRF bonuses)</a:t>
                      </a:r>
                      <a:endParaRPr lang="en-US" sz="14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Supervision (</a:t>
                      </a:r>
                      <a:r>
                        <a:rPr lang="en-US" sz="1400" dirty="0" smtClean="0"/>
                        <a:t>Leadership Development)</a:t>
                      </a:r>
                      <a:endParaRPr lang="en-US" sz="1400" dirty="0"/>
                    </a:p>
                  </a:txBody>
                  <a:tcPr/>
                </a:tc>
              </a:tr>
              <a:tr h="448054">
                <a:tc>
                  <a:txBody>
                    <a:bodyPr/>
                    <a:lstStyle/>
                    <a:p>
                      <a:r>
                        <a:rPr lang="en-US" dirty="0" smtClean="0"/>
                        <a:t>The work </a:t>
                      </a:r>
                      <a:r>
                        <a:rPr lang="en-US" dirty="0" smtClean="0"/>
                        <a:t>itself </a:t>
                      </a:r>
                      <a:r>
                        <a:rPr lang="en-US" sz="1400" dirty="0" smtClean="0"/>
                        <a:t>(Challenging and cutting</a:t>
                      </a:r>
                      <a:r>
                        <a:rPr lang="en-US" sz="1400" baseline="0" dirty="0" smtClean="0"/>
                        <a:t> edge)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Relationship with supervisor</a:t>
                      </a:r>
                      <a:endParaRPr lang="en-US" dirty="0"/>
                    </a:p>
                  </a:txBody>
                  <a:tcPr/>
                </a:tc>
              </a:tr>
              <a:tr h="448054"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Responsibility </a:t>
                      </a:r>
                      <a:r>
                        <a:rPr lang="en-US" sz="1400" dirty="0" smtClean="0"/>
                        <a:t>(Commensurate</a:t>
                      </a:r>
                      <a:r>
                        <a:rPr lang="en-US" sz="1400" baseline="0" dirty="0" smtClean="0"/>
                        <a:t> with education and training – stretch)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Relationship with </a:t>
                      </a:r>
                      <a:r>
                        <a:rPr lang="en-US" dirty="0" smtClean="0"/>
                        <a:t>peers </a:t>
                      </a:r>
                      <a:r>
                        <a:rPr lang="en-US" sz="1400" dirty="0" smtClean="0"/>
                        <a:t>(Selection)</a:t>
                      </a:r>
                      <a:endParaRPr lang="en-US" sz="1400" dirty="0"/>
                    </a:p>
                  </a:txBody>
                  <a:tcPr/>
                </a:tc>
              </a:tr>
              <a:tr h="448054">
                <a:tc>
                  <a:txBody>
                    <a:bodyPr/>
                    <a:lstStyle/>
                    <a:p>
                      <a:r>
                        <a:rPr lang="en-US" dirty="0" smtClean="0"/>
                        <a:t>Advancement (Flat structure</a:t>
                      </a:r>
                      <a:r>
                        <a:rPr lang="en-US" sz="1400" baseline="0" dirty="0" smtClean="0"/>
                        <a:t> – Limited p</a:t>
                      </a:r>
                      <a:r>
                        <a:rPr lang="en-US" sz="1400" dirty="0" smtClean="0"/>
                        <a:t>romotion opportunities -  Grading)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 </a:t>
                      </a:r>
                      <a:r>
                        <a:rPr lang="en-US" dirty="0" smtClean="0"/>
                        <a:t>conditions </a:t>
                      </a:r>
                      <a:r>
                        <a:rPr lang="en-US" sz="1400" dirty="0" smtClean="0"/>
                        <a:t>(Sutherland specific)</a:t>
                      </a:r>
                      <a:endParaRPr lang="en-US" sz="1400" dirty="0"/>
                    </a:p>
                  </a:txBody>
                  <a:tcPr/>
                </a:tc>
              </a:tr>
              <a:tr h="448054">
                <a:tc>
                  <a:txBody>
                    <a:bodyPr/>
                    <a:lstStyle/>
                    <a:p>
                      <a:r>
                        <a:rPr lang="en-US" dirty="0" smtClean="0"/>
                        <a:t>Growth </a:t>
                      </a:r>
                      <a:r>
                        <a:rPr lang="en-US" sz="1400" dirty="0" smtClean="0"/>
                        <a:t>(More responsibilities and challenges)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 </a:t>
                      </a:r>
                      <a:r>
                        <a:rPr lang="en-US" sz="1400" dirty="0" smtClean="0"/>
                        <a:t>(50% of market)</a:t>
                      </a:r>
                      <a:endParaRPr lang="en-US" sz="1400" dirty="0" smtClean="0"/>
                    </a:p>
                  </a:txBody>
                  <a:tcPr/>
                </a:tc>
              </a:tr>
              <a:tr h="4480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 </a:t>
                      </a:r>
                      <a:r>
                        <a:rPr lang="en-US" sz="1400" dirty="0" smtClean="0"/>
                        <a:t>(Career</a:t>
                      </a:r>
                      <a:r>
                        <a:rPr lang="en-US" sz="1400" baseline="0" dirty="0" smtClean="0"/>
                        <a:t> development)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599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Author J C Coetzee</a:t>
            </a:r>
            <a:endParaRPr lang="en-GB" dirty="0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FE7CE85-750F-0849-A6B9-DB2CCF067B16}" type="slidenum">
              <a:rPr lang="en-GB"/>
              <a:pPr/>
              <a:t>12</a:t>
            </a:fld>
            <a:endParaRPr lang="en-GB"/>
          </a:p>
        </p:txBody>
      </p:sp>
      <p:sp>
        <p:nvSpPr>
          <p:cNvPr id="996354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FFFFFF"/>
                </a:solidFill>
              </a:rPr>
              <a:t>Tech Ops  </a:t>
            </a:r>
            <a:r>
              <a:rPr lang="en-US" b="0" dirty="0">
                <a:solidFill>
                  <a:srgbClr val="FFFFFF"/>
                </a:solidFill>
              </a:rPr>
              <a:t>Master </a:t>
            </a:r>
            <a:r>
              <a:rPr lang="en-US" b="0" dirty="0" smtClean="0">
                <a:solidFill>
                  <a:srgbClr val="FFFFFF"/>
                </a:solidFill>
              </a:rPr>
              <a:t>Strategy Aug 2009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996355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979712" y="1412776"/>
            <a:ext cx="7772400" cy="475250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lvl="1" algn="ctr">
              <a:spcBef>
                <a:spcPct val="20000"/>
              </a:spcBef>
            </a:pPr>
            <a:r>
              <a:rPr lang="en-US" sz="2000" b="0">
                <a:solidFill>
                  <a:schemeClr val="tx1"/>
                </a:solidFill>
              </a:rPr>
              <a:t>   </a:t>
            </a:r>
          </a:p>
        </p:txBody>
      </p:sp>
      <p:sp>
        <p:nvSpPr>
          <p:cNvPr id="996356" name="Rectangle 4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algn="ctr">
              <a:buFontTx/>
              <a:buNone/>
            </a:pPr>
            <a:endParaRPr lang="en-US" sz="2000" b="0">
              <a:solidFill>
                <a:schemeClr val="accent2"/>
              </a:solidFill>
            </a:endParaRPr>
          </a:p>
        </p:txBody>
      </p:sp>
      <p:sp>
        <p:nvSpPr>
          <p:cNvPr id="996357" name="Rectangle 5"/>
          <p:cNvSpPr>
            <a:spLocks noChangeArrowheads="1"/>
          </p:cNvSpPr>
          <p:nvPr/>
        </p:nvSpPr>
        <p:spPr bwMode="auto">
          <a:xfrm>
            <a:off x="395536" y="155679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endParaRPr lang="en-US" sz="2400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sz="2400" dirty="0">
                <a:solidFill>
                  <a:schemeClr val="accent2"/>
                </a:solidFill>
                <a:hlinkClick r:id="rId3" action="ppaction://hlinkfile"/>
              </a:rPr>
              <a:t>MASTER STRATEGY PAPER</a:t>
            </a:r>
            <a:endParaRPr lang="en-US" sz="2400" dirty="0">
              <a:solidFill>
                <a:schemeClr val="accent2"/>
              </a:solidFill>
            </a:endParaRPr>
          </a:p>
        </p:txBody>
      </p:sp>
      <p:grpSp>
        <p:nvGrpSpPr>
          <p:cNvPr id="996359" name="Group 7"/>
          <p:cNvGrpSpPr>
            <a:grpSpLocks/>
          </p:cNvGrpSpPr>
          <p:nvPr/>
        </p:nvGrpSpPr>
        <p:grpSpPr bwMode="auto">
          <a:xfrm>
            <a:off x="3635375" y="2952750"/>
            <a:ext cx="2057400" cy="2058988"/>
            <a:chOff x="2415" y="1860"/>
            <a:chExt cx="1296" cy="1297"/>
          </a:xfrm>
        </p:grpSpPr>
        <p:sp>
          <p:nvSpPr>
            <p:cNvPr id="996360" name="Rectangle 8"/>
            <p:cNvSpPr>
              <a:spLocks noChangeArrowheads="1"/>
            </p:cNvSpPr>
            <p:nvPr/>
          </p:nvSpPr>
          <p:spPr bwMode="auto">
            <a:xfrm>
              <a:off x="2600" y="1860"/>
              <a:ext cx="926" cy="1297"/>
            </a:xfrm>
            <a:prstGeom prst="rect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6361" name="AutoShape 9"/>
            <p:cNvSpPr>
              <a:spLocks noChangeArrowheads="1"/>
            </p:cNvSpPr>
            <p:nvPr/>
          </p:nvSpPr>
          <p:spPr bwMode="auto">
            <a:xfrm rot="16200000">
              <a:off x="2970" y="2416"/>
              <a:ext cx="186" cy="1296"/>
            </a:xfrm>
            <a:prstGeom prst="flowChartDelay">
              <a:avLst/>
            </a:prstGeom>
            <a:solidFill>
              <a:srgbClr val="FF99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6362" name="AutoShape 10"/>
            <p:cNvSpPr>
              <a:spLocks noChangeArrowheads="1"/>
            </p:cNvSpPr>
            <p:nvPr/>
          </p:nvSpPr>
          <p:spPr bwMode="auto">
            <a:xfrm rot="5400000">
              <a:off x="3017" y="1258"/>
              <a:ext cx="92" cy="1296"/>
            </a:xfrm>
            <a:prstGeom prst="flowChartDelay">
              <a:avLst/>
            </a:prstGeom>
            <a:solidFill>
              <a:srgbClr val="FF99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6363" name="Text Box 11"/>
            <p:cNvSpPr txBox="1">
              <a:spLocks noChangeArrowheads="1"/>
            </p:cNvSpPr>
            <p:nvPr/>
          </p:nvSpPr>
          <p:spPr bwMode="auto">
            <a:xfrm>
              <a:off x="2878" y="1952"/>
              <a:ext cx="463" cy="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anchor="ctr" anchorCtr="1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2400" dirty="0"/>
                <a:t>Defensive</a:t>
              </a:r>
              <a:endParaRPr lang="en-US" sz="2400" b="0" dirty="0"/>
            </a:p>
          </p:txBody>
        </p:sp>
      </p:grpSp>
      <p:sp>
        <p:nvSpPr>
          <p:cNvPr id="996365" name="AutoShape 13"/>
          <p:cNvSpPr>
            <a:spLocks noChangeArrowheads="1"/>
          </p:cNvSpPr>
          <p:nvPr/>
        </p:nvSpPr>
        <p:spPr bwMode="auto">
          <a:xfrm>
            <a:off x="1628775" y="1628775"/>
            <a:ext cx="6027738" cy="13239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6366" name="AutoShape 14"/>
          <p:cNvSpPr>
            <a:spLocks noChangeArrowheads="1"/>
          </p:cNvSpPr>
          <p:nvPr/>
        </p:nvSpPr>
        <p:spPr bwMode="auto">
          <a:xfrm>
            <a:off x="2363788" y="1774825"/>
            <a:ext cx="4557712" cy="1030288"/>
          </a:xfrm>
          <a:prstGeom prst="triangle">
            <a:avLst>
              <a:gd name="adj" fmla="val 50000"/>
            </a:avLst>
          </a:prstGeom>
          <a:solidFill>
            <a:srgbClr val="0099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6367" name="Rectangle 15"/>
          <p:cNvSpPr>
            <a:spLocks noChangeArrowheads="1"/>
          </p:cNvSpPr>
          <p:nvPr/>
        </p:nvSpPr>
        <p:spPr bwMode="auto">
          <a:xfrm>
            <a:off x="1628775" y="5451475"/>
            <a:ext cx="5880100" cy="566738"/>
          </a:xfrm>
          <a:prstGeom prst="rect">
            <a:avLst/>
          </a:prstGeom>
          <a:solidFill>
            <a:srgbClr val="292929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6368" name="Rectangle 16"/>
          <p:cNvSpPr>
            <a:spLocks noChangeArrowheads="1"/>
          </p:cNvSpPr>
          <p:nvPr/>
        </p:nvSpPr>
        <p:spPr bwMode="auto">
          <a:xfrm>
            <a:off x="2216150" y="5010150"/>
            <a:ext cx="4999038" cy="441325"/>
          </a:xfrm>
          <a:prstGeom prst="rect">
            <a:avLst/>
          </a:prstGeom>
          <a:solidFill>
            <a:srgbClr val="777777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6369" name="Rectangle 17"/>
          <p:cNvSpPr>
            <a:spLocks noChangeArrowheads="1"/>
          </p:cNvSpPr>
          <p:nvPr/>
        </p:nvSpPr>
        <p:spPr bwMode="auto">
          <a:xfrm>
            <a:off x="2363788" y="2952750"/>
            <a:ext cx="735012" cy="20589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6370" name="Rectangle 18"/>
          <p:cNvSpPr>
            <a:spLocks noChangeArrowheads="1"/>
          </p:cNvSpPr>
          <p:nvPr/>
        </p:nvSpPr>
        <p:spPr bwMode="auto">
          <a:xfrm>
            <a:off x="6475413" y="3068638"/>
            <a:ext cx="441325" cy="19145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6371" name="AutoShape 19"/>
          <p:cNvSpPr>
            <a:spLocks noChangeArrowheads="1"/>
          </p:cNvSpPr>
          <p:nvPr/>
        </p:nvSpPr>
        <p:spPr bwMode="auto">
          <a:xfrm rot="5400000">
            <a:off x="2657475" y="2511425"/>
            <a:ext cx="146050" cy="1028700"/>
          </a:xfrm>
          <a:prstGeom prst="flowChartDelay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6372" name="AutoShape 20"/>
          <p:cNvSpPr>
            <a:spLocks noChangeArrowheads="1"/>
          </p:cNvSpPr>
          <p:nvPr/>
        </p:nvSpPr>
        <p:spPr bwMode="auto">
          <a:xfrm rot="16200000">
            <a:off x="2656681" y="4423569"/>
            <a:ext cx="147638" cy="1028700"/>
          </a:xfrm>
          <a:prstGeom prst="flowChartDelay">
            <a:avLst/>
          </a:prstGeom>
          <a:solidFill>
            <a:srgbClr val="008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6373" name="Text Box 21"/>
          <p:cNvSpPr txBox="1">
            <a:spLocks noChangeArrowheads="1"/>
          </p:cNvSpPr>
          <p:nvPr/>
        </p:nvSpPr>
        <p:spPr bwMode="auto">
          <a:xfrm>
            <a:off x="2363788" y="3098800"/>
            <a:ext cx="735012" cy="1765300"/>
          </a:xfrm>
          <a:prstGeom prst="rect">
            <a:avLst/>
          </a:prstGeom>
          <a:solidFill>
            <a:srgbClr val="008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eaVert"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dirty="0"/>
              <a:t>Offensive</a:t>
            </a:r>
            <a:endParaRPr lang="en-US" b="0" dirty="0"/>
          </a:p>
        </p:txBody>
      </p:sp>
      <p:sp>
        <p:nvSpPr>
          <p:cNvPr id="996374" name="Text Box 22"/>
          <p:cNvSpPr txBox="1">
            <a:spLocks noChangeArrowheads="1"/>
          </p:cNvSpPr>
          <p:nvPr/>
        </p:nvSpPr>
        <p:spPr bwMode="auto">
          <a:xfrm>
            <a:off x="6472238" y="3070225"/>
            <a:ext cx="468312" cy="1871663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54000" rIns="54000"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/>
              <a:t>Temptations</a:t>
            </a:r>
          </a:p>
        </p:txBody>
      </p:sp>
      <p:sp>
        <p:nvSpPr>
          <p:cNvPr id="996375" name="Text Box 23"/>
          <p:cNvSpPr txBox="1">
            <a:spLocks noChangeArrowheads="1"/>
          </p:cNvSpPr>
          <p:nvPr/>
        </p:nvSpPr>
        <p:spPr bwMode="auto">
          <a:xfrm>
            <a:off x="2805113" y="2070100"/>
            <a:ext cx="3527425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/>
              <a:t>Optimized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/>
              <a:t>Technical Operations</a:t>
            </a:r>
            <a:endParaRPr lang="en-US" b="0"/>
          </a:p>
        </p:txBody>
      </p:sp>
      <p:sp>
        <p:nvSpPr>
          <p:cNvPr id="996376" name="Text Box 24"/>
          <p:cNvSpPr txBox="1">
            <a:spLocks noChangeArrowheads="1"/>
          </p:cNvSpPr>
          <p:nvPr/>
        </p:nvSpPr>
        <p:spPr bwMode="auto">
          <a:xfrm>
            <a:off x="2216150" y="5451475"/>
            <a:ext cx="4557713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000">
                <a:solidFill>
                  <a:schemeClr val="bg1"/>
                </a:solidFill>
              </a:rPr>
              <a:t>H u m a n   C a p i t a l</a:t>
            </a:r>
            <a:endParaRPr lang="en-US" sz="2000" b="0">
              <a:solidFill>
                <a:schemeClr val="bg1"/>
              </a:solidFill>
            </a:endParaRPr>
          </a:p>
        </p:txBody>
      </p:sp>
      <p:sp>
        <p:nvSpPr>
          <p:cNvPr id="996377" name="Text Box 25"/>
          <p:cNvSpPr txBox="1">
            <a:spLocks noChangeArrowheads="1"/>
          </p:cNvSpPr>
          <p:nvPr/>
        </p:nvSpPr>
        <p:spPr bwMode="auto">
          <a:xfrm>
            <a:off x="2805113" y="5011738"/>
            <a:ext cx="3968750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/>
              <a:t>F a c i l i t i e s and P r o c e s s e s</a:t>
            </a:r>
          </a:p>
        </p:txBody>
      </p:sp>
      <p:sp>
        <p:nvSpPr>
          <p:cNvPr id="996378" name="AutoShape 26"/>
          <p:cNvSpPr>
            <a:spLocks noChangeArrowheads="1"/>
          </p:cNvSpPr>
          <p:nvPr/>
        </p:nvSpPr>
        <p:spPr bwMode="auto">
          <a:xfrm rot="5400000">
            <a:off x="6634957" y="2658268"/>
            <a:ext cx="146050" cy="735013"/>
          </a:xfrm>
          <a:prstGeom prst="flowChartDelay">
            <a:avLst/>
          </a:prstGeom>
          <a:solidFill>
            <a:srgbClr val="CC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6379" name="AutoShape 27"/>
          <p:cNvSpPr>
            <a:spLocks noChangeArrowheads="1"/>
          </p:cNvSpPr>
          <p:nvPr/>
        </p:nvSpPr>
        <p:spPr bwMode="auto">
          <a:xfrm rot="16200000">
            <a:off x="6545263" y="4551363"/>
            <a:ext cx="147637" cy="782637"/>
          </a:xfrm>
          <a:prstGeom prst="flowChartDelay">
            <a:avLst/>
          </a:prstGeom>
          <a:solidFill>
            <a:srgbClr val="CC00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75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259900"/>
              </p:ext>
            </p:extLst>
          </p:nvPr>
        </p:nvGraphicFramePr>
        <p:xfrm>
          <a:off x="1828800" y="794580"/>
          <a:ext cx="6400800" cy="5679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3" imgW="5410200" imgH="4800600" progId="Word.Document.12">
                  <p:embed/>
                </p:oleObj>
              </mc:Choice>
              <mc:Fallback>
                <p:oleObj name="Document" r:id="rId3" imgW="5410200" imgH="48006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794580"/>
                        <a:ext cx="6400800" cy="5679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43440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Author J C Coetzee</a:t>
            </a:r>
            <a:endParaRPr lang="en-GB" dirty="0"/>
          </a:p>
        </p:txBody>
      </p:sp>
      <p:sp>
        <p:nvSpPr>
          <p:cNvPr id="34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D104BDD-E74F-AF4A-9D9C-110DE62A6E51}" type="slidenum">
              <a:rPr lang="en-GB"/>
              <a:pPr/>
              <a:t>14</a:t>
            </a:fld>
            <a:endParaRPr lang="en-GB"/>
          </a:p>
        </p:txBody>
      </p:sp>
      <p:sp>
        <p:nvSpPr>
          <p:cNvPr id="1000477" name="Rectangle 2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FFFFFF"/>
                </a:solidFill>
              </a:rPr>
              <a:t>Tech Ops  </a:t>
            </a:r>
            <a:r>
              <a:rPr lang="en-US" b="0" dirty="0">
                <a:solidFill>
                  <a:srgbClr val="FFFFFF"/>
                </a:solidFill>
              </a:rPr>
              <a:t>Master </a:t>
            </a:r>
            <a:r>
              <a:rPr lang="en-US" b="0" dirty="0" smtClean="0">
                <a:solidFill>
                  <a:srgbClr val="FFFFFF"/>
                </a:solidFill>
              </a:rPr>
              <a:t>Strategy  May 2014</a:t>
            </a:r>
            <a:endParaRPr lang="en-US" b="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1000478" name="Rectangle 30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endParaRPr lang="en-US" sz="2400">
              <a:solidFill>
                <a:schemeClr val="tx1"/>
              </a:solidFill>
            </a:endParaRPr>
          </a:p>
          <a:p>
            <a:pPr algn="r">
              <a:spcBef>
                <a:spcPct val="2000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000481" name="Rectangle 33"/>
          <p:cNvSpPr>
            <a:spLocks noChangeArrowheads="1"/>
          </p:cNvSpPr>
          <p:nvPr/>
        </p:nvSpPr>
        <p:spPr bwMode="auto">
          <a:xfrm>
            <a:off x="3348038" y="4581525"/>
            <a:ext cx="58324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eaLnBrk="1" hangingPunct="1">
              <a:buFontTx/>
              <a:buNone/>
            </a:pPr>
            <a:r>
              <a:rPr lang="en-US" sz="2000" b="0" dirty="0">
                <a:solidFill>
                  <a:srgbClr val="FFFFFF"/>
                </a:solidFill>
              </a:rPr>
              <a:t>Maintain and </a:t>
            </a:r>
            <a:r>
              <a:rPr lang="en-US" sz="2000" b="0" dirty="0" smtClean="0">
                <a:solidFill>
                  <a:srgbClr val="FFFFFF"/>
                </a:solidFill>
              </a:rPr>
              <a:t> increase Multi</a:t>
            </a:r>
            <a:r>
              <a:rPr lang="en-US" sz="2000" b="0" dirty="0">
                <a:solidFill>
                  <a:srgbClr val="FFFFFF"/>
                </a:solidFill>
              </a:rPr>
              <a:t>-disciplinary skills</a:t>
            </a:r>
          </a:p>
        </p:txBody>
      </p:sp>
      <p:sp>
        <p:nvSpPr>
          <p:cNvPr id="1000482" name="Text Box 34"/>
          <p:cNvSpPr txBox="1">
            <a:spLocks noChangeArrowheads="1"/>
          </p:cNvSpPr>
          <p:nvPr/>
        </p:nvSpPr>
        <p:spPr bwMode="auto">
          <a:xfrm>
            <a:off x="3276600" y="5157788"/>
            <a:ext cx="5635625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800" b="0" dirty="0">
                <a:solidFill>
                  <a:srgbClr val="FFFFFF"/>
                </a:solidFill>
                <a:latin typeface="Arial" charset="0"/>
              </a:rPr>
              <a:t>*Invest in manpower to achieve 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800" b="0" dirty="0" smtClean="0">
                <a:solidFill>
                  <a:srgbClr val="FFFFFF"/>
                </a:solidFill>
                <a:latin typeface="Arial" charset="0"/>
              </a:rPr>
              <a:t>  the </a:t>
            </a:r>
            <a:r>
              <a:rPr lang="en-US" sz="2800" b="0" dirty="0">
                <a:solidFill>
                  <a:srgbClr val="FFFFFF"/>
                </a:solidFill>
                <a:latin typeface="Arial" charset="0"/>
              </a:rPr>
              <a:t>above</a:t>
            </a:r>
          </a:p>
        </p:txBody>
      </p:sp>
      <p:sp>
        <p:nvSpPr>
          <p:cNvPr id="1000483" name="Text Box 35"/>
          <p:cNvSpPr txBox="1">
            <a:spLocks noChangeArrowheads="1"/>
          </p:cNvSpPr>
          <p:nvPr/>
        </p:nvSpPr>
        <p:spPr bwMode="auto">
          <a:xfrm>
            <a:off x="3348038" y="4076700"/>
            <a:ext cx="5183187" cy="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000" b="0" dirty="0">
                <a:solidFill>
                  <a:srgbClr val="FFFFFF"/>
                </a:solidFill>
                <a:latin typeface="Arial" charset="0"/>
              </a:rPr>
              <a:t>Maintain and improve motivation </a:t>
            </a:r>
            <a:r>
              <a:rPr lang="en-US" sz="2000" b="0" dirty="0" smtClean="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1600" b="0" dirty="0" smtClean="0">
                <a:solidFill>
                  <a:srgbClr val="FFFFFF"/>
                </a:solidFill>
                <a:latin typeface="Arial" charset="0"/>
              </a:rPr>
              <a:t>Herzberg model</a:t>
            </a:r>
            <a:endParaRPr lang="en-US" sz="16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00484" name="Text Box 36"/>
          <p:cNvSpPr txBox="1">
            <a:spLocks noChangeArrowheads="1"/>
          </p:cNvSpPr>
          <p:nvPr/>
        </p:nvSpPr>
        <p:spPr bwMode="auto">
          <a:xfrm>
            <a:off x="3276600" y="3429000"/>
            <a:ext cx="586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000" b="0" dirty="0">
                <a:solidFill>
                  <a:srgbClr val="FFFFFF"/>
                </a:solidFill>
                <a:latin typeface="Arial" charset="0"/>
              </a:rPr>
              <a:t>Maintain and strengthen Stakeholders’ support</a:t>
            </a:r>
          </a:p>
        </p:txBody>
      </p:sp>
      <p:sp>
        <p:nvSpPr>
          <p:cNvPr id="1000485" name="Text Box 37"/>
          <p:cNvSpPr txBox="1">
            <a:spLocks noChangeArrowheads="1"/>
          </p:cNvSpPr>
          <p:nvPr/>
        </p:nvSpPr>
        <p:spPr bwMode="auto">
          <a:xfrm>
            <a:off x="3276600" y="2781300"/>
            <a:ext cx="5183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000" b="0" dirty="0">
                <a:solidFill>
                  <a:srgbClr val="FFFFFF"/>
                </a:solidFill>
                <a:latin typeface="Arial" charset="0"/>
              </a:rPr>
              <a:t>Maintain and extend International exposure</a:t>
            </a:r>
          </a:p>
        </p:txBody>
      </p:sp>
      <p:sp>
        <p:nvSpPr>
          <p:cNvPr id="1000486" name="Text Box 38"/>
          <p:cNvSpPr txBox="1">
            <a:spLocks noChangeArrowheads="1"/>
          </p:cNvSpPr>
          <p:nvPr/>
        </p:nvSpPr>
        <p:spPr bwMode="auto">
          <a:xfrm>
            <a:off x="3276600" y="2420938"/>
            <a:ext cx="5327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1800" b="0" dirty="0">
                <a:solidFill>
                  <a:srgbClr val="FFFFFF"/>
                </a:solidFill>
                <a:latin typeface="Arial" charset="0"/>
              </a:rPr>
              <a:t>Scientific Instrument engineering involvement</a:t>
            </a:r>
          </a:p>
        </p:txBody>
      </p:sp>
      <p:sp>
        <p:nvSpPr>
          <p:cNvPr id="1000487" name="Text Box 39"/>
          <p:cNvSpPr txBox="1">
            <a:spLocks noChangeArrowheads="1"/>
          </p:cNvSpPr>
          <p:nvPr/>
        </p:nvSpPr>
        <p:spPr bwMode="auto">
          <a:xfrm>
            <a:off x="3276600" y="2060575"/>
            <a:ext cx="5256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1800" b="0" dirty="0">
                <a:solidFill>
                  <a:srgbClr val="FFFFFF"/>
                </a:solidFill>
                <a:latin typeface="Arial" charset="0"/>
              </a:rPr>
              <a:t>Roadmap to take operations to a new level</a:t>
            </a:r>
          </a:p>
        </p:txBody>
      </p:sp>
      <p:sp>
        <p:nvSpPr>
          <p:cNvPr id="1000488" name="Rectangle 40"/>
          <p:cNvSpPr>
            <a:spLocks noChangeArrowheads="1"/>
          </p:cNvSpPr>
          <p:nvPr/>
        </p:nvSpPr>
        <p:spPr bwMode="auto">
          <a:xfrm>
            <a:off x="1277938" y="2133600"/>
            <a:ext cx="863600" cy="41751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89" name="AutoShape 41"/>
          <p:cNvSpPr>
            <a:spLocks noChangeArrowheads="1"/>
          </p:cNvSpPr>
          <p:nvPr/>
        </p:nvSpPr>
        <p:spPr bwMode="auto">
          <a:xfrm rot="5400000">
            <a:off x="1439863" y="801688"/>
            <a:ext cx="433387" cy="2376487"/>
          </a:xfrm>
          <a:prstGeom prst="flowChartDelay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90" name="AutoShape 42"/>
          <p:cNvSpPr>
            <a:spLocks noChangeArrowheads="1"/>
          </p:cNvSpPr>
          <p:nvPr/>
        </p:nvSpPr>
        <p:spPr bwMode="auto">
          <a:xfrm rot="16200000">
            <a:off x="1385094" y="5247482"/>
            <a:ext cx="431800" cy="2411412"/>
          </a:xfrm>
          <a:prstGeom prst="flowChartDelay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91" name="Rectangle 43"/>
          <p:cNvSpPr>
            <a:spLocks noChangeArrowheads="1"/>
          </p:cNvSpPr>
          <p:nvPr/>
        </p:nvSpPr>
        <p:spPr bwMode="auto">
          <a:xfrm>
            <a:off x="1582738" y="3933825"/>
            <a:ext cx="936625" cy="647700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92" name="Rectangle 44"/>
          <p:cNvSpPr>
            <a:spLocks noChangeArrowheads="1"/>
          </p:cNvSpPr>
          <p:nvPr/>
        </p:nvSpPr>
        <p:spPr bwMode="auto">
          <a:xfrm>
            <a:off x="1582738" y="3213100"/>
            <a:ext cx="936625" cy="720725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93" name="Rectangle 45"/>
          <p:cNvSpPr>
            <a:spLocks noChangeArrowheads="1"/>
          </p:cNvSpPr>
          <p:nvPr/>
        </p:nvSpPr>
        <p:spPr bwMode="auto">
          <a:xfrm>
            <a:off x="1582738" y="2781300"/>
            <a:ext cx="936625" cy="431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0494" name="Rectangle 46"/>
          <p:cNvSpPr>
            <a:spLocks noChangeArrowheads="1"/>
          </p:cNvSpPr>
          <p:nvPr/>
        </p:nvSpPr>
        <p:spPr bwMode="auto">
          <a:xfrm>
            <a:off x="1582738" y="2420938"/>
            <a:ext cx="936625" cy="360362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95" name="Rectangle 47"/>
          <p:cNvSpPr>
            <a:spLocks noChangeArrowheads="1"/>
          </p:cNvSpPr>
          <p:nvPr/>
        </p:nvSpPr>
        <p:spPr bwMode="auto">
          <a:xfrm>
            <a:off x="1582738" y="2133600"/>
            <a:ext cx="936625" cy="287338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96" name="Rectangle 48"/>
          <p:cNvSpPr>
            <a:spLocks noChangeArrowheads="1"/>
          </p:cNvSpPr>
          <p:nvPr/>
        </p:nvSpPr>
        <p:spPr bwMode="auto">
          <a:xfrm>
            <a:off x="1582738" y="4581525"/>
            <a:ext cx="936625" cy="792163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97" name="Rectangle 49"/>
          <p:cNvSpPr>
            <a:spLocks noChangeArrowheads="1"/>
          </p:cNvSpPr>
          <p:nvPr/>
        </p:nvSpPr>
        <p:spPr bwMode="auto">
          <a:xfrm>
            <a:off x="1582738" y="5373688"/>
            <a:ext cx="936625" cy="935037"/>
          </a:xfrm>
          <a:prstGeom prst="rect">
            <a:avLst/>
          </a:prstGeom>
          <a:solidFill>
            <a:srgbClr val="80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buFontTx/>
              <a:buNone/>
            </a:pPr>
            <a:endParaRPr lang="en-US" sz="3200" b="0">
              <a:solidFill>
                <a:schemeClr val="bg1"/>
              </a:solidFill>
            </a:endParaRPr>
          </a:p>
        </p:txBody>
      </p:sp>
      <p:sp>
        <p:nvSpPr>
          <p:cNvPr id="1000498" name="Rectangle 50"/>
          <p:cNvSpPr>
            <a:spLocks noChangeArrowheads="1"/>
          </p:cNvSpPr>
          <p:nvPr/>
        </p:nvSpPr>
        <p:spPr bwMode="auto">
          <a:xfrm>
            <a:off x="790575" y="2133600"/>
            <a:ext cx="863600" cy="4175125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99" name="Text Box 51"/>
          <p:cNvSpPr txBox="1">
            <a:spLocks noChangeArrowheads="1"/>
          </p:cNvSpPr>
          <p:nvPr/>
        </p:nvSpPr>
        <p:spPr bwMode="auto">
          <a:xfrm>
            <a:off x="5508241" y="6381750"/>
            <a:ext cx="25169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None/>
            </a:pPr>
            <a:r>
              <a:rPr lang="en-US" sz="1200" b="0" dirty="0">
                <a:latin typeface="Arial" charset="0"/>
              </a:rPr>
              <a:t>* Not fully under </a:t>
            </a:r>
            <a:r>
              <a:rPr lang="en-US" sz="1200" b="0" dirty="0" smtClean="0">
                <a:latin typeface="Arial" charset="0"/>
              </a:rPr>
              <a:t>Tech Ops  </a:t>
            </a:r>
            <a:r>
              <a:rPr lang="en-US" sz="1200" b="0" dirty="0">
                <a:latin typeface="Arial" charset="0"/>
              </a:rPr>
              <a:t>control</a:t>
            </a:r>
          </a:p>
        </p:txBody>
      </p:sp>
      <p:sp>
        <p:nvSpPr>
          <p:cNvPr id="1000500" name="Rectangle 52"/>
          <p:cNvSpPr>
            <a:spLocks noChangeArrowheads="1"/>
          </p:cNvSpPr>
          <p:nvPr/>
        </p:nvSpPr>
        <p:spPr bwMode="auto">
          <a:xfrm>
            <a:off x="3276600" y="4076700"/>
            <a:ext cx="5327650" cy="2232025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00501" name="Text Box 53"/>
          <p:cNvSpPr txBox="1">
            <a:spLocks noChangeArrowheads="1"/>
          </p:cNvSpPr>
          <p:nvPr/>
        </p:nvSpPr>
        <p:spPr bwMode="auto">
          <a:xfrm>
            <a:off x="3419475" y="6021388"/>
            <a:ext cx="5024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sz="1200" b="0">
                <a:latin typeface="Arial" charset="0"/>
              </a:rPr>
              <a:t>Manpower related</a:t>
            </a:r>
          </a:p>
        </p:txBody>
      </p:sp>
      <p:sp>
        <p:nvSpPr>
          <p:cNvPr id="1000502" name="Line 54"/>
          <p:cNvSpPr>
            <a:spLocks noChangeShapeType="1"/>
          </p:cNvSpPr>
          <p:nvPr/>
        </p:nvSpPr>
        <p:spPr bwMode="auto">
          <a:xfrm>
            <a:off x="2555875" y="2276475"/>
            <a:ext cx="7921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03" name="Line 55"/>
          <p:cNvSpPr>
            <a:spLocks noChangeShapeType="1"/>
          </p:cNvSpPr>
          <p:nvPr/>
        </p:nvSpPr>
        <p:spPr bwMode="auto">
          <a:xfrm>
            <a:off x="2555875" y="2636838"/>
            <a:ext cx="7921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04" name="Line 56"/>
          <p:cNvSpPr>
            <a:spLocks noChangeShapeType="1"/>
          </p:cNvSpPr>
          <p:nvPr/>
        </p:nvSpPr>
        <p:spPr bwMode="auto">
          <a:xfrm>
            <a:off x="2555875" y="2997200"/>
            <a:ext cx="7921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05" name="Line 57"/>
          <p:cNvSpPr>
            <a:spLocks noChangeShapeType="1"/>
          </p:cNvSpPr>
          <p:nvPr/>
        </p:nvSpPr>
        <p:spPr bwMode="auto">
          <a:xfrm>
            <a:off x="2555875" y="3644900"/>
            <a:ext cx="7921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06" name="Line 58"/>
          <p:cNvSpPr>
            <a:spLocks noChangeShapeType="1"/>
          </p:cNvSpPr>
          <p:nvPr/>
        </p:nvSpPr>
        <p:spPr bwMode="auto">
          <a:xfrm>
            <a:off x="2555875" y="4292600"/>
            <a:ext cx="7921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07" name="Line 59"/>
          <p:cNvSpPr>
            <a:spLocks noChangeShapeType="1"/>
          </p:cNvSpPr>
          <p:nvPr/>
        </p:nvSpPr>
        <p:spPr bwMode="auto">
          <a:xfrm>
            <a:off x="2555875" y="5013325"/>
            <a:ext cx="7921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08" name="Line 60"/>
          <p:cNvSpPr>
            <a:spLocks noChangeShapeType="1"/>
          </p:cNvSpPr>
          <p:nvPr/>
        </p:nvSpPr>
        <p:spPr bwMode="auto">
          <a:xfrm>
            <a:off x="2555875" y="5734050"/>
            <a:ext cx="7921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09" name="Text Box 61"/>
          <p:cNvSpPr txBox="1">
            <a:spLocks noChangeArrowheads="1"/>
          </p:cNvSpPr>
          <p:nvPr/>
        </p:nvSpPr>
        <p:spPr bwMode="auto">
          <a:xfrm>
            <a:off x="2987675" y="1484313"/>
            <a:ext cx="5743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800" dirty="0">
                <a:solidFill>
                  <a:srgbClr val="FFFFFF"/>
                </a:solidFill>
                <a:latin typeface="Arial" charset="0"/>
              </a:rPr>
              <a:t>Offensive Strategy</a:t>
            </a:r>
            <a:r>
              <a:rPr lang="en-US" sz="32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200" b="0" dirty="0">
                <a:solidFill>
                  <a:srgbClr val="FFFFFF"/>
                </a:solidFill>
                <a:latin typeface="Arial" charset="0"/>
              </a:rPr>
              <a:t>(Apply Strengths to Opportunities</a:t>
            </a:r>
            <a:r>
              <a:rPr lang="en-US" sz="1400" b="0" dirty="0">
                <a:solidFill>
                  <a:srgbClr val="FFFFFF"/>
                </a:solidFill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9791703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Author J C Coetzee</a:t>
            </a:r>
            <a:endParaRPr lang="en-GB" dirty="0"/>
          </a:p>
        </p:txBody>
      </p:sp>
      <p:sp>
        <p:nvSpPr>
          <p:cNvPr id="34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9D104BDD-E74F-AF4A-9D9C-110DE62A6E51}" type="slidenum">
              <a:rPr lang="en-GB"/>
              <a:pPr/>
              <a:t>15</a:t>
            </a:fld>
            <a:endParaRPr lang="en-GB"/>
          </a:p>
        </p:txBody>
      </p:sp>
      <p:sp>
        <p:nvSpPr>
          <p:cNvPr id="1000477" name="Rectangle 2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FFFFFF"/>
                </a:solidFill>
              </a:rPr>
              <a:t>Tech Ops  </a:t>
            </a:r>
            <a:r>
              <a:rPr lang="en-US" b="0" dirty="0">
                <a:solidFill>
                  <a:srgbClr val="FFFFFF"/>
                </a:solidFill>
              </a:rPr>
              <a:t>Master </a:t>
            </a:r>
            <a:r>
              <a:rPr lang="en-US" b="0" dirty="0" smtClean="0">
                <a:solidFill>
                  <a:srgbClr val="FFFFFF"/>
                </a:solidFill>
              </a:rPr>
              <a:t>Strategy May 2014</a:t>
            </a:r>
            <a:endParaRPr lang="en-US" b="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1000478" name="Rectangle 30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endParaRPr lang="en-US" sz="2400" dirty="0">
              <a:solidFill>
                <a:schemeClr val="tx1"/>
              </a:solidFill>
            </a:endParaRPr>
          </a:p>
          <a:p>
            <a:pPr algn="r">
              <a:spcBef>
                <a:spcPct val="20000"/>
              </a:spcBef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00481" name="Rectangle 33"/>
          <p:cNvSpPr>
            <a:spLocks noChangeArrowheads="1"/>
          </p:cNvSpPr>
          <p:nvPr/>
        </p:nvSpPr>
        <p:spPr bwMode="auto">
          <a:xfrm>
            <a:off x="3348038" y="4581525"/>
            <a:ext cx="583247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eaLnBrk="1" hangingPunct="1">
              <a:buFontTx/>
              <a:buNone/>
            </a:pPr>
            <a:r>
              <a:rPr lang="en-US" sz="2000" b="0" dirty="0">
                <a:solidFill>
                  <a:srgbClr val="FFFFFF"/>
                </a:solidFill>
              </a:rPr>
              <a:t>Maintain and </a:t>
            </a:r>
            <a:r>
              <a:rPr lang="en-US" sz="2000" b="0" dirty="0" smtClean="0">
                <a:solidFill>
                  <a:srgbClr val="FFFFFF"/>
                </a:solidFill>
              </a:rPr>
              <a:t> increase Multi</a:t>
            </a:r>
            <a:r>
              <a:rPr lang="en-US" sz="2000" b="0" dirty="0">
                <a:solidFill>
                  <a:srgbClr val="FFFFFF"/>
                </a:solidFill>
              </a:rPr>
              <a:t>-disciplinary skills</a:t>
            </a:r>
          </a:p>
        </p:txBody>
      </p:sp>
      <p:sp>
        <p:nvSpPr>
          <p:cNvPr id="1000482" name="Text Box 34"/>
          <p:cNvSpPr txBox="1">
            <a:spLocks noChangeArrowheads="1"/>
          </p:cNvSpPr>
          <p:nvPr/>
        </p:nvSpPr>
        <p:spPr bwMode="auto">
          <a:xfrm>
            <a:off x="3276600" y="5157788"/>
            <a:ext cx="5635625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800" b="0" dirty="0">
                <a:solidFill>
                  <a:srgbClr val="FFFFFF"/>
                </a:solidFill>
                <a:latin typeface="Arial" charset="0"/>
              </a:rPr>
              <a:t>*Invest in manpower to achieve 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800" b="0" dirty="0" smtClean="0">
                <a:solidFill>
                  <a:srgbClr val="FFFFFF"/>
                </a:solidFill>
                <a:latin typeface="Arial" charset="0"/>
              </a:rPr>
              <a:t>  the </a:t>
            </a:r>
            <a:r>
              <a:rPr lang="en-US" sz="2800" b="0" dirty="0">
                <a:solidFill>
                  <a:srgbClr val="FFFFFF"/>
                </a:solidFill>
                <a:latin typeface="Arial" charset="0"/>
              </a:rPr>
              <a:t>above</a:t>
            </a:r>
          </a:p>
        </p:txBody>
      </p:sp>
      <p:sp>
        <p:nvSpPr>
          <p:cNvPr id="1000483" name="Text Box 35"/>
          <p:cNvSpPr txBox="1">
            <a:spLocks noChangeArrowheads="1"/>
          </p:cNvSpPr>
          <p:nvPr/>
        </p:nvSpPr>
        <p:spPr bwMode="auto">
          <a:xfrm>
            <a:off x="3348038" y="4076700"/>
            <a:ext cx="5183187" cy="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000" b="0" dirty="0">
                <a:solidFill>
                  <a:srgbClr val="FFFFFF"/>
                </a:solidFill>
                <a:latin typeface="Arial" charset="0"/>
              </a:rPr>
              <a:t>Maintain and improve motivation </a:t>
            </a:r>
            <a:r>
              <a:rPr lang="en-US" sz="2000" b="0" dirty="0" smtClean="0">
                <a:solidFill>
                  <a:srgbClr val="FFFFFF"/>
                </a:solidFill>
                <a:latin typeface="Arial" charset="0"/>
              </a:rPr>
              <a:t> 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1600" b="0" dirty="0" smtClean="0">
                <a:solidFill>
                  <a:srgbClr val="FFFFFF"/>
                </a:solidFill>
                <a:latin typeface="Arial" charset="0"/>
              </a:rPr>
              <a:t>Herzberg model</a:t>
            </a:r>
            <a:endParaRPr lang="en-US" sz="16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00484" name="Text Box 36"/>
          <p:cNvSpPr txBox="1">
            <a:spLocks noChangeArrowheads="1"/>
          </p:cNvSpPr>
          <p:nvPr/>
        </p:nvSpPr>
        <p:spPr bwMode="auto">
          <a:xfrm>
            <a:off x="3276600" y="3536838"/>
            <a:ext cx="586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000" b="0" dirty="0">
                <a:solidFill>
                  <a:srgbClr val="FFFFFF"/>
                </a:solidFill>
                <a:latin typeface="Arial" charset="0"/>
              </a:rPr>
              <a:t>Maintain and strengthen Stakeholders’ support</a:t>
            </a:r>
          </a:p>
        </p:txBody>
      </p:sp>
      <p:sp>
        <p:nvSpPr>
          <p:cNvPr id="1000485" name="Text Box 37"/>
          <p:cNvSpPr txBox="1">
            <a:spLocks noChangeArrowheads="1"/>
          </p:cNvSpPr>
          <p:nvPr/>
        </p:nvSpPr>
        <p:spPr bwMode="auto">
          <a:xfrm>
            <a:off x="3276600" y="3128778"/>
            <a:ext cx="51831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000" b="0" dirty="0">
                <a:solidFill>
                  <a:srgbClr val="FFFFFF"/>
                </a:solidFill>
                <a:latin typeface="Arial" charset="0"/>
              </a:rPr>
              <a:t>Maintain and extend International exposure</a:t>
            </a:r>
          </a:p>
        </p:txBody>
      </p:sp>
      <p:sp>
        <p:nvSpPr>
          <p:cNvPr id="1000486" name="Text Box 38"/>
          <p:cNvSpPr txBox="1">
            <a:spLocks noChangeArrowheads="1"/>
          </p:cNvSpPr>
          <p:nvPr/>
        </p:nvSpPr>
        <p:spPr bwMode="auto">
          <a:xfrm>
            <a:off x="3276600" y="2361028"/>
            <a:ext cx="53276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b="0" dirty="0">
                <a:solidFill>
                  <a:srgbClr val="FFFFFF"/>
                </a:solidFill>
                <a:latin typeface="Arial" charset="0"/>
              </a:rPr>
              <a:t>Scientific Instrument </a:t>
            </a:r>
            <a:r>
              <a:rPr lang="en-US" b="0" dirty="0" smtClean="0">
                <a:solidFill>
                  <a:srgbClr val="FFFFFF"/>
                </a:solidFill>
                <a:latin typeface="Arial" charset="0"/>
              </a:rPr>
              <a:t>engineering involvement</a:t>
            </a:r>
            <a:endParaRPr lang="en-US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00487" name="Text Box 39"/>
          <p:cNvSpPr txBox="1">
            <a:spLocks noChangeArrowheads="1"/>
          </p:cNvSpPr>
          <p:nvPr/>
        </p:nvSpPr>
        <p:spPr bwMode="auto">
          <a:xfrm>
            <a:off x="3276600" y="2060575"/>
            <a:ext cx="52562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1800" b="0" dirty="0">
                <a:solidFill>
                  <a:srgbClr val="FFFFFF"/>
                </a:solidFill>
                <a:latin typeface="Arial" charset="0"/>
              </a:rPr>
              <a:t>Roadmap to take operations to a new level</a:t>
            </a:r>
          </a:p>
        </p:txBody>
      </p:sp>
      <p:sp>
        <p:nvSpPr>
          <p:cNvPr id="1000488" name="Rectangle 40"/>
          <p:cNvSpPr>
            <a:spLocks noChangeArrowheads="1"/>
          </p:cNvSpPr>
          <p:nvPr/>
        </p:nvSpPr>
        <p:spPr bwMode="auto">
          <a:xfrm>
            <a:off x="1277938" y="2133600"/>
            <a:ext cx="863600" cy="4175125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89" name="AutoShape 41"/>
          <p:cNvSpPr>
            <a:spLocks noChangeArrowheads="1"/>
          </p:cNvSpPr>
          <p:nvPr/>
        </p:nvSpPr>
        <p:spPr bwMode="auto">
          <a:xfrm rot="5400000">
            <a:off x="1439863" y="801688"/>
            <a:ext cx="433387" cy="2376487"/>
          </a:xfrm>
          <a:prstGeom prst="flowChartDelay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90" name="AutoShape 42"/>
          <p:cNvSpPr>
            <a:spLocks noChangeArrowheads="1"/>
          </p:cNvSpPr>
          <p:nvPr/>
        </p:nvSpPr>
        <p:spPr bwMode="auto">
          <a:xfrm rot="16200000">
            <a:off x="1385094" y="5247482"/>
            <a:ext cx="431800" cy="2411412"/>
          </a:xfrm>
          <a:prstGeom prst="flowChartDelay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91" name="Rectangle 43"/>
          <p:cNvSpPr>
            <a:spLocks noChangeArrowheads="1"/>
          </p:cNvSpPr>
          <p:nvPr/>
        </p:nvSpPr>
        <p:spPr bwMode="auto">
          <a:xfrm>
            <a:off x="1582738" y="3933825"/>
            <a:ext cx="936625" cy="647700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0492" name="Rectangle 44"/>
          <p:cNvSpPr>
            <a:spLocks noChangeArrowheads="1"/>
          </p:cNvSpPr>
          <p:nvPr/>
        </p:nvSpPr>
        <p:spPr bwMode="auto">
          <a:xfrm>
            <a:off x="1582738" y="3600450"/>
            <a:ext cx="936625" cy="333375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0493" name="Rectangle 45"/>
          <p:cNvSpPr>
            <a:spLocks noChangeArrowheads="1"/>
          </p:cNvSpPr>
          <p:nvPr/>
        </p:nvSpPr>
        <p:spPr bwMode="auto">
          <a:xfrm>
            <a:off x="1582738" y="3108150"/>
            <a:ext cx="936625" cy="492299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00494" name="Rectangle 46"/>
          <p:cNvSpPr>
            <a:spLocks noChangeArrowheads="1"/>
          </p:cNvSpPr>
          <p:nvPr/>
        </p:nvSpPr>
        <p:spPr bwMode="auto">
          <a:xfrm>
            <a:off x="1582738" y="2420938"/>
            <a:ext cx="936625" cy="687212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0495" name="Rectangle 47"/>
          <p:cNvSpPr>
            <a:spLocks noChangeArrowheads="1"/>
          </p:cNvSpPr>
          <p:nvPr/>
        </p:nvSpPr>
        <p:spPr bwMode="auto">
          <a:xfrm>
            <a:off x="1582738" y="2133600"/>
            <a:ext cx="936625" cy="287338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1000496" name="Rectangle 48"/>
          <p:cNvSpPr>
            <a:spLocks noChangeArrowheads="1"/>
          </p:cNvSpPr>
          <p:nvPr/>
        </p:nvSpPr>
        <p:spPr bwMode="auto">
          <a:xfrm>
            <a:off x="1582738" y="4581525"/>
            <a:ext cx="936625" cy="792163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0497" name="Rectangle 49"/>
          <p:cNvSpPr>
            <a:spLocks noChangeArrowheads="1"/>
          </p:cNvSpPr>
          <p:nvPr/>
        </p:nvSpPr>
        <p:spPr bwMode="auto">
          <a:xfrm>
            <a:off x="1582738" y="5373688"/>
            <a:ext cx="936625" cy="935037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342900" indent="-342900" algn="ctr" eaLnBrk="1" hangingPunct="1">
              <a:buFontTx/>
              <a:buNone/>
            </a:pPr>
            <a:endParaRPr lang="en-US" sz="3200" b="0">
              <a:solidFill>
                <a:schemeClr val="bg1"/>
              </a:solidFill>
            </a:endParaRPr>
          </a:p>
        </p:txBody>
      </p:sp>
      <p:sp>
        <p:nvSpPr>
          <p:cNvPr id="1000498" name="Rectangle 50"/>
          <p:cNvSpPr>
            <a:spLocks noChangeArrowheads="1"/>
          </p:cNvSpPr>
          <p:nvPr/>
        </p:nvSpPr>
        <p:spPr bwMode="auto">
          <a:xfrm>
            <a:off x="790575" y="2133600"/>
            <a:ext cx="863600" cy="4175125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0499" name="Text Box 51"/>
          <p:cNvSpPr txBox="1">
            <a:spLocks noChangeArrowheads="1"/>
          </p:cNvSpPr>
          <p:nvPr/>
        </p:nvSpPr>
        <p:spPr bwMode="auto">
          <a:xfrm>
            <a:off x="5508241" y="6381750"/>
            <a:ext cx="25169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None/>
            </a:pPr>
            <a:r>
              <a:rPr lang="en-US" sz="1200" b="0" dirty="0">
                <a:latin typeface="Arial" charset="0"/>
              </a:rPr>
              <a:t>* Not fully under </a:t>
            </a:r>
            <a:r>
              <a:rPr lang="en-US" sz="1200" b="0" dirty="0" smtClean="0">
                <a:latin typeface="Arial" charset="0"/>
              </a:rPr>
              <a:t>Tech Ops  </a:t>
            </a:r>
            <a:r>
              <a:rPr lang="en-US" sz="1200" b="0" dirty="0">
                <a:latin typeface="Arial" charset="0"/>
              </a:rPr>
              <a:t>control</a:t>
            </a:r>
          </a:p>
        </p:txBody>
      </p:sp>
      <p:sp>
        <p:nvSpPr>
          <p:cNvPr id="1000500" name="Rectangle 52"/>
          <p:cNvSpPr>
            <a:spLocks noChangeArrowheads="1"/>
          </p:cNvSpPr>
          <p:nvPr/>
        </p:nvSpPr>
        <p:spPr bwMode="auto">
          <a:xfrm>
            <a:off x="3276600" y="4076700"/>
            <a:ext cx="5327650" cy="2232025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000501" name="Text Box 53"/>
          <p:cNvSpPr txBox="1">
            <a:spLocks noChangeArrowheads="1"/>
          </p:cNvSpPr>
          <p:nvPr/>
        </p:nvSpPr>
        <p:spPr bwMode="auto">
          <a:xfrm>
            <a:off x="3419475" y="6021388"/>
            <a:ext cx="50244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sz="1200" b="0">
                <a:latin typeface="Arial" charset="0"/>
              </a:rPr>
              <a:t>Manpower related</a:t>
            </a:r>
          </a:p>
        </p:txBody>
      </p:sp>
      <p:sp>
        <p:nvSpPr>
          <p:cNvPr id="1000502" name="Line 54"/>
          <p:cNvSpPr>
            <a:spLocks noChangeShapeType="1"/>
          </p:cNvSpPr>
          <p:nvPr/>
        </p:nvSpPr>
        <p:spPr bwMode="auto">
          <a:xfrm>
            <a:off x="2555875" y="2276475"/>
            <a:ext cx="7921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03" name="Line 55"/>
          <p:cNvSpPr>
            <a:spLocks noChangeShapeType="1"/>
          </p:cNvSpPr>
          <p:nvPr/>
        </p:nvSpPr>
        <p:spPr bwMode="auto">
          <a:xfrm>
            <a:off x="2555875" y="2732694"/>
            <a:ext cx="7921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04" name="Line 56"/>
          <p:cNvSpPr>
            <a:spLocks noChangeShapeType="1"/>
          </p:cNvSpPr>
          <p:nvPr/>
        </p:nvSpPr>
        <p:spPr bwMode="auto">
          <a:xfrm>
            <a:off x="2555875" y="3356660"/>
            <a:ext cx="7921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05" name="Line 57"/>
          <p:cNvSpPr>
            <a:spLocks noChangeShapeType="1"/>
          </p:cNvSpPr>
          <p:nvPr/>
        </p:nvSpPr>
        <p:spPr bwMode="auto">
          <a:xfrm>
            <a:off x="2555875" y="3752738"/>
            <a:ext cx="7921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06" name="Line 58"/>
          <p:cNvSpPr>
            <a:spLocks noChangeShapeType="1"/>
          </p:cNvSpPr>
          <p:nvPr/>
        </p:nvSpPr>
        <p:spPr bwMode="auto">
          <a:xfrm>
            <a:off x="2555875" y="4292600"/>
            <a:ext cx="7921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07" name="Line 59"/>
          <p:cNvSpPr>
            <a:spLocks noChangeShapeType="1"/>
          </p:cNvSpPr>
          <p:nvPr/>
        </p:nvSpPr>
        <p:spPr bwMode="auto">
          <a:xfrm>
            <a:off x="2555875" y="5013325"/>
            <a:ext cx="7921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08" name="Line 60"/>
          <p:cNvSpPr>
            <a:spLocks noChangeShapeType="1"/>
          </p:cNvSpPr>
          <p:nvPr/>
        </p:nvSpPr>
        <p:spPr bwMode="auto">
          <a:xfrm>
            <a:off x="2555875" y="5734050"/>
            <a:ext cx="7921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0509" name="Text Box 61"/>
          <p:cNvSpPr txBox="1">
            <a:spLocks noChangeArrowheads="1"/>
          </p:cNvSpPr>
          <p:nvPr/>
        </p:nvSpPr>
        <p:spPr bwMode="auto">
          <a:xfrm>
            <a:off x="2987675" y="1412421"/>
            <a:ext cx="5743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800" dirty="0">
                <a:solidFill>
                  <a:srgbClr val="FFFFFF"/>
                </a:solidFill>
                <a:latin typeface="Arial" charset="0"/>
              </a:rPr>
              <a:t>Offensive Strategy</a:t>
            </a:r>
            <a:r>
              <a:rPr lang="en-US" sz="3200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200" b="0" dirty="0">
                <a:solidFill>
                  <a:srgbClr val="FFFFFF"/>
                </a:solidFill>
                <a:latin typeface="Arial" charset="0"/>
              </a:rPr>
              <a:t>(Apply Strengths to Opportunities</a:t>
            </a:r>
            <a:r>
              <a:rPr lang="en-US" sz="1400" b="0" dirty="0">
                <a:solidFill>
                  <a:srgbClr val="FFFFFF"/>
                </a:solidFill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01124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657600" y="6356350"/>
            <a:ext cx="2895600" cy="365125"/>
          </a:xfrm>
        </p:spPr>
        <p:txBody>
          <a:bodyPr/>
          <a:lstStyle/>
          <a:p>
            <a:r>
              <a:rPr lang="en-GB" dirty="0" smtClean="0"/>
              <a:t>Author J C Coetzee</a:t>
            </a:r>
            <a:endParaRPr lang="en-GB" dirty="0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0AE6F88-AB2D-7E4B-92ED-FEA1F5EFD9D9}" type="slidenum">
              <a:rPr lang="en-GB"/>
              <a:pPr/>
              <a:t>16</a:t>
            </a:fld>
            <a:endParaRPr lang="en-GB"/>
          </a:p>
        </p:txBody>
      </p:sp>
      <p:sp>
        <p:nvSpPr>
          <p:cNvPr id="1002530" name="Rectangle 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FFFFFF"/>
                </a:solidFill>
              </a:rPr>
              <a:t>Tech Ops  </a:t>
            </a:r>
            <a:r>
              <a:rPr lang="en-US" b="0" dirty="0">
                <a:solidFill>
                  <a:srgbClr val="FFFFFF"/>
                </a:solidFill>
              </a:rPr>
              <a:t>Master </a:t>
            </a:r>
            <a:r>
              <a:rPr lang="en-US" b="0" dirty="0" smtClean="0">
                <a:solidFill>
                  <a:srgbClr val="FFFFFF"/>
                </a:solidFill>
              </a:rPr>
              <a:t>Strategy Aug 2009</a:t>
            </a:r>
            <a:endParaRPr lang="en-US" b="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1002531" name="AutoShape 35"/>
          <p:cNvSpPr>
            <a:spLocks noChangeArrowheads="1"/>
          </p:cNvSpPr>
          <p:nvPr/>
        </p:nvSpPr>
        <p:spPr bwMode="auto">
          <a:xfrm rot="16200000">
            <a:off x="2015331" y="4617244"/>
            <a:ext cx="576263" cy="3527425"/>
          </a:xfrm>
          <a:prstGeom prst="flowChartDelay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32" name="AutoShape 36"/>
          <p:cNvSpPr>
            <a:spLocks noChangeArrowheads="1"/>
          </p:cNvSpPr>
          <p:nvPr/>
        </p:nvSpPr>
        <p:spPr bwMode="auto">
          <a:xfrm rot="5400000">
            <a:off x="2016125" y="80963"/>
            <a:ext cx="503238" cy="3598862"/>
          </a:xfrm>
          <a:prstGeom prst="flowChartDelay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34" name="Rectangle 38"/>
          <p:cNvSpPr>
            <a:spLocks noChangeArrowheads="1"/>
          </p:cNvSpPr>
          <p:nvPr/>
        </p:nvSpPr>
        <p:spPr bwMode="auto">
          <a:xfrm>
            <a:off x="2627313" y="40767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35" name="Rectangle 39"/>
          <p:cNvSpPr>
            <a:spLocks noChangeArrowheads="1"/>
          </p:cNvSpPr>
          <p:nvPr/>
        </p:nvSpPr>
        <p:spPr bwMode="auto">
          <a:xfrm>
            <a:off x="3563938" y="36449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36" name="Text Box 40"/>
          <p:cNvSpPr txBox="1">
            <a:spLocks noChangeArrowheads="1"/>
          </p:cNvSpPr>
          <p:nvPr/>
        </p:nvSpPr>
        <p:spPr bwMode="auto">
          <a:xfrm>
            <a:off x="3203575" y="5589588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endParaRPr lang="en-US" sz="3200" b="0">
              <a:latin typeface="Arial" charset="0"/>
            </a:endParaRPr>
          </a:p>
        </p:txBody>
      </p:sp>
      <p:sp>
        <p:nvSpPr>
          <p:cNvPr id="1002537" name="Rectangle 41"/>
          <p:cNvSpPr>
            <a:spLocks noChangeArrowheads="1"/>
          </p:cNvSpPr>
          <p:nvPr/>
        </p:nvSpPr>
        <p:spPr bwMode="auto">
          <a:xfrm>
            <a:off x="1785938" y="3117850"/>
            <a:ext cx="1943100" cy="4318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38" name="Rectangle 42"/>
          <p:cNvSpPr>
            <a:spLocks noChangeArrowheads="1"/>
          </p:cNvSpPr>
          <p:nvPr/>
        </p:nvSpPr>
        <p:spPr bwMode="auto">
          <a:xfrm>
            <a:off x="1785938" y="2686050"/>
            <a:ext cx="1943100" cy="4318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39" name="Rectangle 43"/>
          <p:cNvSpPr>
            <a:spLocks noChangeArrowheads="1"/>
          </p:cNvSpPr>
          <p:nvPr/>
        </p:nvSpPr>
        <p:spPr bwMode="auto">
          <a:xfrm>
            <a:off x="1785938" y="2325688"/>
            <a:ext cx="1943100" cy="360362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40" name="Rectangle 44"/>
          <p:cNvSpPr>
            <a:spLocks noChangeArrowheads="1"/>
          </p:cNvSpPr>
          <p:nvPr/>
        </p:nvSpPr>
        <p:spPr bwMode="auto">
          <a:xfrm>
            <a:off x="1785938" y="2038350"/>
            <a:ext cx="1943100" cy="287338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41" name="Rectangle 45"/>
          <p:cNvSpPr>
            <a:spLocks noChangeArrowheads="1"/>
          </p:cNvSpPr>
          <p:nvPr/>
        </p:nvSpPr>
        <p:spPr bwMode="auto">
          <a:xfrm>
            <a:off x="2339974" y="4702175"/>
            <a:ext cx="1389063" cy="719138"/>
          </a:xfrm>
          <a:prstGeom prst="rect">
            <a:avLst/>
          </a:prstGeom>
          <a:solidFill>
            <a:srgbClr val="80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42" name="Rectangle 46"/>
          <p:cNvSpPr>
            <a:spLocks noChangeArrowheads="1"/>
          </p:cNvSpPr>
          <p:nvPr/>
        </p:nvSpPr>
        <p:spPr bwMode="auto">
          <a:xfrm>
            <a:off x="1785938" y="5421313"/>
            <a:ext cx="1943100" cy="792162"/>
          </a:xfrm>
          <a:prstGeom prst="rect">
            <a:avLst/>
          </a:prstGeom>
          <a:solidFill>
            <a:srgbClr val="80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buFontTx/>
              <a:buNone/>
            </a:pPr>
            <a:endParaRPr lang="en-US" sz="3200" b="0">
              <a:solidFill>
                <a:schemeClr val="bg1"/>
              </a:solidFill>
            </a:endParaRPr>
          </a:p>
        </p:txBody>
      </p:sp>
      <p:sp>
        <p:nvSpPr>
          <p:cNvPr id="1002543" name="Rectangle 47"/>
          <p:cNvSpPr>
            <a:spLocks noChangeArrowheads="1"/>
          </p:cNvSpPr>
          <p:nvPr/>
        </p:nvSpPr>
        <p:spPr bwMode="auto">
          <a:xfrm>
            <a:off x="1785938" y="4054475"/>
            <a:ext cx="1943100" cy="64770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44" name="Rectangle 48"/>
          <p:cNvSpPr>
            <a:spLocks noChangeArrowheads="1"/>
          </p:cNvSpPr>
          <p:nvPr/>
        </p:nvSpPr>
        <p:spPr bwMode="auto">
          <a:xfrm>
            <a:off x="1785938" y="3549650"/>
            <a:ext cx="1943100" cy="504825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45" name="Text Box 49"/>
          <p:cNvSpPr txBox="1">
            <a:spLocks noChangeArrowheads="1"/>
          </p:cNvSpPr>
          <p:nvPr/>
        </p:nvSpPr>
        <p:spPr bwMode="auto">
          <a:xfrm>
            <a:off x="4311650" y="5505035"/>
            <a:ext cx="3902631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3200" b="0" dirty="0">
                <a:solidFill>
                  <a:srgbClr val="FFFFFF"/>
                </a:solidFill>
                <a:latin typeface="Arial" charset="0"/>
              </a:rPr>
              <a:t>*Manpower Strategy</a:t>
            </a:r>
          </a:p>
        </p:txBody>
      </p:sp>
      <p:sp>
        <p:nvSpPr>
          <p:cNvPr id="1002546" name="Text Box 50"/>
          <p:cNvSpPr txBox="1">
            <a:spLocks noChangeArrowheads="1"/>
          </p:cNvSpPr>
          <p:nvPr/>
        </p:nvSpPr>
        <p:spPr bwMode="auto">
          <a:xfrm>
            <a:off x="4305300" y="4750782"/>
            <a:ext cx="4381500" cy="84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3200" b="0" dirty="0">
                <a:solidFill>
                  <a:srgbClr val="FFFFFF"/>
                </a:solidFill>
                <a:latin typeface="Arial" charset="0"/>
              </a:rPr>
              <a:t>*</a:t>
            </a:r>
            <a:r>
              <a:rPr lang="en-US" sz="2800" b="0" dirty="0">
                <a:solidFill>
                  <a:srgbClr val="FFFFFF"/>
                </a:solidFill>
                <a:latin typeface="Arial" charset="0"/>
              </a:rPr>
              <a:t>Manpower </a:t>
            </a:r>
            <a:r>
              <a:rPr lang="en-US" sz="2800" b="0" dirty="0" smtClean="0">
                <a:solidFill>
                  <a:srgbClr val="FFFFFF"/>
                </a:solidFill>
                <a:latin typeface="Arial" charset="0"/>
              </a:rPr>
              <a:t>Retention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1400" dirty="0">
                <a:solidFill>
                  <a:srgbClr val="FFFFFF"/>
                </a:solidFill>
                <a:latin typeface="Arial" charset="0"/>
              </a:rPr>
              <a:t>	</a:t>
            </a:r>
            <a:r>
              <a:rPr lang="en-US" sz="1400" dirty="0" smtClean="0">
                <a:solidFill>
                  <a:srgbClr val="FFFFFF"/>
                </a:solidFill>
                <a:latin typeface="Arial" charset="0"/>
              </a:rPr>
              <a:t>(Average Turnover/Year &gt;30%)</a:t>
            </a:r>
            <a:endParaRPr lang="en-US" sz="14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02547" name="Text Box 51"/>
          <p:cNvSpPr txBox="1">
            <a:spLocks noChangeArrowheads="1"/>
          </p:cNvSpPr>
          <p:nvPr/>
        </p:nvSpPr>
        <p:spPr bwMode="auto">
          <a:xfrm>
            <a:off x="4389438" y="4054475"/>
            <a:ext cx="2944436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3200" b="0" dirty="0">
                <a:solidFill>
                  <a:srgbClr val="FFFFFF"/>
                </a:solidFill>
                <a:latin typeface="Arial" charset="0"/>
              </a:rPr>
              <a:t>Improve Safety</a:t>
            </a:r>
          </a:p>
        </p:txBody>
      </p:sp>
      <p:sp>
        <p:nvSpPr>
          <p:cNvPr id="1002548" name="Text Box 52"/>
          <p:cNvSpPr txBox="1">
            <a:spLocks noChangeArrowheads="1"/>
          </p:cNvSpPr>
          <p:nvPr/>
        </p:nvSpPr>
        <p:spPr bwMode="auto">
          <a:xfrm>
            <a:off x="4378325" y="3752850"/>
            <a:ext cx="45472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000" b="0" dirty="0">
                <a:solidFill>
                  <a:srgbClr val="FFFFFF"/>
                </a:solidFill>
                <a:latin typeface="Arial" charset="0"/>
              </a:rPr>
              <a:t>Implement Configuration Management</a:t>
            </a:r>
          </a:p>
        </p:txBody>
      </p:sp>
      <p:sp>
        <p:nvSpPr>
          <p:cNvPr id="1002549" name="Text Box 53"/>
          <p:cNvSpPr txBox="1">
            <a:spLocks noChangeArrowheads="1"/>
          </p:cNvSpPr>
          <p:nvPr/>
        </p:nvSpPr>
        <p:spPr bwMode="auto">
          <a:xfrm>
            <a:off x="4427538" y="3068960"/>
            <a:ext cx="2809304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1800" b="0" dirty="0">
                <a:solidFill>
                  <a:srgbClr val="FFFFFF"/>
                </a:solidFill>
                <a:latin typeface="Arial" charset="0"/>
              </a:rPr>
              <a:t>Implement Critical Chain 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1800" b="0" dirty="0">
                <a:solidFill>
                  <a:srgbClr val="FFFFFF"/>
                </a:solidFill>
                <a:latin typeface="Arial" charset="0"/>
              </a:rPr>
              <a:t>Project Management</a:t>
            </a:r>
          </a:p>
        </p:txBody>
      </p:sp>
      <p:sp>
        <p:nvSpPr>
          <p:cNvPr id="1002550" name="Text Box 54"/>
          <p:cNvSpPr txBox="1">
            <a:spLocks noChangeArrowheads="1"/>
          </p:cNvSpPr>
          <p:nvPr/>
        </p:nvSpPr>
        <p:spPr bwMode="auto">
          <a:xfrm>
            <a:off x="4378325" y="2711450"/>
            <a:ext cx="27123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1800" b="0" dirty="0">
                <a:solidFill>
                  <a:srgbClr val="FFFFFF"/>
                </a:solidFill>
                <a:latin typeface="Arial" charset="0"/>
              </a:rPr>
              <a:t>Job Definitions and PMS</a:t>
            </a:r>
          </a:p>
        </p:txBody>
      </p:sp>
      <p:sp>
        <p:nvSpPr>
          <p:cNvPr id="1002551" name="Text Box 55"/>
          <p:cNvSpPr txBox="1">
            <a:spLocks noChangeArrowheads="1"/>
          </p:cNvSpPr>
          <p:nvPr/>
        </p:nvSpPr>
        <p:spPr bwMode="auto">
          <a:xfrm>
            <a:off x="4378325" y="2319338"/>
            <a:ext cx="28407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1800" b="0" dirty="0">
                <a:solidFill>
                  <a:srgbClr val="FFFFFF"/>
                </a:solidFill>
                <a:latin typeface="Arial" charset="0"/>
              </a:rPr>
              <a:t>Improve the Supply Chain</a:t>
            </a:r>
          </a:p>
        </p:txBody>
      </p:sp>
      <p:sp>
        <p:nvSpPr>
          <p:cNvPr id="1002552" name="Text Box 56"/>
          <p:cNvSpPr txBox="1">
            <a:spLocks noChangeArrowheads="1"/>
          </p:cNvSpPr>
          <p:nvPr/>
        </p:nvSpPr>
        <p:spPr bwMode="auto">
          <a:xfrm>
            <a:off x="4378325" y="2012950"/>
            <a:ext cx="2409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1600" dirty="0">
                <a:solidFill>
                  <a:srgbClr val="FFFFFF"/>
                </a:solidFill>
                <a:latin typeface="Arial" charset="0"/>
              </a:rPr>
              <a:t>Alleviate cost pressure</a:t>
            </a:r>
          </a:p>
        </p:txBody>
      </p:sp>
      <p:sp>
        <p:nvSpPr>
          <p:cNvPr id="1002553" name="Rectangle 57"/>
          <p:cNvSpPr>
            <a:spLocks noChangeArrowheads="1"/>
          </p:cNvSpPr>
          <p:nvPr/>
        </p:nvSpPr>
        <p:spPr bwMode="auto">
          <a:xfrm>
            <a:off x="900113" y="2060575"/>
            <a:ext cx="1439862" cy="4175125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54" name="Text Box 58"/>
          <p:cNvSpPr txBox="1">
            <a:spLocks noChangeArrowheads="1"/>
          </p:cNvSpPr>
          <p:nvPr/>
        </p:nvSpPr>
        <p:spPr bwMode="auto">
          <a:xfrm>
            <a:off x="5674080" y="6308725"/>
            <a:ext cx="247420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None/>
            </a:pPr>
            <a:r>
              <a:rPr lang="en-US" sz="1200" b="0" dirty="0">
                <a:solidFill>
                  <a:srgbClr val="FFFFFF"/>
                </a:solidFill>
                <a:latin typeface="Arial" charset="0"/>
              </a:rPr>
              <a:t>* Not fully under </a:t>
            </a:r>
            <a:r>
              <a:rPr lang="en-US" sz="1200" b="0" dirty="0" smtClean="0">
                <a:solidFill>
                  <a:srgbClr val="FFFFFF"/>
                </a:solidFill>
                <a:latin typeface="Arial" charset="0"/>
              </a:rPr>
              <a:t>Tech Ops </a:t>
            </a:r>
            <a:r>
              <a:rPr lang="en-US" sz="1200" b="0" dirty="0">
                <a:solidFill>
                  <a:srgbClr val="FFFFFF"/>
                </a:solidFill>
                <a:latin typeface="Arial" charset="0"/>
              </a:rPr>
              <a:t>control</a:t>
            </a:r>
          </a:p>
        </p:txBody>
      </p:sp>
      <p:sp>
        <p:nvSpPr>
          <p:cNvPr id="1002555" name="Rectangle 59"/>
          <p:cNvSpPr>
            <a:spLocks noChangeArrowheads="1"/>
          </p:cNvSpPr>
          <p:nvPr/>
        </p:nvSpPr>
        <p:spPr bwMode="auto">
          <a:xfrm>
            <a:off x="4356100" y="4724400"/>
            <a:ext cx="4176713" cy="1512888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57" name="Line 61"/>
          <p:cNvSpPr>
            <a:spLocks noChangeShapeType="1"/>
          </p:cNvSpPr>
          <p:nvPr/>
        </p:nvSpPr>
        <p:spPr bwMode="auto">
          <a:xfrm>
            <a:off x="3779838" y="2205038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2558" name="Line 62"/>
          <p:cNvSpPr>
            <a:spLocks noChangeShapeType="1"/>
          </p:cNvSpPr>
          <p:nvPr/>
        </p:nvSpPr>
        <p:spPr bwMode="auto">
          <a:xfrm>
            <a:off x="3779838" y="2492375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2559" name="Line 63"/>
          <p:cNvSpPr>
            <a:spLocks noChangeShapeType="1"/>
          </p:cNvSpPr>
          <p:nvPr/>
        </p:nvSpPr>
        <p:spPr bwMode="auto">
          <a:xfrm>
            <a:off x="3779838" y="2924175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2560" name="Line 64"/>
          <p:cNvSpPr>
            <a:spLocks noChangeShapeType="1"/>
          </p:cNvSpPr>
          <p:nvPr/>
        </p:nvSpPr>
        <p:spPr bwMode="auto">
          <a:xfrm>
            <a:off x="3779838" y="3357563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2561" name="Line 65"/>
          <p:cNvSpPr>
            <a:spLocks noChangeShapeType="1"/>
          </p:cNvSpPr>
          <p:nvPr/>
        </p:nvSpPr>
        <p:spPr bwMode="auto">
          <a:xfrm>
            <a:off x="3779838" y="3933825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2562" name="Line 66"/>
          <p:cNvSpPr>
            <a:spLocks noChangeShapeType="1"/>
          </p:cNvSpPr>
          <p:nvPr/>
        </p:nvSpPr>
        <p:spPr bwMode="auto">
          <a:xfrm>
            <a:off x="3779838" y="4365625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2563" name="Line 67"/>
          <p:cNvSpPr>
            <a:spLocks noChangeShapeType="1"/>
          </p:cNvSpPr>
          <p:nvPr/>
        </p:nvSpPr>
        <p:spPr bwMode="auto">
          <a:xfrm>
            <a:off x="3779838" y="5157788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2564" name="Line 68"/>
          <p:cNvSpPr>
            <a:spLocks noChangeShapeType="1"/>
          </p:cNvSpPr>
          <p:nvPr/>
        </p:nvSpPr>
        <p:spPr bwMode="auto">
          <a:xfrm>
            <a:off x="3779838" y="5734050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2565" name="Text Box 69"/>
          <p:cNvSpPr txBox="1">
            <a:spLocks noChangeArrowheads="1"/>
          </p:cNvSpPr>
          <p:nvPr/>
        </p:nvSpPr>
        <p:spPr bwMode="auto">
          <a:xfrm>
            <a:off x="3203575" y="1303337"/>
            <a:ext cx="4256148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20000"/>
              </a:spcBef>
              <a:buFontTx/>
              <a:buNone/>
            </a:pPr>
            <a:r>
              <a:rPr lang="en-US" sz="2800" b="0" dirty="0">
                <a:solidFill>
                  <a:srgbClr val="FFFFFF"/>
                </a:solidFill>
                <a:latin typeface="Arial" charset="0"/>
              </a:rPr>
              <a:t>Defensive Strategy</a:t>
            </a:r>
            <a:endParaRPr lang="en-US" sz="3200" b="0" dirty="0">
              <a:solidFill>
                <a:srgbClr val="FFFFFF"/>
              </a:solidFill>
              <a:latin typeface="Arial" charset="0"/>
            </a:endParaRPr>
          </a:p>
          <a:p>
            <a:pPr algn="r" eaLnBrk="1" hangingPunct="1">
              <a:spcBef>
                <a:spcPct val="20000"/>
              </a:spcBef>
              <a:buFontTx/>
              <a:buNone/>
            </a:pPr>
            <a:r>
              <a:rPr lang="en-US" sz="1200" b="0" dirty="0">
                <a:solidFill>
                  <a:srgbClr val="FFFFFF"/>
                </a:solidFill>
                <a:latin typeface="Arial" charset="0"/>
              </a:rPr>
              <a:t>(Strengthening Weaknesses)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sz="3200" dirty="0">
              <a:solidFill>
                <a:srgbClr val="FF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9547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657600" y="6356350"/>
            <a:ext cx="2895600" cy="365125"/>
          </a:xfrm>
        </p:spPr>
        <p:txBody>
          <a:bodyPr/>
          <a:lstStyle/>
          <a:p>
            <a:r>
              <a:rPr lang="en-GB" dirty="0" smtClean="0"/>
              <a:t>Author J C Coetzee</a:t>
            </a:r>
            <a:endParaRPr lang="en-GB" dirty="0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0AE6F88-AB2D-7E4B-92ED-FEA1F5EFD9D9}" type="slidenum">
              <a:rPr lang="en-GB"/>
              <a:pPr/>
              <a:t>17</a:t>
            </a:fld>
            <a:endParaRPr lang="en-GB"/>
          </a:p>
        </p:txBody>
      </p:sp>
      <p:sp>
        <p:nvSpPr>
          <p:cNvPr id="1002530" name="Rectangle 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FFFFFF"/>
                </a:solidFill>
              </a:rPr>
              <a:t>Tech Ops  </a:t>
            </a:r>
            <a:r>
              <a:rPr lang="en-US" b="0" dirty="0">
                <a:solidFill>
                  <a:srgbClr val="FFFFFF"/>
                </a:solidFill>
              </a:rPr>
              <a:t>Master </a:t>
            </a:r>
            <a:r>
              <a:rPr lang="en-US" b="0" dirty="0" smtClean="0">
                <a:solidFill>
                  <a:srgbClr val="FFFFFF"/>
                </a:solidFill>
              </a:rPr>
              <a:t>Strategy May 2014</a:t>
            </a:r>
            <a:endParaRPr lang="en-US" b="0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sp>
        <p:nvSpPr>
          <p:cNvPr id="1002531" name="AutoShape 35"/>
          <p:cNvSpPr>
            <a:spLocks noChangeArrowheads="1"/>
          </p:cNvSpPr>
          <p:nvPr/>
        </p:nvSpPr>
        <p:spPr bwMode="auto">
          <a:xfrm rot="16200000">
            <a:off x="2015331" y="4617244"/>
            <a:ext cx="576263" cy="3527425"/>
          </a:xfrm>
          <a:prstGeom prst="flowChartDelay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32" name="AutoShape 36"/>
          <p:cNvSpPr>
            <a:spLocks noChangeArrowheads="1"/>
          </p:cNvSpPr>
          <p:nvPr/>
        </p:nvSpPr>
        <p:spPr bwMode="auto">
          <a:xfrm rot="5400000">
            <a:off x="2016125" y="80963"/>
            <a:ext cx="503238" cy="3598862"/>
          </a:xfrm>
          <a:prstGeom prst="flowChartDelay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34" name="Rectangle 38"/>
          <p:cNvSpPr>
            <a:spLocks noChangeArrowheads="1"/>
          </p:cNvSpPr>
          <p:nvPr/>
        </p:nvSpPr>
        <p:spPr bwMode="auto">
          <a:xfrm>
            <a:off x="2627313" y="40767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35" name="Rectangle 39"/>
          <p:cNvSpPr>
            <a:spLocks noChangeArrowheads="1"/>
          </p:cNvSpPr>
          <p:nvPr/>
        </p:nvSpPr>
        <p:spPr bwMode="auto">
          <a:xfrm>
            <a:off x="3563938" y="36449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36" name="Text Box 40"/>
          <p:cNvSpPr txBox="1">
            <a:spLocks noChangeArrowheads="1"/>
          </p:cNvSpPr>
          <p:nvPr/>
        </p:nvSpPr>
        <p:spPr bwMode="auto">
          <a:xfrm>
            <a:off x="3203575" y="5589588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endParaRPr lang="en-US" sz="3200" b="0">
              <a:latin typeface="Arial" charset="0"/>
            </a:endParaRPr>
          </a:p>
        </p:txBody>
      </p:sp>
      <p:sp>
        <p:nvSpPr>
          <p:cNvPr id="1002537" name="Rectangle 41"/>
          <p:cNvSpPr>
            <a:spLocks noChangeArrowheads="1"/>
          </p:cNvSpPr>
          <p:nvPr/>
        </p:nvSpPr>
        <p:spPr bwMode="auto">
          <a:xfrm>
            <a:off x="2339974" y="2972103"/>
            <a:ext cx="1389064" cy="625475"/>
          </a:xfrm>
          <a:prstGeom prst="rect">
            <a:avLst/>
          </a:prstGeom>
          <a:solidFill>
            <a:srgbClr val="9BBB5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2538" name="Rectangle 42"/>
          <p:cNvSpPr>
            <a:spLocks noChangeArrowheads="1"/>
          </p:cNvSpPr>
          <p:nvPr/>
        </p:nvSpPr>
        <p:spPr bwMode="auto">
          <a:xfrm>
            <a:off x="2339974" y="4676498"/>
            <a:ext cx="1389064" cy="296599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2539" name="Rectangle 43"/>
          <p:cNvSpPr>
            <a:spLocks noChangeArrowheads="1"/>
          </p:cNvSpPr>
          <p:nvPr/>
        </p:nvSpPr>
        <p:spPr bwMode="auto">
          <a:xfrm>
            <a:off x="2339974" y="3607762"/>
            <a:ext cx="1389063" cy="301888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02540" name="Rectangle 44"/>
          <p:cNvSpPr>
            <a:spLocks noChangeArrowheads="1"/>
          </p:cNvSpPr>
          <p:nvPr/>
        </p:nvSpPr>
        <p:spPr bwMode="auto">
          <a:xfrm>
            <a:off x="2339974" y="2069892"/>
            <a:ext cx="1389064" cy="406368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2541" name="Rectangle 45"/>
          <p:cNvSpPr>
            <a:spLocks noChangeArrowheads="1"/>
          </p:cNvSpPr>
          <p:nvPr/>
        </p:nvSpPr>
        <p:spPr bwMode="auto">
          <a:xfrm>
            <a:off x="2339974" y="4989743"/>
            <a:ext cx="1389063" cy="719138"/>
          </a:xfrm>
          <a:prstGeom prst="rect">
            <a:avLst/>
          </a:prstGeom>
          <a:solidFill>
            <a:schemeClr val="accent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2542" name="Rectangle 46"/>
          <p:cNvSpPr>
            <a:spLocks noChangeArrowheads="1"/>
          </p:cNvSpPr>
          <p:nvPr/>
        </p:nvSpPr>
        <p:spPr bwMode="auto">
          <a:xfrm>
            <a:off x="2339974" y="5734049"/>
            <a:ext cx="1389064" cy="479425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342900" indent="-342900" algn="ctr" eaLnBrk="1" hangingPunct="1">
              <a:buFontTx/>
              <a:buNone/>
            </a:pPr>
            <a:endParaRPr lang="en-US" sz="3200" b="0">
              <a:solidFill>
                <a:srgbClr val="77933C"/>
              </a:solidFill>
            </a:endParaRPr>
          </a:p>
        </p:txBody>
      </p:sp>
      <p:sp>
        <p:nvSpPr>
          <p:cNvPr id="1002543" name="Rectangle 47"/>
          <p:cNvSpPr>
            <a:spLocks noChangeArrowheads="1"/>
          </p:cNvSpPr>
          <p:nvPr/>
        </p:nvSpPr>
        <p:spPr bwMode="auto">
          <a:xfrm>
            <a:off x="2339974" y="4207633"/>
            <a:ext cx="1389064" cy="484632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2544" name="Rectangle 48"/>
          <p:cNvSpPr>
            <a:spLocks noChangeArrowheads="1"/>
          </p:cNvSpPr>
          <p:nvPr/>
        </p:nvSpPr>
        <p:spPr bwMode="auto">
          <a:xfrm>
            <a:off x="2339974" y="3918001"/>
            <a:ext cx="1389063" cy="291410"/>
          </a:xfrm>
          <a:prstGeom prst="rect">
            <a:avLst/>
          </a:prstGeom>
          <a:solidFill>
            <a:srgbClr val="008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2545" name="Text Box 49"/>
          <p:cNvSpPr txBox="1">
            <a:spLocks noChangeArrowheads="1"/>
          </p:cNvSpPr>
          <p:nvPr/>
        </p:nvSpPr>
        <p:spPr bwMode="auto">
          <a:xfrm>
            <a:off x="4311650" y="5624855"/>
            <a:ext cx="2569934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3200" b="0" dirty="0">
                <a:solidFill>
                  <a:srgbClr val="FFFFFF"/>
                </a:solidFill>
                <a:latin typeface="Arial" charset="0"/>
              </a:rPr>
              <a:t>*</a:t>
            </a:r>
            <a:r>
              <a:rPr lang="en-US" sz="2000" b="0" dirty="0">
                <a:solidFill>
                  <a:srgbClr val="FFFFFF"/>
                </a:solidFill>
                <a:latin typeface="Arial" charset="0"/>
              </a:rPr>
              <a:t>Manpower Strategy</a:t>
            </a:r>
          </a:p>
        </p:txBody>
      </p:sp>
      <p:sp>
        <p:nvSpPr>
          <p:cNvPr id="1002546" name="Text Box 50"/>
          <p:cNvSpPr txBox="1">
            <a:spLocks noChangeArrowheads="1"/>
          </p:cNvSpPr>
          <p:nvPr/>
        </p:nvSpPr>
        <p:spPr bwMode="auto">
          <a:xfrm>
            <a:off x="4305299" y="4918530"/>
            <a:ext cx="4227513" cy="84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3200" b="0" dirty="0">
                <a:solidFill>
                  <a:srgbClr val="FFFFFF"/>
                </a:solidFill>
                <a:latin typeface="Arial" charset="0"/>
              </a:rPr>
              <a:t>*</a:t>
            </a:r>
            <a:r>
              <a:rPr lang="en-US" b="0" dirty="0">
                <a:solidFill>
                  <a:srgbClr val="FFFFFF"/>
                </a:solidFill>
                <a:latin typeface="Arial" charset="0"/>
              </a:rPr>
              <a:t>Manpower </a:t>
            </a:r>
            <a:r>
              <a:rPr lang="en-US" b="0" dirty="0" smtClean="0">
                <a:solidFill>
                  <a:srgbClr val="FFFFFF"/>
                </a:solidFill>
                <a:latin typeface="Arial" charset="0"/>
              </a:rPr>
              <a:t>Retention 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1400" b="0" dirty="0" smtClean="0">
                <a:solidFill>
                  <a:srgbClr val="FFFFFF"/>
                </a:solidFill>
                <a:latin typeface="Arial" charset="0"/>
              </a:rPr>
              <a:t>   Average Turnover =4%  </a:t>
            </a:r>
          </a:p>
        </p:txBody>
      </p:sp>
      <p:sp>
        <p:nvSpPr>
          <p:cNvPr id="1002547" name="Text Box 51"/>
          <p:cNvSpPr txBox="1">
            <a:spLocks noChangeArrowheads="1"/>
          </p:cNvSpPr>
          <p:nvPr/>
        </p:nvSpPr>
        <p:spPr bwMode="auto">
          <a:xfrm>
            <a:off x="4389438" y="4222223"/>
            <a:ext cx="41023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b="0" dirty="0" smtClean="0">
                <a:solidFill>
                  <a:srgbClr val="FFFFFF"/>
                </a:solidFill>
                <a:latin typeface="Arial" charset="0"/>
              </a:rPr>
              <a:t>Maintain and Improve Safety</a:t>
            </a:r>
            <a:endParaRPr lang="en-US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02548" name="Text Box 52"/>
          <p:cNvSpPr txBox="1">
            <a:spLocks noChangeArrowheads="1"/>
          </p:cNvSpPr>
          <p:nvPr/>
        </p:nvSpPr>
        <p:spPr bwMode="auto">
          <a:xfrm>
            <a:off x="4378325" y="3836724"/>
            <a:ext cx="41626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1800" b="0" dirty="0" smtClean="0">
                <a:solidFill>
                  <a:srgbClr val="FFFFFF"/>
                </a:solidFill>
                <a:latin typeface="Arial" charset="0"/>
              </a:rPr>
              <a:t>Strengthen </a:t>
            </a:r>
            <a:r>
              <a:rPr lang="en-US" sz="1800" b="0" dirty="0">
                <a:solidFill>
                  <a:srgbClr val="FFFFFF"/>
                </a:solidFill>
                <a:latin typeface="Arial" charset="0"/>
              </a:rPr>
              <a:t>Configuration Management</a:t>
            </a:r>
          </a:p>
        </p:txBody>
      </p:sp>
      <p:sp>
        <p:nvSpPr>
          <p:cNvPr id="1002549" name="Text Box 53"/>
          <p:cNvSpPr txBox="1">
            <a:spLocks noChangeArrowheads="1"/>
          </p:cNvSpPr>
          <p:nvPr/>
        </p:nvSpPr>
        <p:spPr bwMode="auto">
          <a:xfrm>
            <a:off x="4379616" y="3056978"/>
            <a:ext cx="47643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b="0" dirty="0" smtClean="0">
                <a:solidFill>
                  <a:srgbClr val="FFFFFF"/>
                </a:solidFill>
                <a:latin typeface="Arial" charset="0"/>
              </a:rPr>
              <a:t>Strengthen Project Management</a:t>
            </a:r>
            <a:endParaRPr lang="en-US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02550" name="Text Box 54"/>
          <p:cNvSpPr txBox="1">
            <a:spLocks noChangeArrowheads="1"/>
          </p:cNvSpPr>
          <p:nvPr/>
        </p:nvSpPr>
        <p:spPr bwMode="auto">
          <a:xfrm>
            <a:off x="4378325" y="4664516"/>
            <a:ext cx="27123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1800" b="0" dirty="0">
                <a:solidFill>
                  <a:srgbClr val="FFFFFF"/>
                </a:solidFill>
                <a:latin typeface="Arial" charset="0"/>
              </a:rPr>
              <a:t>Job Definitions and PMS</a:t>
            </a:r>
          </a:p>
        </p:txBody>
      </p:sp>
      <p:sp>
        <p:nvSpPr>
          <p:cNvPr id="1002551" name="Text Box 55"/>
          <p:cNvSpPr txBox="1">
            <a:spLocks noChangeArrowheads="1"/>
          </p:cNvSpPr>
          <p:nvPr/>
        </p:nvSpPr>
        <p:spPr bwMode="auto">
          <a:xfrm>
            <a:off x="4378325" y="3553484"/>
            <a:ext cx="27512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 smtClean="0">
                <a:solidFill>
                  <a:srgbClr val="FFFFFF"/>
                </a:solidFill>
                <a:latin typeface="Arial" charset="0"/>
              </a:rPr>
              <a:t>Strengthen </a:t>
            </a:r>
            <a:r>
              <a:rPr lang="en-US" sz="1800" b="0" dirty="0" smtClean="0">
                <a:solidFill>
                  <a:srgbClr val="FFFFFF"/>
                </a:solidFill>
                <a:latin typeface="Arial" charset="0"/>
              </a:rPr>
              <a:t>Supply </a:t>
            </a:r>
            <a:r>
              <a:rPr lang="en-US" sz="1800" b="0" dirty="0">
                <a:solidFill>
                  <a:srgbClr val="FFFFFF"/>
                </a:solidFill>
                <a:latin typeface="Arial" charset="0"/>
              </a:rPr>
              <a:t>Chain</a:t>
            </a:r>
          </a:p>
        </p:txBody>
      </p:sp>
      <p:sp>
        <p:nvSpPr>
          <p:cNvPr id="1002552" name="Text Box 56"/>
          <p:cNvSpPr txBox="1">
            <a:spLocks noChangeArrowheads="1"/>
          </p:cNvSpPr>
          <p:nvPr/>
        </p:nvSpPr>
        <p:spPr bwMode="auto">
          <a:xfrm>
            <a:off x="4378325" y="1965022"/>
            <a:ext cx="41544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800" dirty="0" smtClean="0">
                <a:solidFill>
                  <a:srgbClr val="FFFFFF"/>
                </a:solidFill>
                <a:latin typeface="Arial" charset="0"/>
              </a:rPr>
              <a:t>Mitigate </a:t>
            </a:r>
            <a:r>
              <a:rPr lang="en-US" sz="2800" dirty="0">
                <a:solidFill>
                  <a:srgbClr val="FFFFFF"/>
                </a:solidFill>
                <a:latin typeface="Arial" charset="0"/>
              </a:rPr>
              <a:t>cost pressure</a:t>
            </a:r>
          </a:p>
        </p:txBody>
      </p:sp>
      <p:sp>
        <p:nvSpPr>
          <p:cNvPr id="1002553" name="Rectangle 57"/>
          <p:cNvSpPr>
            <a:spLocks noChangeArrowheads="1"/>
          </p:cNvSpPr>
          <p:nvPr/>
        </p:nvSpPr>
        <p:spPr bwMode="auto">
          <a:xfrm>
            <a:off x="900113" y="2060575"/>
            <a:ext cx="1439862" cy="4175125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accent6"/>
              </a:solidFill>
            </a:endParaRPr>
          </a:p>
        </p:txBody>
      </p:sp>
      <p:sp>
        <p:nvSpPr>
          <p:cNvPr id="1002554" name="Text Box 58"/>
          <p:cNvSpPr txBox="1">
            <a:spLocks noChangeArrowheads="1"/>
          </p:cNvSpPr>
          <p:nvPr/>
        </p:nvSpPr>
        <p:spPr bwMode="auto">
          <a:xfrm>
            <a:off x="5674080" y="6308725"/>
            <a:ext cx="247420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None/>
            </a:pPr>
            <a:r>
              <a:rPr lang="en-US" sz="1200" b="0" dirty="0">
                <a:solidFill>
                  <a:srgbClr val="FFFFFF"/>
                </a:solidFill>
                <a:latin typeface="Arial" charset="0"/>
              </a:rPr>
              <a:t>* Not fully under </a:t>
            </a:r>
            <a:r>
              <a:rPr lang="en-US" sz="1200" b="0" dirty="0" smtClean="0">
                <a:solidFill>
                  <a:srgbClr val="FFFFFF"/>
                </a:solidFill>
                <a:latin typeface="Arial" charset="0"/>
              </a:rPr>
              <a:t>Tech Ops </a:t>
            </a:r>
            <a:r>
              <a:rPr lang="en-US" sz="1200" b="0" dirty="0">
                <a:solidFill>
                  <a:srgbClr val="FFFFFF"/>
                </a:solidFill>
                <a:latin typeface="Arial" charset="0"/>
              </a:rPr>
              <a:t>control</a:t>
            </a:r>
          </a:p>
        </p:txBody>
      </p:sp>
      <p:sp>
        <p:nvSpPr>
          <p:cNvPr id="1002555" name="Rectangle 59"/>
          <p:cNvSpPr>
            <a:spLocks noChangeArrowheads="1"/>
          </p:cNvSpPr>
          <p:nvPr/>
        </p:nvSpPr>
        <p:spPr bwMode="auto">
          <a:xfrm>
            <a:off x="4324416" y="4692265"/>
            <a:ext cx="4517080" cy="1543435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2557" name="Line 61"/>
          <p:cNvSpPr>
            <a:spLocks noChangeShapeType="1"/>
          </p:cNvSpPr>
          <p:nvPr/>
        </p:nvSpPr>
        <p:spPr bwMode="auto">
          <a:xfrm>
            <a:off x="3779838" y="2252966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2558" name="Line 62"/>
          <p:cNvSpPr>
            <a:spLocks noChangeShapeType="1"/>
          </p:cNvSpPr>
          <p:nvPr/>
        </p:nvSpPr>
        <p:spPr bwMode="auto">
          <a:xfrm>
            <a:off x="3779838" y="3762467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2559" name="Line 63"/>
          <p:cNvSpPr>
            <a:spLocks noChangeShapeType="1"/>
          </p:cNvSpPr>
          <p:nvPr/>
        </p:nvSpPr>
        <p:spPr bwMode="auto">
          <a:xfrm>
            <a:off x="3729037" y="4829254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2560" name="Line 64"/>
          <p:cNvSpPr>
            <a:spLocks noChangeShapeType="1"/>
          </p:cNvSpPr>
          <p:nvPr/>
        </p:nvSpPr>
        <p:spPr bwMode="auto">
          <a:xfrm>
            <a:off x="3779838" y="3273689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2561" name="Line 65"/>
          <p:cNvSpPr>
            <a:spLocks noChangeShapeType="1"/>
          </p:cNvSpPr>
          <p:nvPr/>
        </p:nvSpPr>
        <p:spPr bwMode="auto">
          <a:xfrm>
            <a:off x="3779838" y="4065627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2562" name="Line 66"/>
          <p:cNvSpPr>
            <a:spLocks noChangeShapeType="1"/>
          </p:cNvSpPr>
          <p:nvPr/>
        </p:nvSpPr>
        <p:spPr bwMode="auto">
          <a:xfrm>
            <a:off x="3779838" y="4480194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2563" name="Line 67"/>
          <p:cNvSpPr>
            <a:spLocks noChangeShapeType="1"/>
          </p:cNvSpPr>
          <p:nvPr/>
        </p:nvSpPr>
        <p:spPr bwMode="auto">
          <a:xfrm>
            <a:off x="3779838" y="5337518"/>
            <a:ext cx="59848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2564" name="Line 68"/>
          <p:cNvSpPr>
            <a:spLocks noChangeShapeType="1"/>
          </p:cNvSpPr>
          <p:nvPr/>
        </p:nvSpPr>
        <p:spPr bwMode="auto">
          <a:xfrm>
            <a:off x="3779838" y="5925762"/>
            <a:ext cx="5762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2565" name="Text Box 69"/>
          <p:cNvSpPr txBox="1">
            <a:spLocks noChangeArrowheads="1"/>
          </p:cNvSpPr>
          <p:nvPr/>
        </p:nvSpPr>
        <p:spPr bwMode="auto">
          <a:xfrm>
            <a:off x="3580598" y="1319531"/>
            <a:ext cx="4426953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spcBef>
                <a:spcPct val="20000"/>
              </a:spcBef>
              <a:buFontTx/>
              <a:buNone/>
            </a:pPr>
            <a:r>
              <a:rPr lang="en-US" sz="2800" b="0" dirty="0">
                <a:solidFill>
                  <a:srgbClr val="FFFFFF"/>
                </a:solidFill>
                <a:latin typeface="Arial" charset="0"/>
              </a:rPr>
              <a:t>Defensive Strategy</a:t>
            </a:r>
            <a:endParaRPr lang="en-US" sz="3200" b="0" dirty="0">
              <a:solidFill>
                <a:srgbClr val="FFFFFF"/>
              </a:solidFill>
              <a:latin typeface="Arial" charset="0"/>
            </a:endParaRPr>
          </a:p>
          <a:p>
            <a:pPr algn="r" eaLnBrk="1" hangingPunct="1">
              <a:spcBef>
                <a:spcPct val="20000"/>
              </a:spcBef>
              <a:buFontTx/>
              <a:buNone/>
            </a:pPr>
            <a:r>
              <a:rPr lang="en-US" sz="1200" b="0" dirty="0" smtClean="0">
                <a:solidFill>
                  <a:srgbClr val="FFFFFF"/>
                </a:solidFill>
                <a:latin typeface="Arial" charset="0"/>
              </a:rPr>
              <a:t>(Counter Threats)</a:t>
            </a:r>
            <a:endParaRPr lang="en-US" sz="1200" b="0" dirty="0">
              <a:solidFill>
                <a:srgbClr val="FFFFFF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sz="32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9" name="Rectangle 41"/>
          <p:cNvSpPr>
            <a:spLocks noChangeArrowheads="1"/>
          </p:cNvSpPr>
          <p:nvPr/>
        </p:nvSpPr>
        <p:spPr bwMode="auto">
          <a:xfrm>
            <a:off x="2336634" y="2476260"/>
            <a:ext cx="1389064" cy="592700"/>
          </a:xfrm>
          <a:prstGeom prst="rect">
            <a:avLst/>
          </a:prstGeom>
          <a:solidFill>
            <a:srgbClr val="FF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61"/>
          <p:cNvSpPr>
            <a:spLocks noChangeShapeType="1"/>
          </p:cNvSpPr>
          <p:nvPr/>
        </p:nvSpPr>
        <p:spPr bwMode="auto">
          <a:xfrm>
            <a:off x="3741738" y="2776800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372834" y="2429322"/>
            <a:ext cx="431396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Meet New Agreement’s KPI </a:t>
            </a:r>
          </a:p>
          <a:p>
            <a:r>
              <a:rPr lang="en-US" sz="1400" dirty="0" smtClean="0">
                <a:latin typeface="Arial"/>
                <a:cs typeface="Arial"/>
              </a:rPr>
              <a:t>Availability, Reliability,  &lt;7% Technical Down Time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5409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Author</a:t>
            </a:r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5B69CC0-38DC-B442-B633-B6D090E14E5D}" type="slidenum">
              <a:rPr lang="en-GB"/>
              <a:pPr/>
              <a:t>18</a:t>
            </a:fld>
            <a:endParaRPr lang="en-GB"/>
          </a:p>
        </p:txBody>
      </p:sp>
      <p:sp>
        <p:nvSpPr>
          <p:cNvPr id="1047589" name="Rectangle 3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FFFFFF"/>
                </a:solidFill>
              </a:rPr>
              <a:t>Tech Ops  </a:t>
            </a:r>
            <a:r>
              <a:rPr lang="en-US" b="0" dirty="0">
                <a:solidFill>
                  <a:srgbClr val="FFFFFF"/>
                </a:solidFill>
              </a:rPr>
              <a:t>Master </a:t>
            </a:r>
            <a:r>
              <a:rPr lang="en-US" b="0" dirty="0" smtClean="0">
                <a:solidFill>
                  <a:srgbClr val="FFFFFF"/>
                </a:solidFill>
              </a:rPr>
              <a:t>Strategy May 2009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1047592" name="Rectangle 40"/>
          <p:cNvSpPr>
            <a:spLocks noChangeArrowheads="1"/>
          </p:cNvSpPr>
          <p:nvPr/>
        </p:nvSpPr>
        <p:spPr bwMode="auto">
          <a:xfrm>
            <a:off x="1116013" y="5373688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buFontTx/>
              <a:buNone/>
            </a:pPr>
            <a:endParaRPr lang="en-US" sz="3200" b="0"/>
          </a:p>
        </p:txBody>
      </p:sp>
      <p:sp>
        <p:nvSpPr>
          <p:cNvPr id="1047593" name="Rectangle 41"/>
          <p:cNvSpPr>
            <a:spLocks noChangeArrowheads="1"/>
          </p:cNvSpPr>
          <p:nvPr/>
        </p:nvSpPr>
        <p:spPr bwMode="auto">
          <a:xfrm>
            <a:off x="1763713" y="5229225"/>
            <a:ext cx="71437" cy="7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594" name="Rectangle 42"/>
          <p:cNvSpPr>
            <a:spLocks noChangeArrowheads="1"/>
          </p:cNvSpPr>
          <p:nvPr/>
        </p:nvSpPr>
        <p:spPr bwMode="auto">
          <a:xfrm>
            <a:off x="2051050" y="4652963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595" name="Text Box 43"/>
          <p:cNvSpPr txBox="1">
            <a:spLocks noChangeArrowheads="1"/>
          </p:cNvSpPr>
          <p:nvPr/>
        </p:nvSpPr>
        <p:spPr bwMode="auto">
          <a:xfrm>
            <a:off x="2768600" y="3883345"/>
            <a:ext cx="5374563" cy="1557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800" b="0" dirty="0">
                <a:solidFill>
                  <a:srgbClr val="FFFFFF"/>
                </a:solidFill>
                <a:latin typeface="Arial" charset="0"/>
              </a:rPr>
              <a:t>Do not apply unproven or cutting 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800" b="0" dirty="0">
                <a:solidFill>
                  <a:srgbClr val="FFFFFF"/>
                </a:solidFill>
                <a:latin typeface="Arial" charset="0"/>
              </a:rPr>
              <a:t>edge Technology to systems 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800" b="0" dirty="0">
                <a:solidFill>
                  <a:srgbClr val="FFFFFF"/>
                </a:solidFill>
                <a:latin typeface="Arial" charset="0"/>
              </a:rPr>
              <a:t>required to operate reliably</a:t>
            </a:r>
          </a:p>
        </p:txBody>
      </p:sp>
      <p:sp>
        <p:nvSpPr>
          <p:cNvPr id="1047596" name="Text Box 44"/>
          <p:cNvSpPr txBox="1">
            <a:spLocks noChangeArrowheads="1"/>
          </p:cNvSpPr>
          <p:nvPr/>
        </p:nvSpPr>
        <p:spPr bwMode="auto">
          <a:xfrm>
            <a:off x="2987675" y="3068638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None/>
            </a:pPr>
            <a:endParaRPr lang="en-US" sz="3200" b="0">
              <a:latin typeface="Arial" charset="0"/>
            </a:endParaRPr>
          </a:p>
        </p:txBody>
      </p:sp>
      <p:sp>
        <p:nvSpPr>
          <p:cNvPr id="1047597" name="Text Box 45"/>
          <p:cNvSpPr txBox="1">
            <a:spLocks noChangeArrowheads="1"/>
          </p:cNvSpPr>
          <p:nvPr/>
        </p:nvSpPr>
        <p:spPr bwMode="auto">
          <a:xfrm>
            <a:off x="2786063" y="2481765"/>
            <a:ext cx="4799411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b="0" dirty="0">
                <a:solidFill>
                  <a:srgbClr val="FFFFFF"/>
                </a:solidFill>
                <a:latin typeface="Arial" charset="0"/>
              </a:rPr>
              <a:t>Do not ask for more resources 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b="0" dirty="0">
                <a:solidFill>
                  <a:srgbClr val="FFFFFF"/>
                </a:solidFill>
                <a:latin typeface="Arial" charset="0"/>
              </a:rPr>
              <a:t>without </a:t>
            </a:r>
            <a:r>
              <a:rPr lang="en-US" b="0" dirty="0" smtClean="0">
                <a:solidFill>
                  <a:srgbClr val="FFFFFF"/>
                </a:solidFill>
                <a:latin typeface="Arial" charset="0"/>
              </a:rPr>
              <a:t>fully utilizing existing </a:t>
            </a:r>
            <a:r>
              <a:rPr lang="en-US" b="0" dirty="0">
                <a:solidFill>
                  <a:srgbClr val="FFFFFF"/>
                </a:solidFill>
                <a:latin typeface="Arial" charset="0"/>
              </a:rPr>
              <a:t>ones</a:t>
            </a:r>
          </a:p>
        </p:txBody>
      </p:sp>
      <p:sp>
        <p:nvSpPr>
          <p:cNvPr id="1047598" name="Rectangle 46"/>
          <p:cNvSpPr>
            <a:spLocks noChangeArrowheads="1"/>
          </p:cNvSpPr>
          <p:nvPr/>
        </p:nvSpPr>
        <p:spPr bwMode="auto">
          <a:xfrm>
            <a:off x="755650" y="5373688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599" name="AutoShape 47"/>
          <p:cNvSpPr>
            <a:spLocks noChangeArrowheads="1"/>
          </p:cNvSpPr>
          <p:nvPr/>
        </p:nvSpPr>
        <p:spPr bwMode="auto">
          <a:xfrm rot="5400000">
            <a:off x="1620044" y="1701007"/>
            <a:ext cx="215900" cy="1223962"/>
          </a:xfrm>
          <a:prstGeom prst="flowChartDelay">
            <a:avLst/>
          </a:prstGeom>
          <a:solidFill>
            <a:srgbClr val="8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600" name="AutoShape 48"/>
          <p:cNvSpPr>
            <a:spLocks noChangeArrowheads="1"/>
          </p:cNvSpPr>
          <p:nvPr/>
        </p:nvSpPr>
        <p:spPr bwMode="auto">
          <a:xfrm rot="16200000">
            <a:off x="1619250" y="5229226"/>
            <a:ext cx="288925" cy="1295400"/>
          </a:xfrm>
          <a:prstGeom prst="flowChartDelay">
            <a:avLst/>
          </a:prstGeom>
          <a:solidFill>
            <a:srgbClr val="8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601" name="Rectangle 49"/>
          <p:cNvSpPr>
            <a:spLocks noChangeArrowheads="1"/>
          </p:cNvSpPr>
          <p:nvPr/>
        </p:nvSpPr>
        <p:spPr bwMode="auto">
          <a:xfrm>
            <a:off x="1692275" y="2420938"/>
            <a:ext cx="431800" cy="1223962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602" name="Rectangle 50"/>
          <p:cNvSpPr>
            <a:spLocks noChangeArrowheads="1"/>
          </p:cNvSpPr>
          <p:nvPr/>
        </p:nvSpPr>
        <p:spPr bwMode="auto">
          <a:xfrm>
            <a:off x="1692275" y="3644900"/>
            <a:ext cx="431800" cy="2160588"/>
          </a:xfrm>
          <a:prstGeom prst="rect">
            <a:avLst/>
          </a:prstGeom>
          <a:solidFill>
            <a:srgbClr val="8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603" name="Rectangle 51"/>
          <p:cNvSpPr>
            <a:spLocks noChangeArrowheads="1"/>
          </p:cNvSpPr>
          <p:nvPr/>
        </p:nvSpPr>
        <p:spPr bwMode="auto">
          <a:xfrm>
            <a:off x="1331913" y="2420938"/>
            <a:ext cx="360362" cy="3384550"/>
          </a:xfrm>
          <a:prstGeom prst="rect">
            <a:avLst/>
          </a:prstGeom>
          <a:solidFill>
            <a:srgbClr val="80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604" name="AutoShape 52"/>
          <p:cNvSpPr>
            <a:spLocks noChangeArrowheads="1"/>
          </p:cNvSpPr>
          <p:nvPr/>
        </p:nvSpPr>
        <p:spPr bwMode="auto">
          <a:xfrm>
            <a:off x="1763713" y="6165850"/>
            <a:ext cx="609600" cy="609600"/>
          </a:xfrm>
          <a:prstGeom prst="flowChartDela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605" name="Line 53"/>
          <p:cNvSpPr>
            <a:spLocks noChangeShapeType="1"/>
          </p:cNvSpPr>
          <p:nvPr/>
        </p:nvSpPr>
        <p:spPr bwMode="auto">
          <a:xfrm>
            <a:off x="2124075" y="2781300"/>
            <a:ext cx="7191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7606" name="Line 54"/>
          <p:cNvSpPr>
            <a:spLocks noChangeShapeType="1"/>
          </p:cNvSpPr>
          <p:nvPr/>
        </p:nvSpPr>
        <p:spPr bwMode="auto">
          <a:xfrm>
            <a:off x="2124075" y="2924175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7607" name="Line 55"/>
          <p:cNvSpPr>
            <a:spLocks noChangeShapeType="1"/>
          </p:cNvSpPr>
          <p:nvPr/>
        </p:nvSpPr>
        <p:spPr bwMode="auto">
          <a:xfrm>
            <a:off x="2124075" y="4652963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43808" y="1484900"/>
            <a:ext cx="53285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b="0" dirty="0" smtClean="0">
                <a:solidFill>
                  <a:srgbClr val="FFFFFF"/>
                </a:solidFill>
              </a:rPr>
              <a:t>Temptations = No - No </a:t>
            </a:r>
          </a:p>
          <a:p>
            <a:pPr>
              <a:buNone/>
            </a:pPr>
            <a:r>
              <a:rPr lang="en-US" sz="1400" b="0" dirty="0" smtClean="0">
                <a:solidFill>
                  <a:srgbClr val="FFFFFF"/>
                </a:solidFill>
              </a:rPr>
              <a:t>Pair off Weak Points with Opportunities</a:t>
            </a:r>
            <a:endParaRPr lang="en-US" sz="14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845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/>
              <a:t>Author</a:t>
            </a:r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5B69CC0-38DC-B442-B633-B6D090E14E5D}" type="slidenum">
              <a:rPr lang="en-GB"/>
              <a:pPr/>
              <a:t>19</a:t>
            </a:fld>
            <a:endParaRPr lang="en-GB"/>
          </a:p>
        </p:txBody>
      </p:sp>
      <p:sp>
        <p:nvSpPr>
          <p:cNvPr id="1047589" name="Rectangle 3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>
                <a:solidFill>
                  <a:srgbClr val="FFFFFF"/>
                </a:solidFill>
              </a:rPr>
              <a:t>Tech Ops  </a:t>
            </a:r>
            <a:r>
              <a:rPr lang="en-US" b="0" dirty="0">
                <a:solidFill>
                  <a:srgbClr val="FFFFFF"/>
                </a:solidFill>
              </a:rPr>
              <a:t>Master </a:t>
            </a:r>
            <a:r>
              <a:rPr lang="en-US" b="0" dirty="0" smtClean="0">
                <a:solidFill>
                  <a:srgbClr val="FFFFFF"/>
                </a:solidFill>
              </a:rPr>
              <a:t>Strategy Aug 2009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1047592" name="Rectangle 40"/>
          <p:cNvSpPr>
            <a:spLocks noChangeArrowheads="1"/>
          </p:cNvSpPr>
          <p:nvPr/>
        </p:nvSpPr>
        <p:spPr bwMode="auto">
          <a:xfrm>
            <a:off x="1116013" y="5373688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 eaLnBrk="1" hangingPunct="1">
              <a:buFontTx/>
              <a:buNone/>
            </a:pPr>
            <a:endParaRPr lang="en-US" sz="3200" b="0"/>
          </a:p>
        </p:txBody>
      </p:sp>
      <p:sp>
        <p:nvSpPr>
          <p:cNvPr id="1047593" name="Rectangle 41"/>
          <p:cNvSpPr>
            <a:spLocks noChangeArrowheads="1"/>
          </p:cNvSpPr>
          <p:nvPr/>
        </p:nvSpPr>
        <p:spPr bwMode="auto">
          <a:xfrm>
            <a:off x="1763713" y="5229225"/>
            <a:ext cx="71437" cy="7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594" name="Rectangle 42"/>
          <p:cNvSpPr>
            <a:spLocks noChangeArrowheads="1"/>
          </p:cNvSpPr>
          <p:nvPr/>
        </p:nvSpPr>
        <p:spPr bwMode="auto">
          <a:xfrm>
            <a:off x="2051050" y="4652963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595" name="Text Box 43"/>
          <p:cNvSpPr txBox="1">
            <a:spLocks noChangeArrowheads="1"/>
          </p:cNvSpPr>
          <p:nvPr/>
        </p:nvSpPr>
        <p:spPr bwMode="auto">
          <a:xfrm>
            <a:off x="2520195" y="3955237"/>
            <a:ext cx="6345262" cy="250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b="0" dirty="0" smtClean="0">
                <a:solidFill>
                  <a:srgbClr val="FFFFFF"/>
                </a:solidFill>
                <a:latin typeface="Arial" charset="0"/>
              </a:rPr>
              <a:t>    </a:t>
            </a:r>
            <a:r>
              <a:rPr lang="en-US" sz="2800" b="0" dirty="0" smtClean="0">
                <a:solidFill>
                  <a:srgbClr val="FFFFFF"/>
                </a:solidFill>
                <a:latin typeface="Arial" charset="0"/>
              </a:rPr>
              <a:t>Do </a:t>
            </a:r>
            <a:r>
              <a:rPr lang="en-US" sz="2800" b="0" dirty="0">
                <a:solidFill>
                  <a:srgbClr val="FFFFFF"/>
                </a:solidFill>
                <a:latin typeface="Arial" charset="0"/>
              </a:rPr>
              <a:t>not apply unproven or cutting </a:t>
            </a:r>
            <a:r>
              <a:rPr lang="en-US" sz="2800" b="0" dirty="0" smtClean="0">
                <a:solidFill>
                  <a:srgbClr val="FFFFFF"/>
                </a:solidFill>
                <a:latin typeface="Arial" charset="0"/>
              </a:rPr>
              <a:t>edge </a:t>
            </a:r>
            <a:r>
              <a:rPr lang="en-US" sz="2800" dirty="0" smtClean="0">
                <a:solidFill>
                  <a:srgbClr val="FFFFFF"/>
                </a:solidFill>
                <a:latin typeface="Arial" charset="0"/>
              </a:rPr>
              <a:t>t</a:t>
            </a:r>
            <a:r>
              <a:rPr lang="en-US" sz="2800" b="0" dirty="0" smtClean="0">
                <a:solidFill>
                  <a:srgbClr val="FFFFFF"/>
                </a:solidFill>
                <a:latin typeface="Arial" charset="0"/>
              </a:rPr>
              <a:t>echnology </a:t>
            </a:r>
            <a:r>
              <a:rPr lang="en-US" sz="2800" b="0" dirty="0">
                <a:solidFill>
                  <a:srgbClr val="FFFFFF"/>
                </a:solidFill>
                <a:latin typeface="Arial" charset="0"/>
              </a:rPr>
              <a:t>to systems </a:t>
            </a:r>
            <a:r>
              <a:rPr lang="en-US" sz="2800" b="0" dirty="0" smtClean="0">
                <a:solidFill>
                  <a:srgbClr val="FFFFFF"/>
                </a:solidFill>
                <a:latin typeface="Arial" charset="0"/>
              </a:rPr>
              <a:t>required </a:t>
            </a:r>
            <a:r>
              <a:rPr lang="en-US" sz="2800" b="0" dirty="0">
                <a:solidFill>
                  <a:srgbClr val="FFFFFF"/>
                </a:solidFill>
                <a:latin typeface="Arial" charset="0"/>
              </a:rPr>
              <a:t>to operate </a:t>
            </a:r>
            <a:r>
              <a:rPr lang="en-US" sz="2800" b="0" dirty="0" smtClean="0">
                <a:solidFill>
                  <a:srgbClr val="FFFFFF"/>
                </a:solidFill>
                <a:latin typeface="Arial" charset="0"/>
              </a:rPr>
              <a:t>reliably</a:t>
            </a:r>
            <a:r>
              <a:rPr lang="en-US" b="0" dirty="0" smtClean="0">
                <a:solidFill>
                  <a:srgbClr val="FFFFFF"/>
                </a:solidFill>
                <a:latin typeface="Arial" charset="0"/>
              </a:rPr>
              <a:t>: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dirty="0">
                <a:solidFill>
                  <a:srgbClr val="FFFFFF"/>
                </a:solidFill>
                <a:latin typeface="Arial" charset="0"/>
              </a:rPr>
              <a:t>	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</a:rPr>
              <a:t>Tracker Upgrade, SAMS, RSS Throughput Repair 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sz="2000" dirty="0">
                <a:solidFill>
                  <a:srgbClr val="FFFFFF"/>
                </a:solidFill>
                <a:latin typeface="Arial" charset="0"/>
              </a:rPr>
              <a:t>	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</a:rPr>
              <a:t>Built TECHNOLOGY DEMONSTRATORS for future instruments before full-scale development begins</a:t>
            </a:r>
            <a:endParaRPr lang="en-US" sz="20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47596" name="Text Box 44"/>
          <p:cNvSpPr txBox="1">
            <a:spLocks noChangeArrowheads="1"/>
          </p:cNvSpPr>
          <p:nvPr/>
        </p:nvSpPr>
        <p:spPr bwMode="auto">
          <a:xfrm>
            <a:off x="2987675" y="3068638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None/>
            </a:pPr>
            <a:endParaRPr lang="en-US" sz="3200" b="0">
              <a:latin typeface="Arial" charset="0"/>
            </a:endParaRPr>
          </a:p>
        </p:txBody>
      </p:sp>
      <p:sp>
        <p:nvSpPr>
          <p:cNvPr id="1047597" name="Text Box 45"/>
          <p:cNvSpPr txBox="1">
            <a:spLocks noChangeArrowheads="1"/>
          </p:cNvSpPr>
          <p:nvPr/>
        </p:nvSpPr>
        <p:spPr bwMode="auto">
          <a:xfrm>
            <a:off x="2474583" y="2373927"/>
            <a:ext cx="5995531" cy="1551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b="0" dirty="0" smtClean="0">
                <a:solidFill>
                  <a:srgbClr val="FFFFFF"/>
                </a:solidFill>
                <a:latin typeface="Arial" charset="0"/>
              </a:rPr>
              <a:t>	Do </a:t>
            </a:r>
            <a:r>
              <a:rPr lang="en-US" b="0" dirty="0">
                <a:solidFill>
                  <a:srgbClr val="FFFFFF"/>
                </a:solidFill>
                <a:latin typeface="Arial" charset="0"/>
              </a:rPr>
              <a:t>not ask for more resources </a:t>
            </a:r>
            <a:r>
              <a:rPr lang="en-US" b="0" dirty="0" smtClean="0">
                <a:solidFill>
                  <a:srgbClr val="FFFFFF"/>
                </a:solidFill>
                <a:latin typeface="Arial" charset="0"/>
              </a:rPr>
              <a:t>without fully utilizing (&lt; 80%) existing ones</a:t>
            </a:r>
          </a:p>
          <a:p>
            <a:pPr eaLnBrk="1" hangingPunct="1">
              <a:spcBef>
                <a:spcPct val="20000"/>
              </a:spcBef>
              <a:buFontTx/>
              <a:buNone/>
            </a:pPr>
            <a:r>
              <a:rPr lang="en-US" dirty="0">
                <a:solidFill>
                  <a:srgbClr val="FFFFFF"/>
                </a:solidFill>
                <a:latin typeface="Arial" charset="0"/>
              </a:rPr>
              <a:t>	</a:t>
            </a:r>
            <a:r>
              <a:rPr lang="en-US" sz="1800" dirty="0" smtClean="0">
                <a:solidFill>
                  <a:srgbClr val="FFFFFF"/>
                </a:solidFill>
                <a:latin typeface="Arial" charset="0"/>
              </a:rPr>
              <a:t>Motivation to Board for new human resources need Director’s and SA Director’s support &amp; budget</a:t>
            </a:r>
            <a:endParaRPr lang="en-US" sz="1800" b="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47598" name="Rectangle 46"/>
          <p:cNvSpPr>
            <a:spLocks noChangeArrowheads="1"/>
          </p:cNvSpPr>
          <p:nvPr/>
        </p:nvSpPr>
        <p:spPr bwMode="auto">
          <a:xfrm>
            <a:off x="755650" y="5373688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599" name="AutoShape 47"/>
          <p:cNvSpPr>
            <a:spLocks noChangeArrowheads="1"/>
          </p:cNvSpPr>
          <p:nvPr/>
        </p:nvSpPr>
        <p:spPr bwMode="auto">
          <a:xfrm rot="5400000">
            <a:off x="1620044" y="1701007"/>
            <a:ext cx="215900" cy="1223962"/>
          </a:xfrm>
          <a:prstGeom prst="flowChartDelay">
            <a:avLst/>
          </a:prstGeom>
          <a:solidFill>
            <a:srgbClr val="8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600" name="AutoShape 48"/>
          <p:cNvSpPr>
            <a:spLocks noChangeArrowheads="1"/>
          </p:cNvSpPr>
          <p:nvPr/>
        </p:nvSpPr>
        <p:spPr bwMode="auto">
          <a:xfrm rot="16200000">
            <a:off x="1595290" y="5277154"/>
            <a:ext cx="288925" cy="1295400"/>
          </a:xfrm>
          <a:prstGeom prst="flowChartDelay">
            <a:avLst/>
          </a:prstGeom>
          <a:solidFill>
            <a:srgbClr val="8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601" name="Rectangle 49"/>
          <p:cNvSpPr>
            <a:spLocks noChangeArrowheads="1"/>
          </p:cNvSpPr>
          <p:nvPr/>
        </p:nvSpPr>
        <p:spPr bwMode="auto">
          <a:xfrm>
            <a:off x="1692275" y="2420938"/>
            <a:ext cx="431800" cy="1844530"/>
          </a:xfrm>
          <a:prstGeom prst="rect">
            <a:avLst/>
          </a:prstGeom>
          <a:solidFill>
            <a:srgbClr val="FF99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602" name="Rectangle 50"/>
          <p:cNvSpPr>
            <a:spLocks noChangeArrowheads="1"/>
          </p:cNvSpPr>
          <p:nvPr/>
        </p:nvSpPr>
        <p:spPr bwMode="auto">
          <a:xfrm>
            <a:off x="1692275" y="4265468"/>
            <a:ext cx="431800" cy="1540019"/>
          </a:xfrm>
          <a:prstGeom prst="rect">
            <a:avLst/>
          </a:prstGeom>
          <a:solidFill>
            <a:srgbClr val="800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603" name="Rectangle 51"/>
          <p:cNvSpPr>
            <a:spLocks noChangeArrowheads="1"/>
          </p:cNvSpPr>
          <p:nvPr/>
        </p:nvSpPr>
        <p:spPr bwMode="auto">
          <a:xfrm>
            <a:off x="1331913" y="2420938"/>
            <a:ext cx="360362" cy="3384550"/>
          </a:xfrm>
          <a:prstGeom prst="rect">
            <a:avLst/>
          </a:prstGeom>
          <a:solidFill>
            <a:srgbClr val="80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604" name="AutoShape 52"/>
          <p:cNvSpPr>
            <a:spLocks noChangeArrowheads="1"/>
          </p:cNvSpPr>
          <p:nvPr/>
        </p:nvSpPr>
        <p:spPr bwMode="auto">
          <a:xfrm>
            <a:off x="1763713" y="6165850"/>
            <a:ext cx="609600" cy="609600"/>
          </a:xfrm>
          <a:prstGeom prst="flowChartDelay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7605" name="Line 53"/>
          <p:cNvSpPr>
            <a:spLocks noChangeShapeType="1"/>
          </p:cNvSpPr>
          <p:nvPr/>
        </p:nvSpPr>
        <p:spPr bwMode="auto">
          <a:xfrm>
            <a:off x="2124075" y="2781300"/>
            <a:ext cx="719138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7606" name="Line 54"/>
          <p:cNvSpPr>
            <a:spLocks noChangeShapeType="1"/>
          </p:cNvSpPr>
          <p:nvPr/>
        </p:nvSpPr>
        <p:spPr bwMode="auto">
          <a:xfrm>
            <a:off x="2124075" y="3283635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7607" name="Line 55"/>
          <p:cNvSpPr>
            <a:spLocks noChangeShapeType="1"/>
          </p:cNvSpPr>
          <p:nvPr/>
        </p:nvSpPr>
        <p:spPr bwMode="auto">
          <a:xfrm>
            <a:off x="2124075" y="5000441"/>
            <a:ext cx="6477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43808" y="1484900"/>
            <a:ext cx="53285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600" b="0" dirty="0" smtClean="0">
                <a:solidFill>
                  <a:srgbClr val="FFFFFF"/>
                </a:solidFill>
              </a:rPr>
              <a:t>Temptations = No No </a:t>
            </a:r>
          </a:p>
          <a:p>
            <a:pPr>
              <a:buNone/>
            </a:pPr>
            <a:r>
              <a:rPr lang="en-US" sz="1400" b="0" dirty="0" smtClean="0">
                <a:solidFill>
                  <a:srgbClr val="FFFFFF"/>
                </a:solidFill>
              </a:rPr>
              <a:t>Pair off Weaknesses with Opportunities</a:t>
            </a:r>
            <a:endParaRPr lang="en-US" sz="1400" b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9871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SALT </a:t>
            </a:r>
            <a:r>
              <a:rPr lang="en-US" sz="3100" dirty="0" err="1" smtClean="0"/>
              <a:t>Astro</a:t>
            </a:r>
            <a:r>
              <a:rPr lang="en-US" sz="3100" dirty="0" smtClean="0"/>
              <a:t> and Tech Ops Teambuilding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Definition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149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Team building:</a:t>
            </a:r>
          </a:p>
          <a:p>
            <a:pPr lvl="1"/>
            <a:r>
              <a:rPr lang="en-US" dirty="0" smtClean="0"/>
              <a:t>Is a philosophy of job design in which employees are viewed as members of interdependent teams instead of as individual workers [1].</a:t>
            </a:r>
          </a:p>
          <a:p>
            <a:r>
              <a:rPr lang="en-US" dirty="0" smtClean="0"/>
              <a:t>Team </a:t>
            </a:r>
            <a:r>
              <a:rPr lang="en-US" dirty="0"/>
              <a:t>building is pursued via a variety of </a:t>
            </a:r>
            <a:r>
              <a:rPr lang="en-US" dirty="0" smtClean="0"/>
              <a:t>practices: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imple </a:t>
            </a:r>
            <a:r>
              <a:rPr lang="en-US" dirty="0"/>
              <a:t>exercises 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omplex </a:t>
            </a:r>
            <a:r>
              <a:rPr lang="en-US" dirty="0"/>
              <a:t>simulations 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</a:t>
            </a:r>
            <a:r>
              <a:rPr lang="en-US" dirty="0"/>
              <a:t>-day team building retreats designed to develop a team </a:t>
            </a:r>
            <a:r>
              <a:rPr lang="en-US" dirty="0" smtClean="0"/>
              <a:t>(</a:t>
            </a:r>
            <a:r>
              <a:rPr lang="en-US" dirty="0"/>
              <a:t>including group assessment and </a:t>
            </a:r>
            <a:r>
              <a:rPr lang="en-US" dirty="0" smtClean="0"/>
              <a:t>group-dynamic games)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sually </a:t>
            </a:r>
            <a:r>
              <a:rPr lang="en-US" dirty="0"/>
              <a:t>falling somewhere in </a:t>
            </a:r>
            <a:r>
              <a:rPr lang="en-US" dirty="0" smtClean="0"/>
              <a:t>between</a:t>
            </a:r>
          </a:p>
          <a:p>
            <a:r>
              <a:rPr lang="en-US" dirty="0"/>
              <a:t>Team building is not to be confused </a:t>
            </a:r>
            <a:r>
              <a:rPr lang="en-US" dirty="0" smtClean="0"/>
              <a:t>with:</a:t>
            </a:r>
          </a:p>
          <a:p>
            <a:pPr lvl="1"/>
            <a:r>
              <a:rPr lang="en-US" sz="3100" dirty="0" smtClean="0"/>
              <a:t> “Team recreation” </a:t>
            </a:r>
            <a:r>
              <a:rPr lang="en-US" sz="3100" dirty="0" smtClean="0">
                <a:sym typeface="Wingdings"/>
              </a:rPr>
              <a:t></a:t>
            </a:r>
            <a:endParaRPr lang="en-US" sz="3100" dirty="0" smtClean="0"/>
          </a:p>
          <a:p>
            <a:endParaRPr lang="en-US" dirty="0"/>
          </a:p>
          <a:p>
            <a:r>
              <a:rPr lang="en-US" sz="1700" dirty="0" smtClean="0"/>
              <a:t>[1] </a:t>
            </a:r>
            <a:r>
              <a:rPr lang="en-US" sz="1700" dirty="0" err="1" smtClean="0"/>
              <a:t>BusinessDictionary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62980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SALT </a:t>
            </a:r>
            <a:r>
              <a:rPr lang="en-US" sz="3100" dirty="0" err="1"/>
              <a:t>Astro</a:t>
            </a:r>
            <a:r>
              <a:rPr lang="en-US" sz="3100" dirty="0"/>
              <a:t> and Tech Ops </a:t>
            </a:r>
            <a:r>
              <a:rPr lang="en-US" sz="3100" dirty="0" smtClean="0"/>
              <a:t>Teambuilding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Tech Ops Management Model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4146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85072" y="1708120"/>
            <a:ext cx="2673251" cy="7845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SALT Board</a:t>
            </a:r>
          </a:p>
          <a:p>
            <a:pPr algn="ctr"/>
            <a:r>
              <a:rPr lang="en-US" dirty="0" smtClean="0"/>
              <a:t>6 Monthly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85072" y="2738250"/>
            <a:ext cx="2673251" cy="736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SALT BEC</a:t>
            </a:r>
          </a:p>
          <a:p>
            <a:pPr algn="ctr"/>
            <a:r>
              <a:rPr lang="en-US" dirty="0" smtClean="0"/>
              <a:t>6 Weekly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93030" y="2738251"/>
            <a:ext cx="2790043" cy="7363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SAAO Executive  Meeting</a:t>
            </a:r>
          </a:p>
          <a:p>
            <a:pPr algn="ctr"/>
            <a:r>
              <a:rPr lang="en-US" dirty="0" smtClean="0"/>
              <a:t>6 Weekly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85072" y="3713518"/>
            <a:ext cx="2673251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SALT Operations Meeting</a:t>
            </a:r>
          </a:p>
          <a:p>
            <a:pPr algn="ctr"/>
            <a:r>
              <a:rPr lang="en-US" dirty="0" smtClean="0"/>
              <a:t>Weekly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85072" y="5606110"/>
            <a:ext cx="2673251" cy="768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Morning Meeting</a:t>
            </a:r>
          </a:p>
          <a:p>
            <a:pPr algn="ctr"/>
            <a:r>
              <a:rPr lang="en-US" dirty="0" smtClean="0"/>
              <a:t>Daily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385072" y="4686362"/>
            <a:ext cx="2673251" cy="74456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Night Operations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93030" y="1709616"/>
            <a:ext cx="2790043" cy="7830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NRF Bi-Annual Meeting</a:t>
            </a:r>
          </a:p>
          <a:p>
            <a:pPr algn="ctr"/>
            <a:r>
              <a:rPr lang="en-US" dirty="0" smtClean="0"/>
              <a:t>6 Monthly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93030" y="3713518"/>
            <a:ext cx="2790043" cy="762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 Meetings</a:t>
            </a:r>
          </a:p>
          <a:p>
            <a:pPr algn="ctr"/>
            <a:r>
              <a:rPr lang="en-US" dirty="0" smtClean="0"/>
              <a:t>Weekly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093030" y="5606110"/>
            <a:ext cx="2790043" cy="7682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Individual Job List Progress Reviews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5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SALT </a:t>
            </a:r>
            <a:r>
              <a:rPr lang="en-US" dirty="0" err="1"/>
              <a:t>Astro</a:t>
            </a:r>
            <a:r>
              <a:rPr lang="en-US" dirty="0"/>
              <a:t> and Tech Ops Teambuilding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6616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Recommendations: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Strategic Plan</a:t>
            </a:r>
          </a:p>
          <a:p>
            <a:pPr marL="1543050" lvl="2" indent="-742950"/>
            <a:r>
              <a:rPr lang="en-US" sz="2000" dirty="0" smtClean="0"/>
              <a:t>Instrumentation development a key components</a:t>
            </a:r>
          </a:p>
          <a:p>
            <a:pPr marL="1543050" lvl="2" indent="-742950"/>
            <a:r>
              <a:rPr lang="en-US" sz="2000" dirty="0" smtClean="0"/>
              <a:t>Optical and </a:t>
            </a:r>
            <a:r>
              <a:rPr lang="en-US" sz="2000" dirty="0" err="1" smtClean="0"/>
              <a:t>Opto</a:t>
            </a:r>
            <a:r>
              <a:rPr lang="en-US" sz="2000" dirty="0" smtClean="0"/>
              <a:t> Mechanical Qualifications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Product Development and or System Engineering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Project Office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Formal Leadership Development (Co-</a:t>
            </a:r>
            <a:r>
              <a:rPr lang="en-US" sz="2800" dirty="0" err="1" smtClean="0"/>
              <a:t>ordinaters</a:t>
            </a:r>
            <a:r>
              <a:rPr lang="en-US" sz="2800" dirty="0" smtClean="0"/>
              <a:t>  &amp; Shapers)</a:t>
            </a:r>
          </a:p>
          <a:p>
            <a:pPr marL="1543050" lvl="2" indent="-742950"/>
            <a:r>
              <a:rPr lang="en-US" sz="1700" dirty="0" smtClean="0"/>
              <a:t>Focus on Team dynamics		(Frank La </a:t>
            </a:r>
            <a:r>
              <a:rPr lang="en-US" sz="1700" dirty="0" err="1" smtClean="0"/>
              <a:t>Fasto</a:t>
            </a:r>
            <a:r>
              <a:rPr lang="en-US" sz="1700" dirty="0" smtClean="0"/>
              <a:t>)</a:t>
            </a:r>
          </a:p>
          <a:p>
            <a:pPr marL="1543050" lvl="2" indent="-742950"/>
            <a:r>
              <a:rPr lang="en-US" sz="1700" dirty="0" smtClean="0"/>
              <a:t>Team roles				(</a:t>
            </a:r>
            <a:r>
              <a:rPr lang="en-US" sz="1700" dirty="0" err="1" smtClean="0"/>
              <a:t>Belbin</a:t>
            </a:r>
            <a:r>
              <a:rPr lang="en-US" sz="1700" dirty="0" smtClean="0"/>
              <a:t>)</a:t>
            </a:r>
          </a:p>
          <a:p>
            <a:pPr marL="1543050" lvl="2" indent="-742950"/>
            <a:r>
              <a:rPr lang="en-US" sz="1700" dirty="0" smtClean="0"/>
              <a:t>Motivational skills 			(People orientated roles and Monitor Evaluators)</a:t>
            </a:r>
          </a:p>
          <a:p>
            <a:pPr marL="1543050" lvl="2" indent="-742950"/>
            <a:r>
              <a:rPr lang="en-US" sz="1700" dirty="0" smtClean="0"/>
              <a:t>Influencing skills			(People orientated roles)</a:t>
            </a:r>
          </a:p>
          <a:p>
            <a:pPr marL="1543050" lvl="2" indent="-742950"/>
            <a:r>
              <a:rPr lang="en-US" sz="1700" dirty="0" smtClean="0"/>
              <a:t>Negotiations skills			(Resource Investigators &amp; PM)</a:t>
            </a:r>
          </a:p>
          <a:p>
            <a:pPr marL="1543050" lvl="2" indent="-742950"/>
            <a:r>
              <a:rPr lang="en-US" sz="1700" dirty="0" smtClean="0"/>
              <a:t>Assertiveness skills			(Team Players and </a:t>
            </a:r>
            <a:r>
              <a:rPr lang="en-US" sz="1700" dirty="0" err="1" smtClean="0"/>
              <a:t>Celebral</a:t>
            </a:r>
            <a:r>
              <a:rPr lang="en-US" sz="1700" dirty="0" smtClean="0"/>
              <a:t> roles)</a:t>
            </a:r>
          </a:p>
          <a:p>
            <a:pPr marL="1543050" lvl="2" indent="-742950"/>
            <a:r>
              <a:rPr lang="en-US" sz="1700" dirty="0" smtClean="0"/>
              <a:t>Conflict management skills	</a:t>
            </a:r>
            <a:r>
              <a:rPr lang="en-US" sz="1700" dirty="0"/>
              <a:t>(</a:t>
            </a:r>
            <a:r>
              <a:rPr lang="en-US" sz="1700" dirty="0" smtClean="0"/>
              <a:t>Shapers and Team Players)</a:t>
            </a:r>
          </a:p>
          <a:p>
            <a:pPr marL="1543050" lvl="2" indent="-742950"/>
            <a:r>
              <a:rPr lang="en-US" sz="1700" dirty="0" smtClean="0"/>
              <a:t>Communication skills			(Planters and Specialists</a:t>
            </a:r>
            <a:r>
              <a:rPr lang="en-US" dirty="0" smtClean="0"/>
              <a:t>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/>
              <a:t>J</a:t>
            </a:r>
            <a:r>
              <a:rPr lang="en-US" sz="2800" dirty="0" smtClean="0"/>
              <a:t>oint Team Meetings</a:t>
            </a:r>
          </a:p>
          <a:p>
            <a:pPr marL="1543050" lvl="2" indent="-742950"/>
            <a:r>
              <a:rPr lang="en-US" sz="2000" dirty="0" smtClean="0"/>
              <a:t>Focus on implementation (Implementers and Completer Finishers to lead)</a:t>
            </a:r>
          </a:p>
          <a:p>
            <a:pPr marL="1543050" lvl="2" indent="-742950"/>
            <a:r>
              <a:rPr lang="en-US" sz="2000" dirty="0" smtClean="0"/>
              <a:t>Devise plans to meet new Operations and Maintenance Contract Objectives and KPIs (Planters to lead)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dirty="0" smtClean="0"/>
              <a:t>Organizational Culture audit</a:t>
            </a:r>
          </a:p>
          <a:p>
            <a:pPr marL="1543050" lvl="2" indent="-742950"/>
            <a:r>
              <a:rPr lang="en-US" sz="2000" dirty="0" smtClean="0"/>
              <a:t>Organization Development</a:t>
            </a:r>
            <a:endParaRPr lang="en-US" sz="2000" dirty="0"/>
          </a:p>
          <a:p>
            <a:pPr marL="742950" indent="-7429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6151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SALT </a:t>
            </a:r>
            <a:r>
              <a:rPr lang="en-US" sz="3100" dirty="0" err="1" smtClean="0"/>
              <a:t>Astro</a:t>
            </a:r>
            <a:r>
              <a:rPr lang="en-US" sz="3100" dirty="0" smtClean="0"/>
              <a:t> and Tech Ops Teambuilding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an be seen in day-to-day operations </a:t>
            </a:r>
          </a:p>
          <a:p>
            <a:r>
              <a:rPr lang="en-US" dirty="0" smtClean="0"/>
              <a:t>Team dynamics can be improved through </a:t>
            </a:r>
            <a:r>
              <a:rPr lang="en-US" sz="4100" dirty="0" smtClean="0"/>
              <a:t>successful leadership. </a:t>
            </a:r>
          </a:p>
          <a:p>
            <a:r>
              <a:rPr lang="en-US" dirty="0" smtClean="0"/>
              <a:t>Benefits: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elf-development, </a:t>
            </a:r>
          </a:p>
          <a:p>
            <a:pPr lvl="1"/>
            <a:r>
              <a:rPr lang="en-US" dirty="0" smtClean="0"/>
              <a:t>Positive communication, </a:t>
            </a:r>
          </a:p>
          <a:p>
            <a:pPr lvl="1"/>
            <a:r>
              <a:rPr lang="en-US" dirty="0" smtClean="0"/>
              <a:t>Leadership skills</a:t>
            </a:r>
          </a:p>
          <a:p>
            <a:pPr lvl="1"/>
            <a:r>
              <a:rPr lang="en-US" dirty="0" smtClean="0"/>
              <a:t>Ability to work closely together as a team to solve problems</a:t>
            </a:r>
          </a:p>
          <a:p>
            <a:r>
              <a:rPr lang="en-US" dirty="0" smtClean="0"/>
              <a:t>Work environments tend to focus:</a:t>
            </a:r>
          </a:p>
          <a:p>
            <a:pPr lvl="1"/>
            <a:r>
              <a:rPr lang="en-US" dirty="0" smtClean="0"/>
              <a:t>On individuals and personal goals, </a:t>
            </a:r>
          </a:p>
          <a:p>
            <a:pPr lvl="1"/>
            <a:r>
              <a:rPr lang="en-US" dirty="0" smtClean="0"/>
              <a:t>Reward &amp; recognition singling out the achievements of individual employees. (New Performance Contracting Model  will help 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sz="1500" dirty="0" smtClean="0"/>
              <a:t>Wikipedia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32457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SALT </a:t>
            </a:r>
            <a:r>
              <a:rPr lang="en-US" sz="2800" dirty="0" err="1" smtClean="0"/>
              <a:t>Astro</a:t>
            </a:r>
            <a:r>
              <a:rPr lang="en-US" sz="2800" dirty="0" smtClean="0"/>
              <a:t> and Tech Ops Teambuilding</a:t>
            </a:r>
            <a:br>
              <a:rPr lang="en-US" sz="2800" dirty="0" smtClean="0"/>
            </a:br>
            <a:r>
              <a:rPr lang="en-US" sz="4000" dirty="0" smtClean="0"/>
              <a:t>Team Dynamics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The team member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Collection </a:t>
            </a:r>
            <a:r>
              <a:rPr lang="en-US" dirty="0"/>
              <a:t>of effective individuals. </a:t>
            </a:r>
            <a:endParaRPr lang="en-US" dirty="0" smtClean="0"/>
          </a:p>
          <a:p>
            <a:pPr lvl="1"/>
            <a:r>
              <a:rPr lang="en-US" dirty="0" smtClean="0"/>
              <a:t>Experienced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Have </a:t>
            </a:r>
            <a:r>
              <a:rPr lang="en-US" dirty="0"/>
              <a:t>problem solving ability, 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re </a:t>
            </a:r>
            <a:r>
              <a:rPr lang="en-US" dirty="0"/>
              <a:t>open to addressing the problem, </a:t>
            </a:r>
            <a:endParaRPr lang="en-US" dirty="0" smtClean="0"/>
          </a:p>
          <a:p>
            <a:pPr lvl="1"/>
            <a:r>
              <a:rPr lang="en-US" dirty="0" smtClean="0"/>
              <a:t>Action </a:t>
            </a:r>
            <a:r>
              <a:rPr lang="en-US" dirty="0"/>
              <a:t>oriented.</a:t>
            </a:r>
          </a:p>
          <a:p>
            <a:r>
              <a:rPr lang="en-US" b="1" dirty="0"/>
              <a:t>Team relationships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Must </a:t>
            </a:r>
            <a:r>
              <a:rPr lang="en-US" dirty="0"/>
              <a:t>be able to give and receive feedback.</a:t>
            </a:r>
          </a:p>
          <a:p>
            <a:r>
              <a:rPr lang="en-US" b="1" dirty="0"/>
              <a:t>Team problem solving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Effective </a:t>
            </a:r>
            <a:r>
              <a:rPr lang="en-US" dirty="0"/>
              <a:t>team </a:t>
            </a:r>
            <a:r>
              <a:rPr lang="en-US" dirty="0" smtClean="0"/>
              <a:t>= focused </a:t>
            </a:r>
            <a:r>
              <a:rPr lang="en-US" dirty="0"/>
              <a:t>and clear the goal of the team 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 relaxed, comfortable and accepting </a:t>
            </a:r>
            <a:r>
              <a:rPr lang="en-US" dirty="0" smtClean="0"/>
              <a:t>environment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/>
              <a:t>and honest communication are </a:t>
            </a:r>
            <a:r>
              <a:rPr lang="en-US" dirty="0" smtClean="0"/>
              <a:t>required.</a:t>
            </a:r>
          </a:p>
          <a:p>
            <a:endParaRPr lang="en-US" dirty="0"/>
          </a:p>
          <a:p>
            <a:r>
              <a:rPr lang="en-US" sz="1700" dirty="0" smtClean="0"/>
              <a:t>Frank </a:t>
            </a:r>
            <a:r>
              <a:rPr lang="en-US" sz="1700" dirty="0" err="1" smtClean="0"/>
              <a:t>LaFasto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835309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13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SALT </a:t>
            </a:r>
            <a:r>
              <a:rPr lang="en-US" sz="3100" dirty="0" err="1" smtClean="0"/>
              <a:t>Astro</a:t>
            </a:r>
            <a:r>
              <a:rPr lang="en-US" sz="3100" dirty="0" smtClean="0"/>
              <a:t> and Tech Ops Teambuilding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Team 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706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Team leadership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Effective team leadership depends on </a:t>
            </a:r>
            <a:r>
              <a:rPr lang="en-US" sz="3600" dirty="0" smtClean="0"/>
              <a:t>leadership competencies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A competent leader is: 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ocused on the goal, 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nsures a collaborative climate,</a:t>
            </a:r>
          </a:p>
          <a:p>
            <a:pPr lvl="2"/>
            <a:r>
              <a:rPr lang="en-US" dirty="0" smtClean="0"/>
              <a:t>Builds confidence of team members, 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ets priorities, 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emonstrates sufficient “know-how” and manages performance through feedback.</a:t>
            </a:r>
          </a:p>
          <a:p>
            <a:r>
              <a:rPr lang="en-US" b="1" dirty="0"/>
              <a:t>Team relationships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Must be able to give and receive feedback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Organizational environment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The climate and culture of the organization must be </a:t>
            </a:r>
            <a:r>
              <a:rPr lang="en-US" sz="3400" dirty="0" smtClean="0"/>
              <a:t>conductive to team behavior.</a:t>
            </a:r>
          </a:p>
          <a:p>
            <a:pPr lvl="1"/>
            <a:r>
              <a:rPr lang="en-US" dirty="0" smtClean="0"/>
              <a:t> Competitiveness should be discouraged and uniformity should be encouraged - this will eliminate conflict and discord among team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925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423" y="415456"/>
            <a:ext cx="8204984" cy="6026769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1702016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SALT </a:t>
            </a:r>
            <a:r>
              <a:rPr lang="en-US" sz="3100" dirty="0" err="1" smtClean="0"/>
              <a:t>Astro</a:t>
            </a:r>
            <a:r>
              <a:rPr lang="en-US" sz="3100" dirty="0" smtClean="0"/>
              <a:t> and Tech Ops Teambuilding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Team Roles - </a:t>
            </a:r>
            <a:r>
              <a:rPr lang="en-US" dirty="0" err="1" smtClean="0"/>
              <a:t>Belbin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Team role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attern </a:t>
            </a:r>
            <a:r>
              <a:rPr lang="en-US" dirty="0"/>
              <a:t>of </a:t>
            </a:r>
            <a:r>
              <a:rPr lang="en-US" dirty="0" err="1"/>
              <a:t>behaviour</a:t>
            </a:r>
            <a:r>
              <a:rPr lang="en-US" dirty="0"/>
              <a:t> that </a:t>
            </a:r>
            <a:r>
              <a:rPr lang="en-US" dirty="0" err="1"/>
              <a:t>characterises</a:t>
            </a:r>
            <a:r>
              <a:rPr lang="en-US" dirty="0"/>
              <a:t> one person's </a:t>
            </a:r>
            <a:r>
              <a:rPr lang="en-US" dirty="0" err="1"/>
              <a:t>behaviour</a:t>
            </a:r>
            <a:r>
              <a:rPr lang="en-US" dirty="0"/>
              <a:t> in relationship to another in facilitating the progress of a team. 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nables </a:t>
            </a:r>
            <a:r>
              <a:rPr lang="en-US" dirty="0"/>
              <a:t>an individual or team to benefit from self-knowledge and adjust </a:t>
            </a:r>
            <a:r>
              <a:rPr lang="en-US" dirty="0" err="1"/>
              <a:t>behaviour</a:t>
            </a:r>
            <a:r>
              <a:rPr lang="en-US" dirty="0"/>
              <a:t> according to the demands being made by the external situation.</a:t>
            </a:r>
          </a:p>
        </p:txBody>
      </p:sp>
    </p:spTree>
    <p:extLst>
      <p:ext uri="{BB962C8B-B14F-4D97-AF65-F5344CB8AC3E}">
        <p14:creationId xmlns:p14="http://schemas.microsoft.com/office/powerpoint/2010/main" val="177770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SALT </a:t>
            </a:r>
            <a:r>
              <a:rPr lang="en-US" sz="3100" dirty="0" err="1" smtClean="0"/>
              <a:t>Astro</a:t>
            </a:r>
            <a:r>
              <a:rPr lang="en-US" sz="3100" dirty="0" smtClean="0"/>
              <a:t> and Tech Ops Teambuilding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Team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88116"/>
          </a:xfrm>
        </p:spPr>
        <p:txBody>
          <a:bodyPr>
            <a:normAutofit/>
          </a:bodyPr>
          <a:lstStyle/>
          <a:p>
            <a:r>
              <a:rPr lang="en-US" b="1" dirty="0"/>
              <a:t>Use of the team </a:t>
            </a:r>
            <a:r>
              <a:rPr lang="en-US" b="1" dirty="0" smtClean="0"/>
              <a:t>roles</a:t>
            </a:r>
            <a:endParaRPr lang="en-US" dirty="0"/>
          </a:p>
          <a:p>
            <a:pPr lvl="1"/>
            <a:r>
              <a:rPr lang="en-US" dirty="0" smtClean="0"/>
              <a:t>It is an </a:t>
            </a:r>
            <a:r>
              <a:rPr lang="en-US" dirty="0"/>
              <a:t>individual's 'preferred' team roles and is designed to indicate how you would ideally operate in a team environment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Strength in one team role is often at the expense of what might be seen as a weakness in another context.</a:t>
            </a:r>
          </a:p>
          <a:p>
            <a:r>
              <a:rPr lang="en-US" dirty="0"/>
              <a:t>An ideal team </a:t>
            </a:r>
            <a:r>
              <a:rPr lang="en-US" dirty="0" smtClean="0"/>
              <a:t>= healthy </a:t>
            </a:r>
            <a:r>
              <a:rPr lang="en-US" dirty="0"/>
              <a:t>balance of all 9 team roles.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2500" dirty="0" smtClean="0"/>
          </a:p>
          <a:p>
            <a:pPr marL="457200" lvl="1" indent="0">
              <a:buNone/>
            </a:pPr>
            <a:endParaRPr lang="en-US" sz="2500" dirty="0"/>
          </a:p>
          <a:p>
            <a:pPr marL="457200" lvl="1" indent="0">
              <a:buNone/>
            </a:pPr>
            <a:endParaRPr lang="en-US" sz="2500" dirty="0" smtClean="0"/>
          </a:p>
          <a:p>
            <a:pPr marL="457200" lvl="1" indent="0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701811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SALT </a:t>
            </a:r>
            <a:r>
              <a:rPr lang="en-US" sz="3100" dirty="0" err="1" smtClean="0"/>
              <a:t>Astro</a:t>
            </a:r>
            <a:r>
              <a:rPr lang="en-US" sz="3100" dirty="0" smtClean="0"/>
              <a:t> and Tech Ops Teambuilding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Team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263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Strong </a:t>
            </a:r>
            <a:r>
              <a:rPr lang="en-US" dirty="0"/>
              <a:t>teams normally </a:t>
            </a:r>
            <a:r>
              <a:rPr lang="en-US" dirty="0" smtClean="0"/>
              <a:t>have:</a:t>
            </a:r>
          </a:p>
          <a:p>
            <a:pPr lvl="1"/>
            <a:r>
              <a:rPr lang="en-US" dirty="0" smtClean="0"/>
              <a:t>Strong </a:t>
            </a:r>
            <a:r>
              <a:rPr lang="en-US" dirty="0" err="1"/>
              <a:t>co-ordinator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Planter,</a:t>
            </a:r>
          </a:p>
          <a:p>
            <a:pPr lvl="1"/>
            <a:r>
              <a:rPr lang="en-US" dirty="0" smtClean="0"/>
              <a:t>Monitor evaluator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or more implementers, team workers, resource investigators or completer finishers.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shaper should be an alternative to a </a:t>
            </a:r>
            <a:r>
              <a:rPr lang="en-US" dirty="0" err="1"/>
              <a:t>co-ordinator</a:t>
            </a:r>
            <a:r>
              <a:rPr lang="en-US" dirty="0"/>
              <a:t> rather than having both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In practice, the ideal is rarely the case, and it can be beneficial for a team to know which of the team roles are either over represented or absent and to understand individual's secondary roles</a:t>
            </a:r>
            <a:r>
              <a:rPr lang="en-US" dirty="0" smtClean="0"/>
              <a:t>..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2500" dirty="0" smtClean="0"/>
          </a:p>
          <a:p>
            <a:pPr marL="457200" lvl="1" indent="0">
              <a:buNone/>
            </a:pPr>
            <a:endParaRPr lang="en-US" sz="2500" dirty="0"/>
          </a:p>
          <a:p>
            <a:pPr marL="457200" lvl="1" indent="0">
              <a:buNone/>
            </a:pPr>
            <a:endParaRPr lang="en-US" sz="2500" dirty="0" smtClean="0"/>
          </a:p>
          <a:p>
            <a:pPr marL="457200" lvl="1" indent="0">
              <a:buNone/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37702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1546</Words>
  <Application>Microsoft Macintosh PowerPoint</Application>
  <PresentationFormat>On-screen Show (4:3)</PresentationFormat>
  <Paragraphs>292</Paragraphs>
  <Slides>21</Slides>
  <Notes>14</Notes>
  <HiddenSlides>4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Document</vt:lpstr>
      <vt:lpstr>SALT Astro and Tech Ops Teambuilding</vt:lpstr>
      <vt:lpstr>SALT Astro and Tech Ops Teambuilding Definition</vt:lpstr>
      <vt:lpstr>SALT Astro and Tech Ops Teambuilding Definition</vt:lpstr>
      <vt:lpstr>SALT Astro and Tech Ops Teambuilding Team Dynamics</vt:lpstr>
      <vt:lpstr>SALT Astro and Tech Ops Teambuilding Team Dynamics</vt:lpstr>
      <vt:lpstr>PowerPoint Presentation</vt:lpstr>
      <vt:lpstr>SALT Astro and Tech Ops Teambuilding Team Roles - Belbin</vt:lpstr>
      <vt:lpstr>SALT Astro and Tech Ops Teambuilding Team Roles</vt:lpstr>
      <vt:lpstr>SALT Astro and Tech Ops Teambuilding Team Roles</vt:lpstr>
      <vt:lpstr>SALT Astro and Tech Ops Teambuilding Team Roles</vt:lpstr>
      <vt:lpstr>SALT Astro and Tech Ops Teambuilding Motivation - Hertzberg</vt:lpstr>
      <vt:lpstr>   </vt:lpstr>
      <vt:lpstr>PowerPoint Presentation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SALT Astro and Tech Ops Teambuilding Tech Ops Management Model</vt:lpstr>
      <vt:lpstr>SALT Astro and Tech Ops Teambuilding</vt:lpstr>
    </vt:vector>
  </TitlesOfParts>
  <Company>SALT (PTY)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Coetzee</dc:creator>
  <cp:lastModifiedBy>Chris Coetzee</cp:lastModifiedBy>
  <cp:revision>43</cp:revision>
  <dcterms:created xsi:type="dcterms:W3CDTF">2014-05-18T10:36:22Z</dcterms:created>
  <dcterms:modified xsi:type="dcterms:W3CDTF">2014-05-22T16:38:52Z</dcterms:modified>
</cp:coreProperties>
</file>