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557" r:id="rId2"/>
    <p:sldId id="559" r:id="rId3"/>
    <p:sldId id="637" r:id="rId4"/>
    <p:sldId id="595" r:id="rId5"/>
    <p:sldId id="599" r:id="rId6"/>
    <p:sldId id="621" r:id="rId7"/>
    <p:sldId id="603" r:id="rId8"/>
    <p:sldId id="605" r:id="rId9"/>
    <p:sldId id="564" r:id="rId10"/>
    <p:sldId id="570" r:id="rId11"/>
    <p:sldId id="574" r:id="rId12"/>
    <p:sldId id="573" r:id="rId13"/>
    <p:sldId id="587" r:id="rId14"/>
    <p:sldId id="582" r:id="rId15"/>
    <p:sldId id="634" r:id="rId16"/>
    <p:sldId id="635" r:id="rId17"/>
    <p:sldId id="636" r:id="rId18"/>
    <p:sldId id="606" r:id="rId19"/>
    <p:sldId id="608" r:id="rId20"/>
    <p:sldId id="618" r:id="rId21"/>
    <p:sldId id="622" r:id="rId22"/>
    <p:sldId id="623" r:id="rId23"/>
    <p:sldId id="625" r:id="rId24"/>
    <p:sldId id="624" r:id="rId25"/>
    <p:sldId id="626" r:id="rId26"/>
    <p:sldId id="627" r:id="rId27"/>
    <p:sldId id="629" r:id="rId28"/>
    <p:sldId id="630" r:id="rId29"/>
    <p:sldId id="631" r:id="rId30"/>
    <p:sldId id="632" r:id="rId31"/>
    <p:sldId id="633" r:id="rId32"/>
  </p:sldIdLst>
  <p:sldSz cx="9144000" cy="6858000" type="screen4x3"/>
  <p:notesSz cx="7099300" cy="102346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hlink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hlink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hlink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hlink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hlink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hlink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hlink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hlink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hlink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AD6900"/>
    <a:srgbClr val="FFFFFF"/>
    <a:srgbClr val="000066"/>
    <a:srgbClr val="CCECFF"/>
    <a:srgbClr val="FFFF00"/>
    <a:srgbClr val="3333FF"/>
    <a:srgbClr val="66CCFF"/>
    <a:srgbClr val="66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 autoAdjust="0"/>
    <p:restoredTop sz="99900" autoAdjust="0"/>
  </p:normalViewPr>
  <p:slideViewPr>
    <p:cSldViewPr>
      <p:cViewPr varScale="1">
        <p:scale>
          <a:sx n="88" d="100"/>
          <a:sy n="88" d="100"/>
        </p:scale>
        <p:origin x="-105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630" y="-72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157538" y="9748838"/>
            <a:ext cx="766762" cy="257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8207" tIns="44904" rIns="88207" bIns="44904">
            <a:spAutoFit/>
          </a:bodyPr>
          <a:lstStyle/>
          <a:p>
            <a:pPr defTabSz="877888">
              <a:lnSpc>
                <a:spcPct val="90000"/>
              </a:lnSpc>
              <a:defRPr/>
            </a:pPr>
            <a:r>
              <a:rPr lang="en-US" sz="1200" b="0">
                <a:solidFill>
                  <a:schemeClr val="tx1"/>
                </a:solidFill>
              </a:rPr>
              <a:t>Page </a:t>
            </a:r>
            <a:fld id="{78571512-7F65-44EB-B857-95AABCE0551E}" type="slidenum">
              <a:rPr lang="en-US" sz="1200" b="0">
                <a:solidFill>
                  <a:schemeClr val="tx1"/>
                </a:solidFill>
              </a:rPr>
              <a:pPr defTabSz="877888">
                <a:lnSpc>
                  <a:spcPct val="90000"/>
                </a:lnSpc>
                <a:defRPr/>
              </a:pPr>
              <a:t>‹#›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77825" y="515938"/>
            <a:ext cx="3236913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i="1"/>
              <a:t>CCD lecture: handout notes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157538" y="9748838"/>
            <a:ext cx="766762" cy="257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8207" tIns="44904" rIns="88207" bIns="44904">
            <a:spAutoFit/>
          </a:bodyPr>
          <a:lstStyle/>
          <a:p>
            <a:pPr defTabSz="877888">
              <a:lnSpc>
                <a:spcPct val="90000"/>
              </a:lnSpc>
              <a:defRPr/>
            </a:pPr>
            <a:r>
              <a:rPr lang="en-US" sz="1200" b="0">
                <a:solidFill>
                  <a:schemeClr val="tx1"/>
                </a:solidFill>
              </a:rPr>
              <a:t>Page </a:t>
            </a:r>
            <a:fld id="{AF9F080A-7848-4E05-9BF2-B1711A9550F1}" type="slidenum">
              <a:rPr lang="en-US" sz="1200" b="0">
                <a:solidFill>
                  <a:schemeClr val="tx1"/>
                </a:solidFill>
              </a:rPr>
              <a:pPr defTabSz="877888">
                <a:lnSpc>
                  <a:spcPct val="90000"/>
                </a:lnSpc>
                <a:defRPr/>
              </a:pPr>
              <a:t>‹#›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5120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3300" y="774700"/>
            <a:ext cx="5099050" cy="3824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4100"/>
            <a:ext cx="5203825" cy="4602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14" tIns="44904" rIns="91414" bIns="449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Body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4700"/>
            <a:ext cx="5095875" cy="3822700"/>
          </a:xfrm>
          <a:ln/>
        </p:spPr>
      </p:sp>
      <p:sp>
        <p:nvSpPr>
          <p:cNvPr id="83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5" y="774700"/>
            <a:ext cx="5099050" cy="3824288"/>
          </a:xfrm>
          <a:ln/>
        </p:spPr>
      </p:sp>
      <p:sp>
        <p:nvSpPr>
          <p:cNvPr id="80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4100"/>
            <a:ext cx="5207000" cy="460216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5" y="774700"/>
            <a:ext cx="5099050" cy="3824288"/>
          </a:xfrm>
          <a:ln/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4100"/>
            <a:ext cx="5207000" cy="460216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5" y="774700"/>
            <a:ext cx="5099050" cy="3824288"/>
          </a:xfrm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4100"/>
            <a:ext cx="5207000" cy="460216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5" y="774700"/>
            <a:ext cx="5099050" cy="3824288"/>
          </a:xfrm>
          <a:ln/>
        </p:spPr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4100"/>
            <a:ext cx="5207000" cy="460216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4700"/>
            <a:ext cx="5095875" cy="382270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4700"/>
            <a:ext cx="5095875" cy="3822700"/>
          </a:xfrm>
          <a:ln/>
        </p:spPr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957" y="4861781"/>
            <a:ext cx="5207386" cy="46045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4700"/>
            <a:ext cx="5095875" cy="3822700"/>
          </a:xfrm>
          <a:ln/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ZA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SALT Team Building</a:t>
            </a:r>
            <a:endParaRPr lang="en-US" dirty="0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22 May 2014</a:t>
            </a:r>
            <a:endParaRPr lang="en-US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34D10-0265-4D03-ACCD-795053DC3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SALT Team Building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22 May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A44585-3AF4-4B8F-9FE3-3998F69CE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74638"/>
            <a:ext cx="2114550" cy="60499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74638"/>
            <a:ext cx="6191250" cy="6049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SALT Team Building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22 May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70C6D9-E5F2-4EA2-9087-70EFC044C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752600"/>
            <a:ext cx="39624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3400" y="1752600"/>
            <a:ext cx="39624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43400" y="4114800"/>
            <a:ext cx="39624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SALT Team Building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22 May 2014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13BF7C-2B0A-44D1-826B-CB3A0652B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752600"/>
            <a:ext cx="39624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752600"/>
            <a:ext cx="39624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SALT Team Building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22 May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66B6C0-2D63-40E6-A85C-84C5ABBAA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SALT Team Building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22 May 2014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9548E-551C-4853-9EF9-85B4EF3E6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SALT Team Building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22 May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EF2F12-554D-437B-99DD-50C4DDB7D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7526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SALT Team Building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22 May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12D72D-A92A-4F87-B81A-DE32E06D5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SALT Team Building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22 May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5706ACA-FA05-4149-AE4F-4DCEB4CFF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SALT Team Building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22 May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A33DB3-6212-4930-9FAD-3604B3477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SALT Team Building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22 May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459D42-B906-483B-A786-539894202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SALT Team Building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22 May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6B58A8-F95F-4DB8-926E-722519695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Z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SALT Team Building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22 May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191B4F-F16E-4F28-AD92-4E3272712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37373"/>
            </a:gs>
            <a:gs pos="100000">
              <a:srgbClr val="F8F8F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752600"/>
            <a:ext cx="80772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5" y="13255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ZA"/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87675" y="6453188"/>
            <a:ext cx="3352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300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SALT Team Building</a:t>
            </a:r>
            <a:endParaRPr lang="en-US" dirty="0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30000" dirty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22 May 2014</a:t>
            </a:r>
            <a:endParaRPr lang="en-US" dirty="0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008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300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3947562-8430-4C56-89D5-696BBDCA3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692275" y="0"/>
            <a:ext cx="6480175" cy="714356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 anchor="b"/>
          <a:lstStyle/>
          <a:p>
            <a:pPr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0099"/>
                </a:solidFill>
              </a:rPr>
              <a:t>Telescope</a:t>
            </a:r>
            <a:r>
              <a:rPr lang="en-US" sz="2000" baseline="0" dirty="0" smtClean="0">
                <a:solidFill>
                  <a:srgbClr val="000099"/>
                </a:solidFill>
              </a:rPr>
              <a:t> Basics</a:t>
            </a:r>
            <a:endParaRPr lang="en-US" sz="2000" dirty="0">
              <a:solidFill>
                <a:srgbClr val="000099"/>
              </a:solidFill>
            </a:endParaRPr>
          </a:p>
          <a:p>
            <a:pPr algn="l">
              <a:lnSpc>
                <a:spcPct val="90000"/>
              </a:lnSpc>
              <a:defRPr/>
            </a:pPr>
            <a:endParaRPr lang="en-US" sz="1200" dirty="0">
              <a:solidFill>
                <a:srgbClr val="000099"/>
              </a:solidFill>
            </a:endParaRPr>
          </a:p>
        </p:txBody>
      </p:sp>
      <p:pic>
        <p:nvPicPr>
          <p:cNvPr id="10" name="Picture 9" descr="SALT-logo-blue.JPG"/>
          <p:cNvPicPr/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1174750" cy="8116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sz="1600"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2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2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2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2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2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w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13315" name="Date Placehold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133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3A2DB0D-B017-4FB4-9583-DE0342D7FEF2}" type="slidenum">
              <a:rPr lang="en-US"/>
              <a:pPr/>
              <a:t>1</a:t>
            </a:fld>
            <a:endParaRPr lang="en-US"/>
          </a:p>
        </p:txBody>
      </p:sp>
      <p:sp>
        <p:nvSpPr>
          <p:cNvPr id="13317" name="Rectangle 3074"/>
          <p:cNvSpPr>
            <a:spLocks noGrp="1" noChangeArrowheads="1"/>
          </p:cNvSpPr>
          <p:nvPr>
            <p:ph type="ctrTitle"/>
          </p:nvPr>
        </p:nvSpPr>
        <p:spPr bwMode="auto">
          <a:xfrm>
            <a:off x="250825" y="6021388"/>
            <a:ext cx="8642350" cy="334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>
                <a:solidFill>
                  <a:srgbClr val="990000"/>
                </a:solidFill>
              </a:rPr>
              <a:t>David Buckley, SALT Science Director</a:t>
            </a:r>
          </a:p>
        </p:txBody>
      </p:sp>
      <p:pic>
        <p:nvPicPr>
          <p:cNvPr id="13318" name="Picture 3084" descr="phe0186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6475" y="981075"/>
            <a:ext cx="48387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 Box 3085"/>
          <p:cNvSpPr txBox="1">
            <a:spLocks noChangeArrowheads="1"/>
          </p:cNvSpPr>
          <p:nvPr/>
        </p:nvSpPr>
        <p:spPr bwMode="auto">
          <a:xfrm>
            <a:off x="2339975" y="981075"/>
            <a:ext cx="2724150" cy="6413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                                        </a:t>
            </a:r>
          </a:p>
          <a:p>
            <a:endParaRPr lang="en-US" i="1"/>
          </a:p>
        </p:txBody>
      </p:sp>
      <p:sp>
        <p:nvSpPr>
          <p:cNvPr id="13320" name="Text Box 3086"/>
          <p:cNvSpPr txBox="1">
            <a:spLocks noChangeArrowheads="1"/>
          </p:cNvSpPr>
          <p:nvPr/>
        </p:nvSpPr>
        <p:spPr bwMode="auto">
          <a:xfrm>
            <a:off x="6732588" y="2276475"/>
            <a:ext cx="360362" cy="201453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/>
              <a:t> </a:t>
            </a:r>
          </a:p>
          <a:p>
            <a:endParaRPr lang="en-US" i="1"/>
          </a:p>
          <a:p>
            <a:endParaRPr lang="en-US" i="1"/>
          </a:p>
          <a:p>
            <a:endParaRPr lang="en-US" i="1"/>
          </a:p>
          <a:p>
            <a:endParaRPr lang="en-US" i="1"/>
          </a:p>
          <a:p>
            <a:endParaRPr lang="en-US" i="1"/>
          </a:p>
          <a:p>
            <a:endParaRPr lang="en-US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28675" name="Date Placehold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286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879C1FE-0FF3-4E77-A89D-81D34EDB8A56}" type="slidenum">
              <a:rPr lang="en-US"/>
              <a:pPr/>
              <a:t>10</a:t>
            </a:fld>
            <a:endParaRPr lang="en-US"/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981075"/>
            <a:ext cx="8229600" cy="3587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Optical Aberrations</a:t>
            </a:r>
          </a:p>
        </p:txBody>
      </p:sp>
      <p:sp>
        <p:nvSpPr>
          <p:cNvPr id="286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428736"/>
            <a:ext cx="8135937" cy="4321175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Departures from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ideal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image caused by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optical aberrations (imperfections).</a:t>
            </a:r>
          </a:p>
          <a:p>
            <a:r>
              <a:rPr lang="en-US" dirty="0" smtClean="0"/>
              <a:t>Can describe them using a simple ray tracing approach derived from considering simple reflection or refraction (e.g. Snell’s law)</a:t>
            </a:r>
          </a:p>
          <a:p>
            <a:r>
              <a:rPr lang="en-US" dirty="0" smtClean="0"/>
              <a:t>For lenses (transmitting light) allow for angles of incidence to real lens surface and refractive indices.</a:t>
            </a:r>
          </a:p>
          <a:p>
            <a:r>
              <a:rPr lang="en-US" i="1" u="sng" dirty="0" smtClean="0">
                <a:sym typeface="Symbol" pitchFamily="18" charset="2"/>
              </a:rPr>
              <a:t>First order,</a:t>
            </a:r>
            <a:r>
              <a:rPr lang="en-US" i="1" dirty="0" smtClean="0">
                <a:sym typeface="Symbol" pitchFamily="18" charset="2"/>
              </a:rPr>
              <a:t> </a:t>
            </a:r>
            <a:r>
              <a:rPr lang="en-US" dirty="0" smtClean="0">
                <a:sym typeface="Symbol" pitchFamily="18" charset="2"/>
              </a:rPr>
              <a:t>or </a:t>
            </a:r>
            <a:r>
              <a:rPr lang="en-US" i="1" u="sng" dirty="0" smtClean="0">
                <a:sym typeface="Symbol" pitchFamily="18" charset="2"/>
              </a:rPr>
              <a:t>Gaussian</a:t>
            </a:r>
            <a:r>
              <a:rPr lang="en-US" i="1" dirty="0" smtClean="0">
                <a:sym typeface="Symbol" pitchFamily="18" charset="2"/>
              </a:rPr>
              <a:t> </a:t>
            </a:r>
            <a:r>
              <a:rPr lang="en-US" dirty="0" smtClean="0">
                <a:sym typeface="Symbol" pitchFamily="18" charset="2"/>
              </a:rPr>
              <a:t>theory, applies for small angle so </a:t>
            </a:r>
            <a:r>
              <a:rPr lang="en-US" dirty="0" smtClean="0"/>
              <a:t>approximation </a:t>
            </a:r>
            <a:r>
              <a:rPr lang="en-US" i="1" dirty="0" smtClean="0">
                <a:solidFill>
                  <a:srgbClr val="3333FF"/>
                </a:solidFill>
              </a:rPr>
              <a:t>sin </a:t>
            </a:r>
            <a:r>
              <a:rPr lang="en-US" i="1" dirty="0" smtClean="0">
                <a:solidFill>
                  <a:srgbClr val="3333FF"/>
                </a:solidFill>
                <a:sym typeface="Symbol" pitchFamily="18" charset="2"/>
              </a:rPr>
              <a:t> = </a:t>
            </a:r>
            <a:r>
              <a:rPr lang="en-US" dirty="0" smtClean="0">
                <a:sym typeface="Symbol" pitchFamily="18" charset="2"/>
              </a:rPr>
              <a:t> and </a:t>
            </a:r>
            <a:r>
              <a:rPr lang="en-US" i="1" dirty="0" err="1" smtClean="0">
                <a:solidFill>
                  <a:srgbClr val="3333FF"/>
                </a:solidFill>
              </a:rPr>
              <a:t>cos</a:t>
            </a:r>
            <a:r>
              <a:rPr lang="en-US" i="1" dirty="0" smtClean="0">
                <a:solidFill>
                  <a:srgbClr val="3333FF"/>
                </a:solidFill>
              </a:rPr>
              <a:t> </a:t>
            </a:r>
            <a:r>
              <a:rPr lang="en-US" i="1" dirty="0" smtClean="0">
                <a:solidFill>
                  <a:srgbClr val="3333FF"/>
                </a:solidFill>
                <a:sym typeface="Symbol" pitchFamily="18" charset="2"/>
              </a:rPr>
              <a:t> = 1</a:t>
            </a:r>
            <a:r>
              <a:rPr lang="en-US" dirty="0" smtClean="0">
                <a:sym typeface="Symbol" pitchFamily="18" charset="2"/>
              </a:rPr>
              <a:t> is valid.</a:t>
            </a:r>
          </a:p>
          <a:p>
            <a:r>
              <a:rPr lang="en-US" dirty="0" smtClean="0">
                <a:sym typeface="Symbol" pitchFamily="18" charset="2"/>
              </a:rPr>
              <a:t>Next level of complexity uses better approximation for </a:t>
            </a:r>
            <a:r>
              <a:rPr lang="en-US" i="1" dirty="0" smtClean="0">
                <a:solidFill>
                  <a:srgbClr val="3333FF"/>
                </a:solidFill>
              </a:rPr>
              <a:t>sin </a:t>
            </a:r>
            <a:r>
              <a:rPr lang="en-US" i="1" dirty="0" smtClean="0">
                <a:solidFill>
                  <a:srgbClr val="3333FF"/>
                </a:solidFill>
                <a:sym typeface="Symbol" pitchFamily="18" charset="2"/>
              </a:rPr>
              <a:t>:</a:t>
            </a:r>
            <a:endParaRPr lang="en-US" dirty="0" smtClean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pPr>
              <a:buFontTx/>
              <a:buNone/>
            </a:pPr>
            <a:endParaRPr lang="en-US" dirty="0" smtClean="0">
              <a:sym typeface="Symbol" pitchFamily="18" charset="2"/>
            </a:endParaRPr>
          </a:p>
          <a:p>
            <a:endParaRPr lang="en-US" dirty="0" smtClean="0"/>
          </a:p>
          <a:p>
            <a:r>
              <a:rPr lang="en-US" dirty="0" smtClean="0"/>
              <a:t>This is used in defining the </a:t>
            </a:r>
            <a:r>
              <a:rPr lang="en-US" i="1" dirty="0" smtClean="0"/>
              <a:t>Seidel aberrations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 r="53322"/>
          <a:stretch>
            <a:fillRect/>
          </a:stretch>
        </p:blipFill>
        <p:spPr bwMode="auto">
          <a:xfrm>
            <a:off x="3286116" y="4714884"/>
            <a:ext cx="2286016" cy="842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30723" name="Date Placeholder 5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3072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B69B3B1-3A89-4372-A183-E993AAB8CCE3}" type="slidenum">
              <a:rPr lang="en-US"/>
              <a:pPr/>
              <a:t>11</a:t>
            </a:fld>
            <a:endParaRPr lang="en-US"/>
          </a:p>
        </p:txBody>
      </p:sp>
      <p:sp>
        <p:nvSpPr>
          <p:cNvPr id="307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412875"/>
            <a:ext cx="8208962" cy="4716463"/>
          </a:xfrm>
        </p:spPr>
        <p:txBody>
          <a:bodyPr/>
          <a:lstStyle/>
          <a:p>
            <a:pPr marL="342900" indent="-342900">
              <a:buFontTx/>
              <a:buNone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The Seidel aberrations:</a:t>
            </a:r>
          </a:p>
          <a:p>
            <a:pPr marL="342900" indent="-342900">
              <a:buFontTx/>
              <a:buNone/>
            </a:pPr>
            <a:endParaRPr lang="en-US" sz="1800" dirty="0" smtClean="0">
              <a:solidFill>
                <a:srgbClr val="CCECFF"/>
              </a:solidFill>
            </a:endParaRPr>
          </a:p>
        </p:txBody>
      </p:sp>
      <p:pic>
        <p:nvPicPr>
          <p:cNvPr id="3072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785794"/>
            <a:ext cx="4000528" cy="600884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29" name="Oval 6"/>
          <p:cNvSpPr>
            <a:spLocks noChangeArrowheads="1"/>
          </p:cNvSpPr>
          <p:nvPr/>
        </p:nvSpPr>
        <p:spPr bwMode="auto">
          <a:xfrm>
            <a:off x="1979613" y="4581525"/>
            <a:ext cx="73025" cy="73025"/>
          </a:xfrm>
          <a:prstGeom prst="ellipse">
            <a:avLst/>
          </a:prstGeom>
          <a:solidFill>
            <a:schemeClr val="hlink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ZA"/>
          </a:p>
        </p:txBody>
      </p:sp>
      <p:sp>
        <p:nvSpPr>
          <p:cNvPr id="30730" name="Oval 7"/>
          <p:cNvSpPr>
            <a:spLocks noChangeArrowheads="1"/>
          </p:cNvSpPr>
          <p:nvPr/>
        </p:nvSpPr>
        <p:spPr bwMode="auto">
          <a:xfrm>
            <a:off x="2484438" y="4581525"/>
            <a:ext cx="73025" cy="73025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Z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31747" name="Date Placeholder 5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3174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DB3AB4-6B05-4414-9D61-2EA9471A5AAD}" type="slidenum">
              <a:rPr lang="en-US"/>
              <a:pPr/>
              <a:t>12</a:t>
            </a:fld>
            <a:endParaRPr lang="en-US"/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692275" y="908050"/>
            <a:ext cx="3024188" cy="504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000" smtClean="0">
                <a:solidFill>
                  <a:srgbClr val="FFFF00"/>
                </a:solidFill>
              </a:rPr>
              <a:t>Optical Aberrations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412875"/>
            <a:ext cx="8208962" cy="4716463"/>
          </a:xfrm>
        </p:spPr>
        <p:txBody>
          <a:bodyPr/>
          <a:lstStyle/>
          <a:p>
            <a:pPr marL="342900" indent="-342900">
              <a:buNone/>
            </a:pPr>
            <a:r>
              <a:rPr lang="en-US" sz="1800" dirty="0" smtClean="0">
                <a:solidFill>
                  <a:schemeClr val="bg1">
                    <a:lumMod val="25000"/>
                  </a:schemeClr>
                </a:solidFill>
              </a:rPr>
              <a:t>Example: Spherical Aberration</a:t>
            </a:r>
          </a:p>
        </p:txBody>
      </p:sp>
      <p:pic>
        <p:nvPicPr>
          <p:cNvPr id="31751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981075"/>
            <a:ext cx="3408363" cy="1952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1752" name="Picture 9"/>
          <p:cNvPicPr>
            <a:picLocks noChangeAspect="1" noChangeArrowheads="1"/>
          </p:cNvPicPr>
          <p:nvPr/>
        </p:nvPicPr>
        <p:blipFill>
          <a:blip r:embed="rId3"/>
          <a:srcRect l="13333" t="3459" r="13284" b="3459"/>
          <a:stretch>
            <a:fillRect/>
          </a:stretch>
        </p:blipFill>
        <p:spPr bwMode="auto">
          <a:xfrm>
            <a:off x="250825" y="2133600"/>
            <a:ext cx="2289175" cy="3743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1753" name="Text Box 10"/>
          <p:cNvSpPr txBox="1">
            <a:spLocks noChangeArrowheads="1"/>
          </p:cNvSpPr>
          <p:nvPr/>
        </p:nvSpPr>
        <p:spPr bwMode="auto">
          <a:xfrm>
            <a:off x="2627313" y="3068638"/>
            <a:ext cx="6516687" cy="3387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i="1">
                <a:solidFill>
                  <a:schemeClr val="tx1"/>
                </a:solidFill>
              </a:rPr>
              <a:t>Spherical </a:t>
            </a:r>
            <a:r>
              <a:rPr lang="en-US">
                <a:solidFill>
                  <a:schemeClr val="tx1"/>
                </a:solidFill>
              </a:rPr>
              <a:t>because a sphere images just like this.</a:t>
            </a:r>
          </a:p>
          <a:p>
            <a:pPr algn="l">
              <a:buFontTx/>
              <a:buChar char="•"/>
            </a:pPr>
            <a:r>
              <a:rPr lang="en-US">
                <a:solidFill>
                  <a:schemeClr val="tx1"/>
                </a:solidFill>
              </a:rPr>
              <a:t>      perfect image only of centre of curvature</a:t>
            </a:r>
          </a:p>
          <a:p>
            <a:pPr algn="l">
              <a:buFontTx/>
              <a:buChar char="•"/>
            </a:pPr>
            <a:r>
              <a:rPr lang="en-US">
                <a:solidFill>
                  <a:schemeClr val="tx1"/>
                </a:solidFill>
              </a:rPr>
              <a:t>      </a:t>
            </a:r>
            <a:r>
              <a:rPr lang="en-US" i="1">
                <a:solidFill>
                  <a:schemeClr val="tx1"/>
                </a:solidFill>
              </a:rPr>
              <a:t>any</a:t>
            </a:r>
            <a:r>
              <a:rPr lang="en-US">
                <a:solidFill>
                  <a:schemeClr val="tx1"/>
                </a:solidFill>
              </a:rPr>
              <a:t> optic (spherical or not) can show exhibit it</a:t>
            </a:r>
          </a:p>
          <a:p>
            <a:pPr algn="l">
              <a:buFontTx/>
              <a:buChar char="•"/>
            </a:pPr>
            <a:r>
              <a:rPr lang="en-US">
                <a:solidFill>
                  <a:schemeClr val="tx1"/>
                </a:solidFill>
              </a:rPr>
              <a:t>      ideal mirror to image on-axis object at </a:t>
            </a:r>
            <a:r>
              <a:rPr lang="en-US">
                <a:solidFill>
                  <a:schemeClr val="tx1"/>
                </a:solidFill>
                <a:sym typeface="Symbol" pitchFamily="18" charset="2"/>
              </a:rPr>
              <a:t> is a </a:t>
            </a:r>
            <a:r>
              <a:rPr lang="en-US" i="1">
                <a:solidFill>
                  <a:schemeClr val="tx1"/>
                </a:solidFill>
                <a:sym typeface="Symbol" pitchFamily="18" charset="2"/>
              </a:rPr>
              <a:t>paraboloid </a:t>
            </a:r>
            <a:r>
              <a:rPr lang="en-US">
                <a:solidFill>
                  <a:schemeClr val="tx1"/>
                </a:solidFill>
                <a:sym typeface="Symbol" pitchFamily="18" charset="2"/>
              </a:rPr>
              <a:t>(as used in most telescope primary mirrors)</a:t>
            </a:r>
            <a:r>
              <a:rPr lang="en-US" i="1">
                <a:solidFill>
                  <a:schemeClr val="tx1"/>
                </a:solidFill>
                <a:sym typeface="Symbol" pitchFamily="18" charset="2"/>
              </a:rPr>
              <a:t>.</a:t>
            </a:r>
            <a:endParaRPr lang="en-US">
              <a:solidFill>
                <a:schemeClr val="tx1"/>
              </a:solidFill>
              <a:sym typeface="Symbol" pitchFamily="18" charset="2"/>
            </a:endParaRPr>
          </a:p>
          <a:p>
            <a:pPr algn="l"/>
            <a:endParaRPr lang="en-US">
              <a:solidFill>
                <a:schemeClr val="tx1"/>
              </a:solidFill>
            </a:endParaRPr>
          </a:p>
          <a:p>
            <a:pPr algn="l"/>
            <a:r>
              <a:rPr lang="en-US" i="1" u="sng">
                <a:solidFill>
                  <a:schemeClr val="tx1"/>
                </a:solidFill>
              </a:rPr>
              <a:t>SALT</a:t>
            </a:r>
          </a:p>
          <a:p>
            <a:pPr algn="l"/>
            <a:r>
              <a:rPr lang="en-US">
                <a:solidFill>
                  <a:schemeClr val="tx1"/>
                </a:solidFill>
              </a:rPr>
              <a:t>Since SALT is deliberately designed to have</a:t>
            </a:r>
          </a:p>
          <a:p>
            <a:pPr algn="l"/>
            <a:r>
              <a:rPr lang="en-US">
                <a:solidFill>
                  <a:schemeClr val="tx1"/>
                </a:solidFill>
              </a:rPr>
              <a:t>a </a:t>
            </a:r>
            <a:r>
              <a:rPr lang="en-US" i="1"/>
              <a:t>spherical primary mirror</a:t>
            </a:r>
            <a:r>
              <a:rPr lang="en-US">
                <a:solidFill>
                  <a:schemeClr val="tx1"/>
                </a:solidFill>
              </a:rPr>
              <a:t>  it suffers from </a:t>
            </a:r>
          </a:p>
          <a:p>
            <a:pPr algn="l"/>
            <a:r>
              <a:rPr lang="en-US">
                <a:solidFill>
                  <a:schemeClr val="tx1"/>
                </a:solidFill>
              </a:rPr>
              <a:t>severe spherical aberration</a:t>
            </a:r>
          </a:p>
          <a:p>
            <a:pPr algn="l">
              <a:buFontTx/>
              <a:buChar char="•"/>
            </a:pPr>
            <a:r>
              <a:rPr lang="en-US" i="1">
                <a:solidFill>
                  <a:schemeClr val="tx1"/>
                </a:solidFill>
              </a:rPr>
              <a:t>     circle of least confusion ~10 arcmin (1/3</a:t>
            </a:r>
            <a:r>
              <a:rPr lang="en-US" i="1" baseline="30000">
                <a:solidFill>
                  <a:schemeClr val="tx1"/>
                </a:solidFill>
              </a:rPr>
              <a:t>rd</a:t>
            </a:r>
            <a:r>
              <a:rPr lang="en-US" i="1">
                <a:solidFill>
                  <a:schemeClr val="tx1"/>
                </a:solidFill>
              </a:rPr>
              <a:t> Lunar diameter)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45059" name="Date Placeholder 5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4506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E7C9CDA-D514-42C5-87EB-DC719F3440E8}" type="slidenum">
              <a:rPr lang="en-US"/>
              <a:pPr/>
              <a:t>13</a:t>
            </a:fld>
            <a:endParaRPr lang="en-US"/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8424862" cy="5327650"/>
          </a:xfrm>
        </p:spPr>
        <p:txBody>
          <a:bodyPr/>
          <a:lstStyle/>
          <a:p>
            <a:pPr marL="342900" indent="-342900"/>
            <a:r>
              <a:rPr lang="en-US" sz="1800" smtClean="0"/>
              <a:t>Example of an aberration (de-focus)</a:t>
            </a:r>
          </a:p>
        </p:txBody>
      </p:sp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989138"/>
            <a:ext cx="5832475" cy="3697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5064" name="Text Box 6"/>
          <p:cNvSpPr txBox="1">
            <a:spLocks noChangeArrowheads="1"/>
          </p:cNvSpPr>
          <p:nvPr/>
        </p:nvSpPr>
        <p:spPr bwMode="auto">
          <a:xfrm>
            <a:off x="1979613" y="5876925"/>
            <a:ext cx="50228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What is this aberration commonly know as?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43011" name="Date Placeholder 5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4301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D327F21-0A3F-44E1-8307-81F8D92E5DC3}" type="slidenum">
              <a:rPr lang="en-US"/>
              <a:pPr/>
              <a:t>14</a:t>
            </a:fld>
            <a:endParaRPr lang="en-US"/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5984" y="785794"/>
            <a:ext cx="5400675" cy="504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000" dirty="0" smtClean="0">
                <a:solidFill>
                  <a:srgbClr val="FFFF00"/>
                </a:solidFill>
              </a:rPr>
              <a:t>Optical Aberrations: Zernike polynomials</a:t>
            </a:r>
          </a:p>
        </p:txBody>
      </p:sp>
      <p:sp>
        <p:nvSpPr>
          <p:cNvPr id="430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8424862" cy="5327650"/>
          </a:xfrm>
        </p:spPr>
        <p:txBody>
          <a:bodyPr/>
          <a:lstStyle/>
          <a:p>
            <a:pPr marL="342900" indent="-342900"/>
            <a:r>
              <a:rPr lang="en-US" sz="1800" dirty="0" smtClean="0"/>
              <a:t>Can describe optical aberrations using the wave nature of light as a </a:t>
            </a:r>
            <a:r>
              <a:rPr lang="en-US" sz="1800" dirty="0" err="1" smtClean="0"/>
              <a:t>wavefront</a:t>
            </a:r>
            <a:r>
              <a:rPr lang="en-US" sz="1800" dirty="0" smtClean="0"/>
              <a:t> perturbations retarding or advancing the phase</a:t>
            </a:r>
          </a:p>
          <a:p>
            <a:pPr marL="342900" indent="-342900"/>
            <a:r>
              <a:rPr lang="en-US" sz="1800" dirty="0" smtClean="0"/>
              <a:t>Consider the </a:t>
            </a:r>
            <a:r>
              <a:rPr lang="en-US" sz="1800" i="1" dirty="0" smtClean="0"/>
              <a:t>entrance pupil</a:t>
            </a:r>
            <a:r>
              <a:rPr lang="en-US" sz="1800" dirty="0" smtClean="0"/>
              <a:t> (e.g. objective lens in a refractor) and the  imperfections of this surface</a:t>
            </a:r>
          </a:p>
          <a:p>
            <a:pPr marL="342900" indent="-342900"/>
            <a:r>
              <a:rPr lang="en-US" sz="1800" dirty="0" smtClean="0"/>
              <a:t>Can describe aberrations as phase changes that change with position over such a pupil</a:t>
            </a:r>
          </a:p>
          <a:p>
            <a:pPr marL="342900" indent="-342900"/>
            <a:endParaRPr lang="en-US" sz="1800" dirty="0" smtClean="0"/>
          </a:p>
          <a:p>
            <a:pPr marL="342900" indent="-342900"/>
            <a:endParaRPr lang="en-US" sz="1800" dirty="0" smtClean="0"/>
          </a:p>
          <a:p>
            <a:pPr marL="342900" indent="-342900"/>
            <a:endParaRPr lang="en-US" sz="1800" dirty="0" smtClean="0"/>
          </a:p>
          <a:p>
            <a:pPr marL="342900" indent="-342900"/>
            <a:endParaRPr lang="en-US" sz="1800" dirty="0" smtClean="0"/>
          </a:p>
          <a:p>
            <a:pPr marL="342900" indent="-342900"/>
            <a:endParaRPr lang="en-US" sz="1800" dirty="0" smtClean="0"/>
          </a:p>
          <a:p>
            <a:pPr marL="342900" indent="-342900"/>
            <a:endParaRPr lang="en-US" sz="1800" dirty="0" smtClean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3071810"/>
            <a:ext cx="5222889" cy="3326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1A3A5-1D46-466D-9B6C-70CAA203A96A}" type="slidenum">
              <a:rPr lang="en-US"/>
              <a:pPr/>
              <a:t>15</a:t>
            </a:fld>
            <a:endParaRPr lang="en-US"/>
          </a:p>
        </p:txBody>
      </p:sp>
      <p:sp>
        <p:nvSpPr>
          <p:cNvPr id="86118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196975"/>
            <a:ext cx="2160587" cy="381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000">
                <a:solidFill>
                  <a:srgbClr val="0033CC"/>
                </a:solidFill>
              </a:rPr>
              <a:t>Pupil variations</a:t>
            </a:r>
          </a:p>
        </p:txBody>
      </p:sp>
      <p:sp>
        <p:nvSpPr>
          <p:cNvPr id="8611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700213"/>
            <a:ext cx="5580063" cy="3276600"/>
          </a:xfrm>
        </p:spPr>
        <p:txBody>
          <a:bodyPr/>
          <a:lstStyle/>
          <a:p>
            <a:r>
              <a:rPr lang="en-US" sz="1800"/>
              <a:t>Wavefront perturbations result in phase changes over the pupil</a:t>
            </a:r>
          </a:p>
          <a:p>
            <a:r>
              <a:rPr lang="en-US" sz="1800"/>
              <a:t>These can be characterized by Zernike polynomials in the circular pupil plane</a:t>
            </a:r>
          </a:p>
        </p:txBody>
      </p:sp>
      <p:pic>
        <p:nvPicPr>
          <p:cNvPr id="861202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3500438"/>
            <a:ext cx="3381375" cy="28336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61203" name="Text Box 19"/>
          <p:cNvSpPr txBox="1">
            <a:spLocks noChangeArrowheads="1"/>
          </p:cNvSpPr>
          <p:nvPr/>
        </p:nvSpPr>
        <p:spPr bwMode="auto">
          <a:xfrm>
            <a:off x="6732588" y="4508500"/>
            <a:ext cx="124936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Astigmatism</a:t>
            </a:r>
          </a:p>
        </p:txBody>
      </p:sp>
      <p:sp>
        <p:nvSpPr>
          <p:cNvPr id="861204" name="Text Box 20"/>
          <p:cNvSpPr txBox="1">
            <a:spLocks noChangeArrowheads="1"/>
          </p:cNvSpPr>
          <p:nvPr/>
        </p:nvSpPr>
        <p:spPr bwMode="auto">
          <a:xfrm>
            <a:off x="7885113" y="5300663"/>
            <a:ext cx="8826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Defocus</a:t>
            </a:r>
          </a:p>
        </p:txBody>
      </p:sp>
      <p:pic>
        <p:nvPicPr>
          <p:cNvPr id="861205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981075"/>
            <a:ext cx="3349625" cy="25542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61206" name="Text Box 22"/>
          <p:cNvSpPr txBox="1">
            <a:spLocks noChangeArrowheads="1"/>
          </p:cNvSpPr>
          <p:nvPr/>
        </p:nvSpPr>
        <p:spPr bwMode="auto">
          <a:xfrm>
            <a:off x="6948488" y="3141663"/>
            <a:ext cx="8921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Tip &amp; tilt</a:t>
            </a:r>
          </a:p>
        </p:txBody>
      </p:sp>
      <p:sp>
        <p:nvSpPr>
          <p:cNvPr id="861207" name="Text Box 23"/>
          <p:cNvSpPr txBox="1">
            <a:spLocks noChangeArrowheads="1"/>
          </p:cNvSpPr>
          <p:nvPr/>
        </p:nvSpPr>
        <p:spPr bwMode="auto">
          <a:xfrm>
            <a:off x="7812088" y="1341438"/>
            <a:ext cx="7254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Piston</a:t>
            </a:r>
          </a:p>
        </p:txBody>
      </p:sp>
      <p:pic>
        <p:nvPicPr>
          <p:cNvPr id="861208" name="Picture 24"/>
          <p:cNvPicPr>
            <a:picLocks noChangeAspect="1" noChangeArrowheads="1"/>
          </p:cNvPicPr>
          <p:nvPr/>
        </p:nvPicPr>
        <p:blipFill>
          <a:blip r:embed="rId5"/>
          <a:srcRect l="7291" t="14943" r="9488" b="7632"/>
          <a:stretch>
            <a:fillRect/>
          </a:stretch>
        </p:blipFill>
        <p:spPr bwMode="auto">
          <a:xfrm>
            <a:off x="107950" y="2924175"/>
            <a:ext cx="4968875" cy="3465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24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F2FED-8119-4264-9736-FC9788991024}" type="slidenum">
              <a:rPr lang="en-US"/>
              <a:pPr/>
              <a:t>16</a:t>
            </a:fld>
            <a:endParaRPr lang="en-US"/>
          </a:p>
        </p:txBody>
      </p:sp>
      <p:pic>
        <p:nvPicPr>
          <p:cNvPr id="906264" name="Picture 24"/>
          <p:cNvPicPr>
            <a:picLocks noChangeAspect="1" noChangeArrowheads="1"/>
          </p:cNvPicPr>
          <p:nvPr/>
        </p:nvPicPr>
        <p:blipFill>
          <a:blip r:embed="rId3"/>
          <a:srcRect l="61784" t="2577" r="4132" b="49643"/>
          <a:stretch>
            <a:fillRect/>
          </a:stretch>
        </p:blipFill>
        <p:spPr bwMode="auto">
          <a:xfrm>
            <a:off x="7308850" y="5157788"/>
            <a:ext cx="979488" cy="11509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906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765175"/>
            <a:ext cx="7437437" cy="2889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000">
                <a:solidFill>
                  <a:srgbClr val="FFFF00"/>
                </a:solidFill>
              </a:rPr>
              <a:t>Wavefront Perturbations</a:t>
            </a:r>
          </a:p>
        </p:txBody>
      </p:sp>
      <p:sp>
        <p:nvSpPr>
          <p:cNvPr id="9062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4859338" cy="51990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Turbulent cells of varying index of refraction distort the wavefront</a:t>
            </a:r>
          </a:p>
          <a:p>
            <a:pPr>
              <a:lnSpc>
                <a:spcPct val="80000"/>
              </a:lnSpc>
            </a:pPr>
            <a:r>
              <a:rPr lang="en-US"/>
              <a:t>Phase changes occur</a:t>
            </a:r>
          </a:p>
          <a:p>
            <a:pPr>
              <a:lnSpc>
                <a:spcPct val="80000"/>
              </a:lnSpc>
            </a:pPr>
            <a:r>
              <a:rPr lang="en-US"/>
              <a:t>Introduces aberrations which distort the ideal image (‘near field’), the </a:t>
            </a:r>
            <a:r>
              <a:rPr lang="en-US" i="1" u="sng"/>
              <a:t>point spread function (PSF)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0" i="1">
                <a:solidFill>
                  <a:schemeClr val="hlink"/>
                </a:solidFill>
              </a:rPr>
              <a:t>			aberrations</a:t>
            </a:r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r>
              <a:rPr lang="en-US"/>
              <a:t>In the </a:t>
            </a:r>
            <a:r>
              <a:rPr lang="en-US" i="1"/>
              <a:t>pupil</a:t>
            </a:r>
            <a:r>
              <a:rPr lang="en-US"/>
              <a:t> plane (‘far field’), phase variations can be deconvolved into the Zernike terms. </a:t>
            </a:r>
          </a:p>
          <a:p>
            <a:pPr>
              <a:lnSpc>
                <a:spcPct val="80000"/>
              </a:lnSpc>
            </a:pPr>
            <a:endParaRPr lang="en-US" sz="1000"/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i="1">
                <a:solidFill>
                  <a:srgbClr val="000066"/>
                </a:solidFill>
              </a:rPr>
              <a:t>Ideal pupil           aberrated pupil	</a:t>
            </a:r>
            <a:r>
              <a:rPr lang="en-US" sz="1800" b="0" i="1">
                <a:solidFill>
                  <a:srgbClr val="0033CC"/>
                </a:solidFill>
              </a:rPr>
              <a:t>	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/>
          </a:p>
          <a:p>
            <a:pPr>
              <a:lnSpc>
                <a:spcPct val="80000"/>
              </a:lnSpc>
              <a:buFontTx/>
              <a:buNone/>
            </a:pPr>
            <a:endParaRPr lang="en-US"/>
          </a:p>
          <a:p>
            <a:pPr>
              <a:lnSpc>
                <a:spcPct val="80000"/>
              </a:lnSpc>
              <a:buFontTx/>
              <a:buNone/>
            </a:pPr>
            <a:r>
              <a:rPr lang="en-US"/>
              <a:t>		    </a:t>
            </a:r>
            <a:r>
              <a:rPr lang="en-US" sz="1200" b="0" i="1">
                <a:solidFill>
                  <a:schemeClr val="hlink"/>
                </a:solidFill>
              </a:rPr>
              <a:t>aberrations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200"/>
          </a:p>
        </p:txBody>
      </p:sp>
      <p:pic>
        <p:nvPicPr>
          <p:cNvPr id="906245" name="Picture 5" descr="see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836613"/>
            <a:ext cx="3941763" cy="3960812"/>
          </a:xfrm>
          <a:prstGeom prst="rect">
            <a:avLst/>
          </a:prstGeom>
          <a:noFill/>
        </p:spPr>
      </p:pic>
      <p:pic>
        <p:nvPicPr>
          <p:cNvPr id="90624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2852738"/>
            <a:ext cx="1011237" cy="1011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906247" name="Picture 7"/>
          <p:cNvPicPr>
            <a:picLocks noChangeAspect="1" noChangeArrowheads="1"/>
          </p:cNvPicPr>
          <p:nvPr/>
        </p:nvPicPr>
        <p:blipFill>
          <a:blip r:embed="rId6">
            <a:lum bright="48000" contrast="66000"/>
          </a:blip>
          <a:srcRect/>
          <a:stretch>
            <a:fillRect/>
          </a:stretch>
        </p:blipFill>
        <p:spPr bwMode="auto">
          <a:xfrm>
            <a:off x="3203575" y="2852738"/>
            <a:ext cx="1023938" cy="1004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06248" name="Line 8"/>
          <p:cNvSpPr>
            <a:spLocks noChangeShapeType="1"/>
          </p:cNvSpPr>
          <p:nvPr/>
        </p:nvSpPr>
        <p:spPr bwMode="auto">
          <a:xfrm>
            <a:off x="1908175" y="3429000"/>
            <a:ext cx="936625" cy="0"/>
          </a:xfrm>
          <a:prstGeom prst="line">
            <a:avLst/>
          </a:prstGeom>
          <a:noFill/>
          <a:ln w="1270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pic>
        <p:nvPicPr>
          <p:cNvPr id="906249" name="Picture 9"/>
          <p:cNvPicPr>
            <a:picLocks noChangeAspect="1" noChangeArrowheads="1"/>
          </p:cNvPicPr>
          <p:nvPr/>
        </p:nvPicPr>
        <p:blipFill>
          <a:blip r:embed="rId7"/>
          <a:srcRect l="32275" r="31184" b="54761"/>
          <a:stretch>
            <a:fillRect/>
          </a:stretch>
        </p:blipFill>
        <p:spPr bwMode="auto">
          <a:xfrm>
            <a:off x="107950" y="5214938"/>
            <a:ext cx="1008063" cy="9509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906251" name="Picture 11" descr="abb-pupil"/>
          <p:cNvPicPr>
            <a:picLocks noChangeAspect="1" noChangeArrowheads="1"/>
          </p:cNvPicPr>
          <p:nvPr/>
        </p:nvPicPr>
        <p:blipFill>
          <a:blip r:embed="rId8"/>
          <a:srcRect r="81070" b="42290"/>
          <a:stretch>
            <a:fillRect/>
          </a:stretch>
        </p:blipFill>
        <p:spPr bwMode="auto">
          <a:xfrm>
            <a:off x="2124075" y="5229225"/>
            <a:ext cx="946150" cy="968375"/>
          </a:xfrm>
          <a:prstGeom prst="rect">
            <a:avLst/>
          </a:prstGeom>
          <a:noFill/>
        </p:spPr>
      </p:pic>
      <p:sp>
        <p:nvSpPr>
          <p:cNvPr id="906252" name="Line 12"/>
          <p:cNvSpPr>
            <a:spLocks noChangeShapeType="1"/>
          </p:cNvSpPr>
          <p:nvPr/>
        </p:nvSpPr>
        <p:spPr bwMode="auto">
          <a:xfrm>
            <a:off x="1258888" y="5734050"/>
            <a:ext cx="6477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pic>
        <p:nvPicPr>
          <p:cNvPr id="906253" name="Picture 13"/>
          <p:cNvPicPr>
            <a:picLocks noChangeAspect="1" noChangeArrowheads="1"/>
          </p:cNvPicPr>
          <p:nvPr/>
        </p:nvPicPr>
        <p:blipFill>
          <a:blip r:embed="rId7"/>
          <a:srcRect l="4312" t="45122" r="59148"/>
          <a:stretch>
            <a:fillRect/>
          </a:stretch>
        </p:blipFill>
        <p:spPr bwMode="auto">
          <a:xfrm>
            <a:off x="3348038" y="5157788"/>
            <a:ext cx="1035050" cy="11858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906254" name="Picture 14"/>
          <p:cNvPicPr>
            <a:picLocks noChangeAspect="1" noChangeArrowheads="1"/>
          </p:cNvPicPr>
          <p:nvPr/>
        </p:nvPicPr>
        <p:blipFill>
          <a:blip r:embed="rId7"/>
          <a:srcRect l="60190" t="45122" r="5403"/>
          <a:stretch>
            <a:fillRect/>
          </a:stretch>
        </p:blipFill>
        <p:spPr bwMode="auto">
          <a:xfrm>
            <a:off x="4356100" y="5157788"/>
            <a:ext cx="974725" cy="11858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906256" name="Picture 16"/>
          <p:cNvPicPr>
            <a:picLocks noChangeAspect="1" noChangeArrowheads="1"/>
          </p:cNvPicPr>
          <p:nvPr/>
        </p:nvPicPr>
        <p:blipFill>
          <a:blip r:embed="rId3"/>
          <a:srcRect l="29813" t="50868" r="33943"/>
          <a:stretch>
            <a:fillRect/>
          </a:stretch>
        </p:blipFill>
        <p:spPr bwMode="auto">
          <a:xfrm>
            <a:off x="5292725" y="5157788"/>
            <a:ext cx="1014413" cy="11509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906257" name="Text Box 17"/>
          <p:cNvSpPr txBox="1">
            <a:spLocks noChangeArrowheads="1"/>
          </p:cNvSpPr>
          <p:nvPr/>
        </p:nvSpPr>
        <p:spPr bwMode="auto">
          <a:xfrm>
            <a:off x="3059113" y="5516563"/>
            <a:ext cx="3175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=</a:t>
            </a:r>
          </a:p>
        </p:txBody>
      </p:sp>
      <p:sp>
        <p:nvSpPr>
          <p:cNvPr id="906258" name="Text Box 18"/>
          <p:cNvSpPr txBox="1">
            <a:spLocks noChangeArrowheads="1"/>
          </p:cNvSpPr>
          <p:nvPr/>
        </p:nvSpPr>
        <p:spPr bwMode="auto">
          <a:xfrm>
            <a:off x="4140200" y="5516563"/>
            <a:ext cx="3175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906259" name="Text Box 19"/>
          <p:cNvSpPr txBox="1">
            <a:spLocks noChangeArrowheads="1"/>
          </p:cNvSpPr>
          <p:nvPr/>
        </p:nvSpPr>
        <p:spPr bwMode="auto">
          <a:xfrm>
            <a:off x="5148263" y="5516563"/>
            <a:ext cx="3175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pic>
        <p:nvPicPr>
          <p:cNvPr id="906260" name="Picture 20"/>
          <p:cNvPicPr>
            <a:picLocks noChangeAspect="1" noChangeArrowheads="1"/>
          </p:cNvPicPr>
          <p:nvPr/>
        </p:nvPicPr>
        <p:blipFill>
          <a:blip r:embed="rId3"/>
          <a:srcRect t="2521" r="63802" b="49188"/>
          <a:stretch>
            <a:fillRect/>
          </a:stretch>
        </p:blipFill>
        <p:spPr bwMode="auto">
          <a:xfrm>
            <a:off x="6300788" y="5157788"/>
            <a:ext cx="1030287" cy="1152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906261" name="Text Box 21"/>
          <p:cNvSpPr txBox="1">
            <a:spLocks noChangeArrowheads="1"/>
          </p:cNvSpPr>
          <p:nvPr/>
        </p:nvSpPr>
        <p:spPr bwMode="auto">
          <a:xfrm>
            <a:off x="6156325" y="5516563"/>
            <a:ext cx="3175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906262" name="Text Box 22"/>
          <p:cNvSpPr txBox="1">
            <a:spLocks noChangeArrowheads="1"/>
          </p:cNvSpPr>
          <p:nvPr/>
        </p:nvSpPr>
        <p:spPr bwMode="auto">
          <a:xfrm>
            <a:off x="7164388" y="5445125"/>
            <a:ext cx="3175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906265" name="Text Box 25"/>
          <p:cNvSpPr txBox="1">
            <a:spLocks noChangeArrowheads="1"/>
          </p:cNvSpPr>
          <p:nvPr/>
        </p:nvSpPr>
        <p:spPr bwMode="auto">
          <a:xfrm>
            <a:off x="8243888" y="5445125"/>
            <a:ext cx="79216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+  …</a:t>
            </a:r>
          </a:p>
        </p:txBody>
      </p:sp>
      <p:sp>
        <p:nvSpPr>
          <p:cNvPr id="906266" name="Text Box 26"/>
          <p:cNvSpPr txBox="1">
            <a:spLocks noChangeArrowheads="1"/>
          </p:cNvSpPr>
          <p:nvPr/>
        </p:nvSpPr>
        <p:spPr bwMode="auto">
          <a:xfrm>
            <a:off x="3995738" y="4797425"/>
            <a:ext cx="42354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66"/>
                </a:solidFill>
              </a:rPr>
              <a:t>pupil deconvolved into Zernike terms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A53D-B059-4CCB-AFEF-E5AD0B2401EF}" type="slidenum">
              <a:rPr lang="en-US"/>
              <a:pPr/>
              <a:t>17</a:t>
            </a:fld>
            <a:endParaRPr lang="en-US"/>
          </a:p>
        </p:txBody>
      </p:sp>
      <p:sp>
        <p:nvSpPr>
          <p:cNvPr id="873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836613"/>
            <a:ext cx="7283450" cy="2921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/>
              <a:t>How Adaptive Optics (A-O) works</a:t>
            </a:r>
          </a:p>
        </p:txBody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41438"/>
            <a:ext cx="4919663" cy="4983162"/>
          </a:xfrm>
        </p:spPr>
        <p:txBody>
          <a:bodyPr/>
          <a:lstStyle/>
          <a:p>
            <a:r>
              <a:rPr lang="en-US" sz="1800">
                <a:solidFill>
                  <a:srgbClr val="000066"/>
                </a:solidFill>
              </a:rPr>
              <a:t>Determine the Zernike terms of the wavefront perturbations</a:t>
            </a:r>
          </a:p>
          <a:p>
            <a:pPr lvl="1"/>
            <a:r>
              <a:rPr lang="en-US"/>
              <a:t>Fast exposures &amp; fast analysis</a:t>
            </a:r>
          </a:p>
          <a:p>
            <a:r>
              <a:rPr lang="en-US" sz="1800">
                <a:solidFill>
                  <a:srgbClr val="000066"/>
                </a:solidFill>
              </a:rPr>
              <a:t>Use these terms to perturb a deformable mirror in the opposite sense</a:t>
            </a:r>
          </a:p>
          <a:p>
            <a:r>
              <a:rPr lang="en-US" sz="1800">
                <a:solidFill>
                  <a:srgbClr val="000066"/>
                </a:solidFill>
              </a:rPr>
              <a:t>Remove the phase variations</a:t>
            </a:r>
          </a:p>
          <a:p>
            <a:pPr lvl="1"/>
            <a:r>
              <a:rPr lang="en-US">
                <a:solidFill>
                  <a:srgbClr val="0033CC"/>
                </a:solidFill>
              </a:rPr>
              <a:t>Fully corrected image</a:t>
            </a:r>
          </a:p>
        </p:txBody>
      </p:sp>
      <p:pic>
        <p:nvPicPr>
          <p:cNvPr id="873478" name="Picture 6" descr="def_mirror"/>
          <p:cNvPicPr>
            <a:picLocks noChangeAspect="1" noChangeArrowheads="1"/>
          </p:cNvPicPr>
          <p:nvPr/>
        </p:nvPicPr>
        <p:blipFill>
          <a:blip r:embed="rId3"/>
          <a:srcRect l="3252" t="16589" r="3252" b="8794"/>
          <a:stretch>
            <a:fillRect/>
          </a:stretch>
        </p:blipFill>
        <p:spPr bwMode="auto">
          <a:xfrm>
            <a:off x="179388" y="3440113"/>
            <a:ext cx="4897437" cy="2930525"/>
          </a:xfrm>
          <a:prstGeom prst="rect">
            <a:avLst/>
          </a:prstGeom>
          <a:noFill/>
        </p:spPr>
      </p:pic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268413"/>
            <a:ext cx="3122613" cy="5167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25603" name="Date Placehold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F6C9BBD-EB38-41BB-A1E8-4AFDFE4F6F24}" type="slidenum">
              <a:rPr lang="en-US"/>
              <a:pPr/>
              <a:t>18</a:t>
            </a:fld>
            <a:endParaRPr lang="en-US"/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596" y="714356"/>
            <a:ext cx="8229600" cy="4365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Telescope Optics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42984"/>
            <a:ext cx="4929222" cy="5214974"/>
          </a:xfrm>
        </p:spPr>
        <p:txBody>
          <a:bodyPr/>
          <a:lstStyle/>
          <a:p>
            <a:pPr>
              <a:lnSpc>
                <a:spcPct val="70000"/>
              </a:lnSpc>
              <a:buFontTx/>
              <a:buNone/>
            </a:pPr>
            <a:r>
              <a:rPr lang="en-US" sz="2400" i="1" dirty="0" smtClean="0">
                <a:solidFill>
                  <a:srgbClr val="66CCFF"/>
                </a:solidFill>
                <a:sym typeface="Symbol" pitchFamily="18" charset="2"/>
              </a:rPr>
              <a:t>1.   Refractors:</a:t>
            </a:r>
          </a:p>
          <a:p>
            <a:pPr>
              <a:lnSpc>
                <a:spcPct val="70000"/>
              </a:lnSpc>
              <a:buFontTx/>
              <a:buNone/>
            </a:pPr>
            <a:endParaRPr lang="en-US" sz="2400" i="1" dirty="0" smtClean="0">
              <a:solidFill>
                <a:srgbClr val="66CCFF"/>
              </a:solidFill>
              <a:sym typeface="Symbol" pitchFamily="18" charset="2"/>
            </a:endParaRPr>
          </a:p>
          <a:p>
            <a:pPr>
              <a:lnSpc>
                <a:spcPct val="70000"/>
              </a:lnSpc>
            </a:pPr>
            <a:r>
              <a:rPr lang="en-US" sz="1800" dirty="0" smtClean="0">
                <a:solidFill>
                  <a:srgbClr val="6600CC"/>
                </a:solidFill>
                <a:sym typeface="Symbol" pitchFamily="18" charset="2"/>
              </a:rPr>
              <a:t>The lens has to be supported around the edge (like spectacles)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en-US" sz="1800" dirty="0" smtClean="0">
                <a:solidFill>
                  <a:srgbClr val="6600CC"/>
                </a:solidFill>
                <a:sym typeface="Symbol" pitchFamily="18" charset="2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en-US" sz="1800" dirty="0" smtClean="0">
                <a:solidFill>
                  <a:srgbClr val="6600CC"/>
                </a:solidFill>
                <a:sym typeface="Symbol" pitchFamily="18" charset="2"/>
              </a:rPr>
              <a:t>As lenses become bigger (light grasp  </a:t>
            </a:r>
            <a:r>
              <a:rPr lang="en-US" sz="1800" i="1" dirty="0" smtClean="0">
                <a:solidFill>
                  <a:srgbClr val="6600CC"/>
                </a:solidFill>
                <a:sym typeface="Symbol" pitchFamily="18" charset="2"/>
              </a:rPr>
              <a:t>d</a:t>
            </a:r>
            <a:r>
              <a:rPr lang="en-US" sz="1800" i="1" baseline="30000" dirty="0" smtClean="0">
                <a:solidFill>
                  <a:srgbClr val="6600CC"/>
                </a:solidFill>
                <a:sym typeface="Symbol" pitchFamily="18" charset="2"/>
              </a:rPr>
              <a:t>2</a:t>
            </a:r>
            <a:r>
              <a:rPr lang="en-US" sz="1800" dirty="0" smtClean="0">
                <a:solidFill>
                  <a:srgbClr val="6600CC"/>
                </a:solidFill>
                <a:sym typeface="Symbol" pitchFamily="18" charset="2"/>
              </a:rPr>
              <a:t>), the mass increased as the cube of the size (</a:t>
            </a:r>
            <a:r>
              <a:rPr lang="en-US" sz="1800" i="1" dirty="0" smtClean="0">
                <a:solidFill>
                  <a:srgbClr val="6600CC"/>
                </a:solidFill>
                <a:sym typeface="Symbol" pitchFamily="18" charset="2"/>
              </a:rPr>
              <a:t>m </a:t>
            </a:r>
            <a:r>
              <a:rPr lang="en-US" sz="1800" dirty="0" smtClean="0">
                <a:solidFill>
                  <a:srgbClr val="6600CC"/>
                </a:solidFill>
                <a:sym typeface="Symbol" pitchFamily="18" charset="2"/>
              </a:rPr>
              <a:t> </a:t>
            </a:r>
            <a:r>
              <a:rPr lang="en-US" sz="1800" i="1" dirty="0" smtClean="0">
                <a:solidFill>
                  <a:srgbClr val="6600CC"/>
                </a:solidFill>
                <a:sym typeface="Symbol" pitchFamily="18" charset="2"/>
              </a:rPr>
              <a:t>d</a:t>
            </a:r>
            <a:r>
              <a:rPr lang="en-US" sz="1800" i="1" baseline="30000" dirty="0" smtClean="0">
                <a:solidFill>
                  <a:srgbClr val="6600CC"/>
                </a:solidFill>
                <a:sym typeface="Symbol" pitchFamily="18" charset="2"/>
              </a:rPr>
              <a:t>3</a:t>
            </a:r>
            <a:r>
              <a:rPr lang="en-US" sz="1800" dirty="0" smtClean="0">
                <a:solidFill>
                  <a:srgbClr val="6600CC"/>
                </a:solidFill>
                <a:sym typeface="Symbol" pitchFamily="18" charset="2"/>
              </a:rPr>
              <a:t>)</a:t>
            </a:r>
          </a:p>
          <a:p>
            <a:pPr>
              <a:lnSpc>
                <a:spcPct val="70000"/>
              </a:lnSpc>
            </a:pPr>
            <a:endParaRPr lang="en-US" sz="1800" dirty="0" smtClean="0">
              <a:solidFill>
                <a:srgbClr val="6600CC"/>
              </a:solidFill>
              <a:sym typeface="Symbol" pitchFamily="18" charset="2"/>
            </a:endParaRPr>
          </a:p>
          <a:p>
            <a:pPr>
              <a:lnSpc>
                <a:spcPct val="70000"/>
              </a:lnSpc>
            </a:pPr>
            <a:r>
              <a:rPr lang="en-US" sz="1800" dirty="0" smtClean="0">
                <a:solidFill>
                  <a:srgbClr val="6600CC"/>
                </a:solidFill>
                <a:sym typeface="Symbol" pitchFamily="18" charset="2"/>
              </a:rPr>
              <a:t>Supporting the lens became harder (bigger and more complex)</a:t>
            </a:r>
          </a:p>
          <a:p>
            <a:pPr>
              <a:lnSpc>
                <a:spcPct val="70000"/>
              </a:lnSpc>
            </a:pPr>
            <a:endParaRPr lang="en-US" sz="1800" dirty="0" smtClean="0">
              <a:solidFill>
                <a:srgbClr val="6600CC"/>
              </a:solidFill>
              <a:sym typeface="Symbol" pitchFamily="18" charset="2"/>
            </a:endParaRPr>
          </a:p>
          <a:p>
            <a:pPr>
              <a:lnSpc>
                <a:spcPct val="70000"/>
              </a:lnSpc>
            </a:pPr>
            <a:r>
              <a:rPr lang="en-US" sz="1800" dirty="0" smtClean="0">
                <a:solidFill>
                  <a:srgbClr val="6600CC"/>
                </a:solidFill>
                <a:sym typeface="Symbol" pitchFamily="18" charset="2"/>
              </a:rPr>
              <a:t>Flexure (bending) of the lens itself cause ‘figure’ to change, resulting in optical </a:t>
            </a:r>
            <a:r>
              <a:rPr lang="en-US" sz="1800" i="1" dirty="0" smtClean="0">
                <a:solidFill>
                  <a:srgbClr val="6600CC"/>
                </a:solidFill>
                <a:sym typeface="Symbol" pitchFamily="18" charset="2"/>
              </a:rPr>
              <a:t>aberrations</a:t>
            </a:r>
          </a:p>
          <a:p>
            <a:pPr>
              <a:lnSpc>
                <a:spcPct val="70000"/>
              </a:lnSpc>
            </a:pPr>
            <a:endParaRPr lang="en-US" sz="1800" i="1" dirty="0" smtClean="0">
              <a:solidFill>
                <a:srgbClr val="6600CC"/>
              </a:solidFill>
              <a:sym typeface="Symbol" pitchFamily="18" charset="2"/>
            </a:endParaRPr>
          </a:p>
          <a:p>
            <a:pPr>
              <a:lnSpc>
                <a:spcPct val="70000"/>
              </a:lnSpc>
            </a:pPr>
            <a:r>
              <a:rPr lang="en-US" sz="1800" dirty="0" smtClean="0">
                <a:solidFill>
                  <a:srgbClr val="6600CC"/>
                </a:solidFill>
                <a:sym typeface="Symbol" pitchFamily="18" charset="2"/>
              </a:rPr>
              <a:t>Largest refractor ever made is the Yerkes telescope in the US (1 m diameter)</a:t>
            </a:r>
          </a:p>
          <a:p>
            <a:pPr>
              <a:lnSpc>
                <a:spcPct val="70000"/>
              </a:lnSpc>
            </a:pPr>
            <a:r>
              <a:rPr lang="en-US" sz="1800" dirty="0" smtClean="0">
                <a:solidFill>
                  <a:srgbClr val="FF0000"/>
                </a:solidFill>
                <a:sym typeface="Symbol" pitchFamily="18" charset="2"/>
              </a:rPr>
              <a:t>All refractors suffer from </a:t>
            </a:r>
            <a:r>
              <a:rPr lang="en-US" sz="1800" i="1" u="sng" dirty="0" smtClean="0">
                <a:solidFill>
                  <a:srgbClr val="FF0000"/>
                </a:solidFill>
                <a:sym typeface="Symbol" pitchFamily="18" charset="2"/>
              </a:rPr>
              <a:t>chromatic aberrations</a:t>
            </a:r>
            <a:endParaRPr lang="en-US" sz="1800" dirty="0" smtClean="0">
              <a:solidFill>
                <a:srgbClr val="FF0000"/>
              </a:solidFill>
              <a:sym typeface="Symbol" pitchFamily="18" charset="2"/>
            </a:endParaRPr>
          </a:p>
          <a:p>
            <a:pPr>
              <a:lnSpc>
                <a:spcPct val="70000"/>
              </a:lnSpc>
              <a:buFontTx/>
              <a:buNone/>
            </a:pPr>
            <a:endParaRPr lang="en-US" sz="1800" dirty="0" smtClean="0">
              <a:solidFill>
                <a:srgbClr val="6600CC"/>
              </a:solidFill>
              <a:sym typeface="Symbol" pitchFamily="18" charset="2"/>
            </a:endParaRPr>
          </a:p>
        </p:txBody>
      </p:sp>
      <p:pic>
        <p:nvPicPr>
          <p:cNvPr id="25607" name="Picture 6" descr="tele_yerk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1142985"/>
            <a:ext cx="3536943" cy="279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 Box 7"/>
          <p:cNvSpPr txBox="1">
            <a:spLocks noChangeArrowheads="1"/>
          </p:cNvSpPr>
          <p:nvPr/>
        </p:nvSpPr>
        <p:spPr bwMode="auto">
          <a:xfrm>
            <a:off x="6072198" y="3643314"/>
            <a:ext cx="219551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>
                <a:solidFill>
                  <a:srgbClr val="000066"/>
                </a:solidFill>
              </a:rPr>
              <a:t>Yerkes refractor in 1895</a:t>
            </a:r>
          </a:p>
        </p:txBody>
      </p:sp>
      <p:pic>
        <p:nvPicPr>
          <p:cNvPr id="9" name="Picture 6" descr="chromat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4071942"/>
            <a:ext cx="3529013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4F5-8B70-4F04-933E-67DEDE743942}" type="slidenum">
              <a:rPr lang="en-US"/>
              <a:pPr/>
              <a:t>19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0034" y="785794"/>
            <a:ext cx="8229600" cy="2921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/>
              <a:t>Telescope Configurations</a:t>
            </a:r>
          </a:p>
        </p:txBody>
      </p:sp>
      <p:sp>
        <p:nvSpPr>
          <p:cNvPr id="8652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7950" y="1142985"/>
            <a:ext cx="8077200" cy="4806966"/>
          </a:xfrm>
          <a:noFill/>
          <a:ln/>
        </p:spPr>
        <p:txBody>
          <a:bodyPr/>
          <a:lstStyle/>
          <a:p>
            <a:pPr marL="381000" indent="-38100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Reflectors avoid many of these problems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81000" indent="-381000">
              <a:buFontTx/>
              <a:buAutoNum type="arabicPeriod" startAt="2"/>
            </a:pPr>
            <a:endParaRPr lang="en-US" dirty="0">
              <a:solidFill>
                <a:srgbClr val="6600CC"/>
              </a:solidFill>
            </a:endParaRPr>
          </a:p>
          <a:p>
            <a:pPr marL="381000" indent="-381000">
              <a:buFontTx/>
              <a:buAutoNum type="arabicPeriod" startAt="2"/>
            </a:pPr>
            <a:endParaRPr lang="en-US" dirty="0"/>
          </a:p>
          <a:p>
            <a:pPr marL="381000" indent="-381000">
              <a:buFontTx/>
              <a:buNone/>
            </a:pPr>
            <a:endParaRPr lang="en-US" dirty="0"/>
          </a:p>
          <a:p>
            <a:pPr marL="381000" indent="-381000"/>
            <a:endParaRPr lang="en-US" dirty="0"/>
          </a:p>
          <a:p>
            <a:pPr marL="381000" indent="-381000"/>
            <a:endParaRPr lang="en-US" dirty="0"/>
          </a:p>
          <a:p>
            <a:pPr marL="381000" indent="-381000">
              <a:buNone/>
            </a:pPr>
            <a:endParaRPr lang="en-US" dirty="0">
              <a:sym typeface="Symbol" pitchFamily="18" charset="2"/>
            </a:endParaRPr>
          </a:p>
          <a:p>
            <a:pPr marL="381000" indent="-381000">
              <a:buNone/>
            </a:pPr>
            <a:r>
              <a:rPr lang="en-US" dirty="0" smtClean="0">
                <a:sym typeface="Symbol" pitchFamily="18" charset="2"/>
              </a:rPr>
              <a:t>       </a:t>
            </a:r>
            <a:r>
              <a:rPr lang="en-US" sz="1800" dirty="0" smtClean="0">
                <a:sym typeface="Symbol" pitchFamily="18" charset="2"/>
              </a:rPr>
              <a:t>Newtonian reflector                                  </a:t>
            </a:r>
            <a:r>
              <a:rPr lang="en-US" sz="1800" dirty="0" err="1" smtClean="0">
                <a:sym typeface="Symbol" pitchFamily="18" charset="2"/>
              </a:rPr>
              <a:t>Cassegrain</a:t>
            </a:r>
            <a:r>
              <a:rPr lang="en-US" sz="1800" dirty="0" smtClean="0">
                <a:sym typeface="Symbol" pitchFamily="18" charset="2"/>
              </a:rPr>
              <a:t> reflector</a:t>
            </a:r>
            <a:endParaRPr lang="en-US" sz="1800" dirty="0">
              <a:sym typeface="Symbol" pitchFamily="18" charset="2"/>
            </a:endParaRPr>
          </a:p>
          <a:p>
            <a:pPr marL="381000" indent="-381000">
              <a:buFontTx/>
              <a:buNone/>
            </a:pPr>
            <a:endParaRPr lang="en-US" dirty="0">
              <a:solidFill>
                <a:srgbClr val="6600CC"/>
              </a:solidFill>
            </a:endParaRPr>
          </a:p>
        </p:txBody>
      </p:sp>
      <p:pic>
        <p:nvPicPr>
          <p:cNvPr id="86528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71612"/>
            <a:ext cx="4214842" cy="19645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571612"/>
            <a:ext cx="4064997" cy="19288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4071942"/>
            <a:ext cx="3235325" cy="22907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14339" name="Date Placehold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143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B8884DB-20D6-4B82-83B4-EED0177EAAEB}" type="slidenum">
              <a:rPr lang="en-US"/>
              <a:pPr/>
              <a:t>2</a:t>
            </a:fld>
            <a:endParaRPr lang="en-US"/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488" y="785794"/>
            <a:ext cx="3743325" cy="381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smtClean="0"/>
              <a:t>What Do Telescopes Do?</a:t>
            </a:r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285860"/>
            <a:ext cx="5392744" cy="4554553"/>
          </a:xfrm>
        </p:spPr>
        <p:txBody>
          <a:bodyPr/>
          <a:lstStyle/>
          <a:p>
            <a:r>
              <a:rPr lang="en-US" dirty="0" smtClean="0">
                <a:solidFill>
                  <a:srgbClr val="3333FF"/>
                </a:solidFill>
              </a:rPr>
              <a:t>They collect light</a:t>
            </a:r>
          </a:p>
          <a:p>
            <a:r>
              <a:rPr lang="en-US" dirty="0" smtClean="0">
                <a:solidFill>
                  <a:srgbClr val="3333FF"/>
                </a:solidFill>
              </a:rPr>
              <a:t>They form images of distant objects</a:t>
            </a:r>
          </a:p>
          <a:p>
            <a:r>
              <a:rPr lang="en-US" dirty="0" smtClean="0">
                <a:solidFill>
                  <a:srgbClr val="3333FF"/>
                </a:solidFill>
              </a:rPr>
              <a:t>The images are analyzed by instruments &amp; detectors</a:t>
            </a:r>
          </a:p>
          <a:p>
            <a:pPr lvl="1"/>
            <a:r>
              <a:rPr lang="en-US" dirty="0" smtClean="0"/>
              <a:t>The human eye</a:t>
            </a:r>
          </a:p>
          <a:p>
            <a:pPr lvl="1"/>
            <a:r>
              <a:rPr lang="en-US" dirty="0" smtClean="0"/>
              <a:t>Photographic plates/film</a:t>
            </a:r>
          </a:p>
          <a:p>
            <a:pPr lvl="1"/>
            <a:r>
              <a:rPr lang="en-US" dirty="0" smtClean="0"/>
              <a:t>Digital detectors (e.g. CCDs)</a:t>
            </a:r>
          </a:p>
        </p:txBody>
      </p:sp>
      <p:pic>
        <p:nvPicPr>
          <p:cNvPr id="14343" name="Picture 8" descr="rman4665l"/>
          <p:cNvPicPr>
            <a:picLocks noChangeAspect="1" noChangeArrowheads="1"/>
          </p:cNvPicPr>
          <p:nvPr/>
        </p:nvPicPr>
        <p:blipFill>
          <a:blip r:embed="rId3"/>
          <a:srcRect r="4724"/>
          <a:stretch>
            <a:fillRect/>
          </a:stretch>
        </p:blipFill>
        <p:spPr bwMode="auto">
          <a:xfrm>
            <a:off x="539750" y="3573463"/>
            <a:ext cx="4391025" cy="273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539750" y="3573463"/>
            <a:ext cx="2087563" cy="779462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i="1"/>
          </a:p>
          <a:p>
            <a:pPr>
              <a:spcBef>
                <a:spcPct val="50000"/>
              </a:spcBef>
            </a:pPr>
            <a:endParaRPr lang="en-US" i="1"/>
          </a:p>
        </p:txBody>
      </p:sp>
      <p:pic>
        <p:nvPicPr>
          <p:cNvPr id="14345" name="Picture 10" descr="wda1525l"/>
          <p:cNvPicPr>
            <a:picLocks noChangeAspect="1" noChangeArrowheads="1"/>
          </p:cNvPicPr>
          <p:nvPr/>
        </p:nvPicPr>
        <p:blipFill>
          <a:blip r:embed="rId4"/>
          <a:srcRect l="5669" t="14160" r="4630"/>
          <a:stretch>
            <a:fillRect/>
          </a:stretch>
        </p:blipFill>
        <p:spPr bwMode="auto">
          <a:xfrm>
            <a:off x="5508625" y="1630363"/>
            <a:ext cx="3417888" cy="309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12D0F-A1F4-47A1-8526-0B66D9273811}" type="slidenum">
              <a:rPr lang="en-US"/>
              <a:pPr/>
              <a:t>20</a:t>
            </a:fld>
            <a:endParaRPr lang="en-US"/>
          </a:p>
        </p:txBody>
      </p:sp>
      <p:sp>
        <p:nvSpPr>
          <p:cNvPr id="876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0034" y="785794"/>
            <a:ext cx="8229600" cy="2921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/>
              <a:t>Telescope Configurations</a:t>
            </a:r>
          </a:p>
        </p:txBody>
      </p:sp>
      <p:sp>
        <p:nvSpPr>
          <p:cNvPr id="8765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142984"/>
            <a:ext cx="3635375" cy="5040312"/>
          </a:xfrm>
          <a:noFill/>
          <a:ln/>
        </p:spPr>
        <p:txBody>
          <a:bodyPr/>
          <a:lstStyle/>
          <a:p>
            <a:pPr marL="381000" indent="-381000">
              <a:buNone/>
            </a:pPr>
            <a:r>
              <a:rPr lang="en-US" dirty="0" err="1" smtClean="0">
                <a:solidFill>
                  <a:srgbClr val="6600CC"/>
                </a:solidFill>
              </a:rPr>
              <a:t>Nasmyth</a:t>
            </a:r>
            <a:r>
              <a:rPr lang="en-US" dirty="0" smtClean="0">
                <a:solidFill>
                  <a:srgbClr val="6600CC"/>
                </a:solidFill>
              </a:rPr>
              <a:t> </a:t>
            </a:r>
            <a:r>
              <a:rPr lang="en-US" dirty="0">
                <a:solidFill>
                  <a:srgbClr val="6600CC"/>
                </a:solidFill>
              </a:rPr>
              <a:t>focus</a:t>
            </a:r>
            <a:endParaRPr lang="en-US" dirty="0"/>
          </a:p>
          <a:p>
            <a:pPr marL="381000" indent="-381000"/>
            <a:r>
              <a:rPr lang="en-US" dirty="0">
                <a:sym typeface="Symbol" pitchFamily="18" charset="2"/>
              </a:rPr>
              <a:t>For any reflector, can add a </a:t>
            </a:r>
            <a:r>
              <a:rPr lang="en-US" i="1" u="sng" dirty="0">
                <a:sym typeface="Symbol" pitchFamily="18" charset="2"/>
              </a:rPr>
              <a:t>third mirror</a:t>
            </a:r>
            <a:r>
              <a:rPr lang="en-US" dirty="0">
                <a:sym typeface="Symbol" pitchFamily="18" charset="2"/>
              </a:rPr>
              <a:t> (tertiary flat) to deflect the beam perpendicular to optical axis</a:t>
            </a:r>
          </a:p>
          <a:p>
            <a:pPr marL="381000" indent="-381000"/>
            <a:r>
              <a:rPr lang="en-US" dirty="0">
                <a:sym typeface="Symbol" pitchFamily="18" charset="2"/>
              </a:rPr>
              <a:t>Allows for heavy instrumentation to be easily supported</a:t>
            </a:r>
          </a:p>
          <a:p>
            <a:pPr marL="381000" indent="-381000">
              <a:buFontTx/>
              <a:buNone/>
            </a:pPr>
            <a:endParaRPr lang="en-US" dirty="0">
              <a:solidFill>
                <a:srgbClr val="6600CC"/>
              </a:solidFill>
            </a:endParaRPr>
          </a:p>
        </p:txBody>
      </p:sp>
      <p:pic>
        <p:nvPicPr>
          <p:cNvPr id="87655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5" y="1412876"/>
            <a:ext cx="4821240" cy="39347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8" name="Picture 3" descr="keck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000504"/>
            <a:ext cx="3629236" cy="244950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143372" y="5429264"/>
            <a:ext cx="4500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Keck Telescopes (10m) on Hawaii (first segmented mirror telescopes</a:t>
            </a:r>
            <a:endParaRPr lang="en-Z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77C0-6E21-432A-A739-B4D40606DF5E}" type="slidenum">
              <a:rPr lang="en-US"/>
              <a:pPr/>
              <a:t>21</a:t>
            </a:fld>
            <a:endParaRPr lang="en-US"/>
          </a:p>
        </p:txBody>
      </p:sp>
      <p:sp>
        <p:nvSpPr>
          <p:cNvPr id="72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908050"/>
            <a:ext cx="8229600" cy="5048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>
                <a:solidFill>
                  <a:srgbClr val="993300"/>
                </a:solidFill>
              </a:rPr>
              <a:t>Telescope Mirrors</a:t>
            </a:r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268413"/>
            <a:ext cx="8928100" cy="5113337"/>
          </a:xfrm>
        </p:spPr>
        <p:txBody>
          <a:bodyPr/>
          <a:lstStyle/>
          <a:p>
            <a:r>
              <a:rPr lang="en-US"/>
              <a:t>Originally mirrors had to be made </a:t>
            </a:r>
            <a:r>
              <a:rPr lang="en-US" i="1" u="sng"/>
              <a:t>thick</a:t>
            </a:r>
            <a:r>
              <a:rPr lang="en-US"/>
              <a:t> in order for them not to sag</a:t>
            </a:r>
          </a:p>
          <a:p>
            <a:pPr lvl="1"/>
            <a:r>
              <a:rPr lang="en-US">
                <a:solidFill>
                  <a:srgbClr val="0033CC"/>
                </a:solidFill>
              </a:rPr>
              <a:t>Thickness-to-diameter ratio of typically 1:6</a:t>
            </a:r>
          </a:p>
          <a:p>
            <a:pPr lvl="1"/>
            <a:r>
              <a:rPr lang="en-US">
                <a:solidFill>
                  <a:srgbClr val="0033CC"/>
                </a:solidFill>
              </a:rPr>
              <a:t>Mirrors relatively heavy</a:t>
            </a:r>
          </a:p>
          <a:p>
            <a:pPr lvl="2"/>
            <a:r>
              <a:rPr lang="en-US">
                <a:solidFill>
                  <a:srgbClr val="0033CC"/>
                </a:solidFill>
              </a:rPr>
              <a:t>Hale telescope mirror weighs over 20 tons</a:t>
            </a:r>
          </a:p>
          <a:p>
            <a:pPr lvl="1"/>
            <a:r>
              <a:rPr lang="en-US">
                <a:solidFill>
                  <a:srgbClr val="0033CC"/>
                </a:solidFill>
              </a:rPr>
              <a:t>Sometimes mirrors were cast with ceramic inserts to decrease the amount of glass</a:t>
            </a:r>
          </a:p>
          <a:p>
            <a:pPr lvl="1"/>
            <a:r>
              <a:rPr lang="en-US">
                <a:solidFill>
                  <a:srgbClr val="0033CC"/>
                </a:solidFill>
              </a:rPr>
              <a:t>Mirrors could take literally years to cool after being cast to avoid stresses</a:t>
            </a:r>
          </a:p>
          <a:p>
            <a:endParaRPr lang="en-US">
              <a:solidFill>
                <a:srgbClr val="0033CC"/>
              </a:solidFill>
            </a:endParaRPr>
          </a:p>
        </p:txBody>
      </p:sp>
      <p:pic>
        <p:nvPicPr>
          <p:cNvPr id="721926" name="Picture 6" descr="Hale-mirr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8038" y="3213100"/>
            <a:ext cx="3078162" cy="3168650"/>
          </a:xfrm>
          <a:prstGeom prst="rect">
            <a:avLst/>
          </a:prstGeom>
          <a:noFill/>
        </p:spPr>
      </p:pic>
      <p:pic>
        <p:nvPicPr>
          <p:cNvPr id="721927" name="Picture 7" descr="Hale-mirror2"/>
          <p:cNvPicPr>
            <a:picLocks noChangeAspect="1" noChangeArrowheads="1"/>
          </p:cNvPicPr>
          <p:nvPr/>
        </p:nvPicPr>
        <p:blipFill>
          <a:blip r:embed="rId4"/>
          <a:srcRect t="23218"/>
          <a:stretch>
            <a:fillRect/>
          </a:stretch>
        </p:blipFill>
        <p:spPr bwMode="auto">
          <a:xfrm>
            <a:off x="323850" y="3213100"/>
            <a:ext cx="5040313" cy="313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9359-E35B-4238-96D3-18250343A9E1}" type="slidenum">
              <a:rPr lang="en-US"/>
              <a:pPr/>
              <a:t>22</a:t>
            </a:fld>
            <a:endParaRPr lang="en-US"/>
          </a:p>
        </p:txBody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41438"/>
            <a:ext cx="8077200" cy="4983162"/>
          </a:xfrm>
        </p:spPr>
        <p:txBody>
          <a:bodyPr/>
          <a:lstStyle/>
          <a:p>
            <a:pPr>
              <a:buFontTx/>
              <a:buNone/>
            </a:pPr>
            <a:r>
              <a:rPr lang="en-US" i="1" u="sng" dirty="0"/>
              <a:t>New innovations in telescope mirrors</a:t>
            </a:r>
          </a:p>
          <a:p>
            <a:r>
              <a:rPr lang="en-US" dirty="0"/>
              <a:t>Meniscus mirrors</a:t>
            </a:r>
          </a:p>
          <a:p>
            <a:r>
              <a:rPr lang="en-US" dirty="0"/>
              <a:t>Spun-cast mirrors</a:t>
            </a:r>
          </a:p>
          <a:p>
            <a:r>
              <a:rPr lang="en-US" dirty="0"/>
              <a:t>Segmented mirrors</a:t>
            </a:r>
          </a:p>
          <a:p>
            <a:endParaRPr lang="en-US" dirty="0"/>
          </a:p>
        </p:txBody>
      </p:sp>
      <p:pic>
        <p:nvPicPr>
          <p:cNvPr id="735237" name="Picture 5" descr="mirror2"/>
          <p:cNvPicPr>
            <a:picLocks noChangeAspect="1" noChangeArrowheads="1"/>
          </p:cNvPicPr>
          <p:nvPr/>
        </p:nvPicPr>
        <p:blipFill>
          <a:blip r:embed="rId3"/>
          <a:srcRect t="11551"/>
          <a:stretch>
            <a:fillRect/>
          </a:stretch>
        </p:blipFill>
        <p:spPr bwMode="auto">
          <a:xfrm>
            <a:off x="5148263" y="981075"/>
            <a:ext cx="3683000" cy="2200275"/>
          </a:xfrm>
          <a:prstGeom prst="rect">
            <a:avLst/>
          </a:prstGeom>
          <a:noFill/>
        </p:spPr>
      </p:pic>
      <p:pic>
        <p:nvPicPr>
          <p:cNvPr id="735238" name="Picture 6" descr="binoc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3284538"/>
            <a:ext cx="4319587" cy="3436937"/>
          </a:xfrm>
          <a:prstGeom prst="rect">
            <a:avLst/>
          </a:prstGeom>
          <a:noFill/>
        </p:spPr>
      </p:pic>
      <p:pic>
        <p:nvPicPr>
          <p:cNvPr id="735239" name="Picture 7" descr="Keck"/>
          <p:cNvPicPr>
            <a:picLocks noChangeAspect="1" noChangeArrowheads="1"/>
          </p:cNvPicPr>
          <p:nvPr/>
        </p:nvPicPr>
        <p:blipFill>
          <a:blip r:embed="rId5"/>
          <a:srcRect t="13472" b="13472"/>
          <a:stretch>
            <a:fillRect/>
          </a:stretch>
        </p:blipFill>
        <p:spPr bwMode="auto">
          <a:xfrm>
            <a:off x="179388" y="3573463"/>
            <a:ext cx="4176712" cy="3051175"/>
          </a:xfrm>
          <a:prstGeom prst="rect">
            <a:avLst/>
          </a:prstGeom>
          <a:noFill/>
        </p:spPr>
      </p:pic>
      <p:sp>
        <p:nvSpPr>
          <p:cNvPr id="735240" name="Line 8"/>
          <p:cNvSpPr>
            <a:spLocks noChangeShapeType="1"/>
          </p:cNvSpPr>
          <p:nvPr/>
        </p:nvSpPr>
        <p:spPr bwMode="auto">
          <a:xfrm>
            <a:off x="1547813" y="2852738"/>
            <a:ext cx="0" cy="576262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735241" name="Line 9"/>
          <p:cNvSpPr>
            <a:spLocks noChangeShapeType="1"/>
          </p:cNvSpPr>
          <p:nvPr/>
        </p:nvSpPr>
        <p:spPr bwMode="auto">
          <a:xfrm>
            <a:off x="3059113" y="1916113"/>
            <a:ext cx="187325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735242" name="Line 10"/>
          <p:cNvSpPr>
            <a:spLocks noChangeShapeType="1"/>
          </p:cNvSpPr>
          <p:nvPr/>
        </p:nvSpPr>
        <p:spPr bwMode="auto">
          <a:xfrm>
            <a:off x="2987675" y="2276475"/>
            <a:ext cx="1368425" cy="115252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735243" name="Text Box 11"/>
          <p:cNvSpPr txBox="1">
            <a:spLocks noChangeArrowheads="1"/>
          </p:cNvSpPr>
          <p:nvPr/>
        </p:nvSpPr>
        <p:spPr bwMode="auto">
          <a:xfrm>
            <a:off x="3255963" y="6184900"/>
            <a:ext cx="7302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Keck</a:t>
            </a:r>
          </a:p>
        </p:txBody>
      </p:sp>
      <p:sp>
        <p:nvSpPr>
          <p:cNvPr id="735244" name="Text Box 12"/>
          <p:cNvSpPr txBox="1">
            <a:spLocks noChangeArrowheads="1"/>
          </p:cNvSpPr>
          <p:nvPr/>
        </p:nvSpPr>
        <p:spPr bwMode="auto">
          <a:xfrm>
            <a:off x="5148263" y="908050"/>
            <a:ext cx="615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VLT</a:t>
            </a:r>
          </a:p>
        </p:txBody>
      </p:sp>
      <p:sp>
        <p:nvSpPr>
          <p:cNvPr id="735245" name="Text Box 13"/>
          <p:cNvSpPr txBox="1">
            <a:spLocks noChangeArrowheads="1"/>
          </p:cNvSpPr>
          <p:nvPr/>
        </p:nvSpPr>
        <p:spPr bwMode="auto">
          <a:xfrm>
            <a:off x="4500563" y="3284538"/>
            <a:ext cx="6286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LBT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D1DE-61FA-45F3-8470-D882CD1CF7A0}" type="slidenum">
              <a:rPr lang="en-US"/>
              <a:pPr/>
              <a:t>23</a:t>
            </a:fld>
            <a:endParaRPr lang="en-US"/>
          </a:p>
        </p:txBody>
      </p:sp>
      <p:sp>
        <p:nvSpPr>
          <p:cNvPr id="7454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4356100" cy="4840287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Thin mirrors bend due to </a:t>
            </a:r>
            <a:r>
              <a:rPr lang="en-US" i="1">
                <a:solidFill>
                  <a:schemeClr val="hlink"/>
                </a:solidFill>
              </a:rPr>
              <a:t>gravity</a:t>
            </a:r>
            <a:r>
              <a:rPr lang="en-US"/>
              <a:t> and </a:t>
            </a:r>
            <a:r>
              <a:rPr lang="en-US" i="1">
                <a:solidFill>
                  <a:schemeClr val="hlink"/>
                </a:solidFill>
              </a:rPr>
              <a:t>temperature</a:t>
            </a:r>
            <a:r>
              <a:rPr lang="en-US" i="1"/>
              <a:t>:</a:t>
            </a:r>
          </a:p>
          <a:p>
            <a:r>
              <a:rPr lang="en-US" sz="1800"/>
              <a:t>Correct with </a:t>
            </a:r>
            <a:r>
              <a:rPr lang="en-US" sz="1800" i="1">
                <a:solidFill>
                  <a:srgbClr val="FFFF00"/>
                </a:solidFill>
              </a:rPr>
              <a:t>active optics</a:t>
            </a:r>
          </a:p>
          <a:p>
            <a:r>
              <a:rPr lang="en-US" sz="1800"/>
              <a:t>Allows distortions to be removed locally on surface</a:t>
            </a:r>
          </a:p>
          <a:p>
            <a:r>
              <a:rPr lang="en-US" sz="1800"/>
              <a:t>Uses push-pull </a:t>
            </a:r>
            <a:r>
              <a:rPr lang="en-US" sz="1800" i="1"/>
              <a:t>actuators</a:t>
            </a:r>
          </a:p>
          <a:p>
            <a:r>
              <a:rPr lang="en-US" sz="1800"/>
              <a:t>Correction done dynamically using a reference</a:t>
            </a:r>
            <a:r>
              <a:rPr lang="en-US"/>
              <a:t> </a:t>
            </a:r>
          </a:p>
          <a:p>
            <a:endParaRPr lang="en-US"/>
          </a:p>
        </p:txBody>
      </p:sp>
      <p:sp>
        <p:nvSpPr>
          <p:cNvPr id="7454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981075"/>
            <a:ext cx="8229600" cy="3603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>
                <a:solidFill>
                  <a:srgbClr val="990000"/>
                </a:solidFill>
              </a:rPr>
              <a:t>Supporting Thin Mirrors</a:t>
            </a:r>
          </a:p>
        </p:txBody>
      </p:sp>
      <p:pic>
        <p:nvPicPr>
          <p:cNvPr id="7454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9438" y="1484313"/>
            <a:ext cx="3917950" cy="4824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7454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3716338"/>
            <a:ext cx="4243388" cy="2570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745480" name="Text Box 8"/>
          <p:cNvSpPr txBox="1">
            <a:spLocks noChangeArrowheads="1"/>
          </p:cNvSpPr>
          <p:nvPr/>
        </p:nvSpPr>
        <p:spPr bwMode="auto">
          <a:xfrm>
            <a:off x="1187450" y="5876925"/>
            <a:ext cx="20891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Subaru telescope</a:t>
            </a:r>
          </a:p>
        </p:txBody>
      </p:sp>
      <p:sp>
        <p:nvSpPr>
          <p:cNvPr id="745481" name="Line 9"/>
          <p:cNvSpPr>
            <a:spLocks noChangeShapeType="1"/>
          </p:cNvSpPr>
          <p:nvPr/>
        </p:nvSpPr>
        <p:spPr bwMode="auto">
          <a:xfrm flipH="1" flipV="1">
            <a:off x="3635375" y="5373688"/>
            <a:ext cx="1944688" cy="71437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D1AB-F07A-4AB5-AFBC-EE729062D585}" type="slidenum">
              <a:rPr lang="en-US"/>
              <a:pPr/>
              <a:t>24</a:t>
            </a:fld>
            <a:endParaRPr lang="en-US"/>
          </a:p>
        </p:txBody>
      </p:sp>
      <p:sp>
        <p:nvSpPr>
          <p:cNvPr id="72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981075"/>
            <a:ext cx="8229600" cy="3603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>
                <a:solidFill>
                  <a:srgbClr val="CC3300"/>
                </a:solidFill>
              </a:rPr>
              <a:t>Mirror Costs</a:t>
            </a:r>
          </a:p>
        </p:txBody>
      </p:sp>
      <p:pic>
        <p:nvPicPr>
          <p:cNvPr id="72397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708275"/>
            <a:ext cx="4321175" cy="2894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723976" name="AutoShape 8"/>
          <p:cNvSpPr>
            <a:spLocks noChangeArrowheads="1"/>
          </p:cNvSpPr>
          <p:nvPr/>
        </p:nvSpPr>
        <p:spPr bwMode="auto">
          <a:xfrm>
            <a:off x="3779838" y="4221163"/>
            <a:ext cx="71437" cy="71437"/>
          </a:xfrm>
          <a:prstGeom prst="octagon">
            <a:avLst>
              <a:gd name="adj" fmla="val 29287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/>
          </a:p>
        </p:txBody>
      </p:sp>
      <p:sp>
        <p:nvSpPr>
          <p:cNvPr id="723977" name="Text Box 9"/>
          <p:cNvSpPr txBox="1">
            <a:spLocks noChangeArrowheads="1"/>
          </p:cNvSpPr>
          <p:nvPr/>
        </p:nvSpPr>
        <p:spPr bwMode="auto">
          <a:xfrm>
            <a:off x="3851275" y="4030663"/>
            <a:ext cx="449263" cy="214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800" i="0"/>
              <a:t>SALT</a:t>
            </a:r>
          </a:p>
        </p:txBody>
      </p:sp>
      <p:sp>
        <p:nvSpPr>
          <p:cNvPr id="723979" name="Rectangle 11"/>
          <p:cNvSpPr>
            <a:spLocks noChangeArrowheads="1"/>
          </p:cNvSpPr>
          <p:nvPr/>
        </p:nvSpPr>
        <p:spPr bwMode="auto">
          <a:xfrm>
            <a:off x="250825" y="1412875"/>
            <a:ext cx="8077200" cy="4840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285750" indent="-285750" algn="l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r>
              <a:rPr lang="en-US" i="0">
                <a:solidFill>
                  <a:schemeClr val="tx1"/>
                </a:solidFill>
              </a:rPr>
              <a:t>New technologies developed in the 1980s to allow </a:t>
            </a:r>
            <a:r>
              <a:rPr lang="en-US">
                <a:solidFill>
                  <a:schemeClr val="tx1"/>
                </a:solidFill>
              </a:rPr>
              <a:t>thinner</a:t>
            </a:r>
            <a:r>
              <a:rPr lang="en-US" i="0">
                <a:solidFill>
                  <a:schemeClr val="tx1"/>
                </a:solidFill>
              </a:rPr>
              <a:t> mirrors to be made</a:t>
            </a:r>
          </a:p>
          <a:p>
            <a:pPr marL="685800" lvl="1" indent="-228600" algn="l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–"/>
            </a:pPr>
            <a:r>
              <a:rPr lang="en-US" sz="1600">
                <a:solidFill>
                  <a:schemeClr val="tx1"/>
                </a:solidFill>
              </a:rPr>
              <a:t>Less material, so cheaper and quicker to make</a:t>
            </a:r>
          </a:p>
          <a:p>
            <a:pPr marL="685800" lvl="1" indent="-228600" algn="l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–"/>
            </a:pPr>
            <a:r>
              <a:rPr lang="en-US" sz="1600">
                <a:solidFill>
                  <a:schemeClr val="tx1"/>
                </a:solidFill>
              </a:rPr>
              <a:t>But more sophisticated support mechanisms required</a:t>
            </a:r>
          </a:p>
          <a:p>
            <a:pPr marL="685800" lvl="1" indent="-228600" algn="l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–"/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723980" name="Picture 12"/>
          <p:cNvPicPr>
            <a:picLocks noChangeAspect="1" noChangeArrowheads="1"/>
          </p:cNvPicPr>
          <p:nvPr/>
        </p:nvPicPr>
        <p:blipFill>
          <a:blip r:embed="rId4"/>
          <a:srcRect t="2763"/>
          <a:stretch>
            <a:fillRect/>
          </a:stretch>
        </p:blipFill>
        <p:spPr bwMode="auto">
          <a:xfrm>
            <a:off x="4787900" y="2708275"/>
            <a:ext cx="4248150" cy="3025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723981" name="AutoShape 13"/>
          <p:cNvSpPr>
            <a:spLocks noChangeArrowheads="1"/>
          </p:cNvSpPr>
          <p:nvPr/>
        </p:nvSpPr>
        <p:spPr bwMode="auto">
          <a:xfrm>
            <a:off x="6156325" y="5157788"/>
            <a:ext cx="71438" cy="71437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635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/>
          </a:p>
        </p:txBody>
      </p:sp>
      <p:sp>
        <p:nvSpPr>
          <p:cNvPr id="723982" name="Text Box 14"/>
          <p:cNvSpPr txBox="1">
            <a:spLocks noChangeArrowheads="1"/>
          </p:cNvSpPr>
          <p:nvPr/>
        </p:nvSpPr>
        <p:spPr bwMode="auto">
          <a:xfrm>
            <a:off x="6227763" y="5084763"/>
            <a:ext cx="863600" cy="214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800" i="0">
                <a:solidFill>
                  <a:srgbClr val="0033CC"/>
                </a:solidFill>
              </a:rPr>
              <a:t>SALT blank</a:t>
            </a:r>
          </a:p>
        </p:txBody>
      </p:sp>
      <p:sp>
        <p:nvSpPr>
          <p:cNvPr id="723983" name="AutoShape 15"/>
          <p:cNvSpPr>
            <a:spLocks noChangeArrowheads="1"/>
          </p:cNvSpPr>
          <p:nvPr/>
        </p:nvSpPr>
        <p:spPr bwMode="auto">
          <a:xfrm>
            <a:off x="6156325" y="5013325"/>
            <a:ext cx="71438" cy="71438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635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/>
          </a:p>
        </p:txBody>
      </p:sp>
      <p:sp>
        <p:nvSpPr>
          <p:cNvPr id="723984" name="Text Box 16"/>
          <p:cNvSpPr txBox="1">
            <a:spLocks noChangeArrowheads="1"/>
          </p:cNvSpPr>
          <p:nvPr/>
        </p:nvSpPr>
        <p:spPr bwMode="auto">
          <a:xfrm>
            <a:off x="6227763" y="4941888"/>
            <a:ext cx="863600" cy="214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800" i="0">
                <a:solidFill>
                  <a:schemeClr val="tx1"/>
                </a:solidFill>
              </a:rPr>
              <a:t>SALT figuring</a:t>
            </a:r>
          </a:p>
        </p:txBody>
      </p:sp>
      <p:sp>
        <p:nvSpPr>
          <p:cNvPr id="723986" name="AutoShape 18"/>
          <p:cNvSpPr>
            <a:spLocks noChangeArrowheads="1"/>
          </p:cNvSpPr>
          <p:nvPr/>
        </p:nvSpPr>
        <p:spPr bwMode="auto">
          <a:xfrm>
            <a:off x="6156325" y="4868863"/>
            <a:ext cx="71438" cy="71437"/>
          </a:xfrm>
          <a:prstGeom prst="octagon">
            <a:avLst>
              <a:gd name="adj" fmla="val 29287"/>
            </a:avLst>
          </a:prstGeom>
          <a:solidFill>
            <a:schemeClr val="hlink"/>
          </a:solidFill>
          <a:ln w="6350" cap="rnd">
            <a:solidFill>
              <a:schemeClr val="hlink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/>
          </a:p>
        </p:txBody>
      </p:sp>
      <p:sp>
        <p:nvSpPr>
          <p:cNvPr id="723987" name="Text Box 19"/>
          <p:cNvSpPr txBox="1">
            <a:spLocks noChangeArrowheads="1"/>
          </p:cNvSpPr>
          <p:nvPr/>
        </p:nvSpPr>
        <p:spPr bwMode="auto">
          <a:xfrm>
            <a:off x="6227763" y="4797425"/>
            <a:ext cx="863600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800" i="0"/>
              <a:t>SALT total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AB5C-1A57-4C3E-9533-A5FAF89ED3EF}" type="slidenum">
              <a:rPr lang="en-US"/>
              <a:pPr/>
              <a:t>25</a:t>
            </a:fld>
            <a:endParaRPr lang="en-US"/>
          </a:p>
        </p:txBody>
      </p:sp>
      <p:sp>
        <p:nvSpPr>
          <p:cNvPr id="761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92275" y="981075"/>
            <a:ext cx="5256213" cy="2921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000">
                <a:solidFill>
                  <a:srgbClr val="990000"/>
                </a:solidFill>
              </a:rPr>
              <a:t>Novel Telescope Mounts</a:t>
            </a:r>
          </a:p>
        </p:txBody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1438"/>
            <a:ext cx="4716463" cy="4983162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i="1"/>
              <a:t>New types of Alt-Az mounts</a:t>
            </a:r>
          </a:p>
          <a:p>
            <a:r>
              <a:rPr lang="en-US" sz="1800"/>
              <a:t>Large Binocular Telescope (LBT)</a:t>
            </a:r>
          </a:p>
          <a:p>
            <a:r>
              <a:rPr lang="en-US" sz="1800"/>
              <a:t>SALT &amp; HET</a:t>
            </a:r>
          </a:p>
        </p:txBody>
      </p:sp>
      <p:sp>
        <p:nvSpPr>
          <p:cNvPr id="761862" name="Text Box 6"/>
          <p:cNvSpPr txBox="1">
            <a:spLocks noChangeArrowheads="1"/>
          </p:cNvSpPr>
          <p:nvPr/>
        </p:nvSpPr>
        <p:spPr bwMode="auto">
          <a:xfrm>
            <a:off x="179388" y="6021388"/>
            <a:ext cx="4248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SALT (2005)</a:t>
            </a:r>
          </a:p>
        </p:txBody>
      </p:sp>
      <p:sp>
        <p:nvSpPr>
          <p:cNvPr id="761863" name="Text Box 7"/>
          <p:cNvSpPr txBox="1">
            <a:spLocks noChangeArrowheads="1"/>
          </p:cNvSpPr>
          <p:nvPr/>
        </p:nvSpPr>
        <p:spPr bwMode="auto">
          <a:xfrm>
            <a:off x="5795963" y="4868863"/>
            <a:ext cx="22320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/>
              <a:t>Twin 8.4-m LBT (2006)</a:t>
            </a:r>
          </a:p>
        </p:txBody>
      </p:sp>
      <p:pic>
        <p:nvPicPr>
          <p:cNvPr id="761864" name="Picture 8"/>
          <p:cNvPicPr>
            <a:picLocks noChangeAspect="1" noChangeArrowheads="1"/>
          </p:cNvPicPr>
          <p:nvPr/>
        </p:nvPicPr>
        <p:blipFill>
          <a:blip r:embed="rId3"/>
          <a:srcRect b="26259"/>
          <a:stretch>
            <a:fillRect/>
          </a:stretch>
        </p:blipFill>
        <p:spPr bwMode="auto">
          <a:xfrm>
            <a:off x="4932363" y="1052513"/>
            <a:ext cx="4022725" cy="3744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761866" name="Picture 10" descr="salt-fac2"/>
          <p:cNvPicPr>
            <a:picLocks noChangeAspect="1" noChangeArrowheads="1"/>
          </p:cNvPicPr>
          <p:nvPr/>
        </p:nvPicPr>
        <p:blipFill>
          <a:blip r:embed="rId4"/>
          <a:srcRect l="2892" t="14223" r="16145" b="2852"/>
          <a:stretch>
            <a:fillRect/>
          </a:stretch>
        </p:blipFill>
        <p:spPr bwMode="auto">
          <a:xfrm>
            <a:off x="179388" y="2462213"/>
            <a:ext cx="4608512" cy="3538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24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1CFF-4CBD-485D-BB39-B480C38D42B0}" type="slidenum">
              <a:rPr lang="en-US"/>
              <a:pPr/>
              <a:t>26</a:t>
            </a:fld>
            <a:endParaRPr lang="en-US"/>
          </a:p>
        </p:txBody>
      </p:sp>
      <p:sp>
        <p:nvSpPr>
          <p:cNvPr id="827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981075"/>
            <a:ext cx="8229600" cy="431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/>
              <a:t>Telescope Mirror Sizes</a:t>
            </a:r>
          </a:p>
        </p:txBody>
      </p:sp>
      <p:pic>
        <p:nvPicPr>
          <p:cNvPr id="827395" name="Picture 3"/>
          <p:cNvPicPr>
            <a:picLocks noChangeAspect="1" noChangeArrowheads="1"/>
          </p:cNvPicPr>
          <p:nvPr/>
        </p:nvPicPr>
        <p:blipFill>
          <a:blip r:embed="rId3"/>
          <a:srcRect l="2855" t="9233" r="1910" b="4854"/>
          <a:stretch>
            <a:fillRect/>
          </a:stretch>
        </p:blipFill>
        <p:spPr bwMode="auto">
          <a:xfrm>
            <a:off x="1042988" y="1341438"/>
            <a:ext cx="7921625" cy="5068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827396" name="Picture 4"/>
          <p:cNvPicPr>
            <a:picLocks noChangeAspect="1" noChangeArrowheads="1"/>
          </p:cNvPicPr>
          <p:nvPr/>
        </p:nvPicPr>
        <p:blipFill>
          <a:blip r:embed="rId3"/>
          <a:srcRect l="48534" t="36620" r="28818" b="31126"/>
          <a:stretch>
            <a:fillRect/>
          </a:stretch>
        </p:blipFill>
        <p:spPr bwMode="auto">
          <a:xfrm>
            <a:off x="5010150" y="3141663"/>
            <a:ext cx="1598613" cy="1655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827397" name="Picture 5"/>
          <p:cNvPicPr>
            <a:picLocks noChangeAspect="1" noChangeArrowheads="1"/>
          </p:cNvPicPr>
          <p:nvPr/>
        </p:nvPicPr>
        <p:blipFill>
          <a:blip r:embed="rId3"/>
          <a:srcRect l="32458" t="65637" r="51465" b="9885"/>
          <a:stretch>
            <a:fillRect/>
          </a:stretch>
        </p:blipFill>
        <p:spPr bwMode="auto">
          <a:xfrm>
            <a:off x="3571875" y="3141663"/>
            <a:ext cx="1230313" cy="1366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827398" name="Text Box 6"/>
          <p:cNvSpPr txBox="1">
            <a:spLocks noChangeArrowheads="1"/>
          </p:cNvSpPr>
          <p:nvPr/>
        </p:nvSpPr>
        <p:spPr bwMode="auto">
          <a:xfrm>
            <a:off x="3995738" y="3644900"/>
            <a:ext cx="488950" cy="274638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i="0">
                <a:solidFill>
                  <a:schemeClr val="tx1"/>
                </a:solidFill>
              </a:rPr>
              <a:t>HET</a:t>
            </a:r>
          </a:p>
        </p:txBody>
      </p:sp>
      <p:sp>
        <p:nvSpPr>
          <p:cNvPr id="827399" name="Text Box 7"/>
          <p:cNvSpPr txBox="1">
            <a:spLocks noChangeArrowheads="1"/>
          </p:cNvSpPr>
          <p:nvPr/>
        </p:nvSpPr>
        <p:spPr bwMode="auto">
          <a:xfrm>
            <a:off x="3924300" y="5157788"/>
            <a:ext cx="506413" cy="274637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i="0">
                <a:solidFill>
                  <a:schemeClr val="tx1"/>
                </a:solidFill>
              </a:rPr>
              <a:t>GTC</a:t>
            </a:r>
          </a:p>
        </p:txBody>
      </p:sp>
      <p:sp>
        <p:nvSpPr>
          <p:cNvPr id="827400" name="Text Box 8"/>
          <p:cNvSpPr txBox="1">
            <a:spLocks noChangeArrowheads="1"/>
          </p:cNvSpPr>
          <p:nvPr/>
        </p:nvSpPr>
        <p:spPr bwMode="auto">
          <a:xfrm>
            <a:off x="3779838" y="5373688"/>
            <a:ext cx="7159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#2</a:t>
            </a:r>
          </a:p>
          <a:p>
            <a:r>
              <a:rPr lang="en-US" sz="1200"/>
              <a:t>(2009?)</a:t>
            </a:r>
          </a:p>
        </p:txBody>
      </p:sp>
      <p:sp>
        <p:nvSpPr>
          <p:cNvPr id="827401" name="Text Box 9"/>
          <p:cNvSpPr txBox="1">
            <a:spLocks noChangeArrowheads="1"/>
          </p:cNvSpPr>
          <p:nvPr/>
        </p:nvSpPr>
        <p:spPr bwMode="auto">
          <a:xfrm>
            <a:off x="1908175" y="5589588"/>
            <a:ext cx="7159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#1</a:t>
            </a:r>
          </a:p>
          <a:p>
            <a:r>
              <a:rPr lang="en-US" sz="1200"/>
              <a:t>(2009?)</a:t>
            </a:r>
          </a:p>
        </p:txBody>
      </p:sp>
      <p:sp>
        <p:nvSpPr>
          <p:cNvPr id="827402" name="Text Box 10"/>
          <p:cNvSpPr txBox="1">
            <a:spLocks noChangeArrowheads="1"/>
          </p:cNvSpPr>
          <p:nvPr/>
        </p:nvSpPr>
        <p:spPr bwMode="auto">
          <a:xfrm>
            <a:off x="1331913" y="3860800"/>
            <a:ext cx="6223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#3=</a:t>
            </a:r>
          </a:p>
          <a:p>
            <a:r>
              <a:rPr lang="en-US" sz="1200"/>
              <a:t>(1993)</a:t>
            </a:r>
          </a:p>
        </p:txBody>
      </p:sp>
      <p:sp>
        <p:nvSpPr>
          <p:cNvPr id="827403" name="Text Box 11"/>
          <p:cNvSpPr txBox="1">
            <a:spLocks noChangeArrowheads="1"/>
          </p:cNvSpPr>
          <p:nvPr/>
        </p:nvSpPr>
        <p:spPr bwMode="auto">
          <a:xfrm>
            <a:off x="2484438" y="3860800"/>
            <a:ext cx="6223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#3=</a:t>
            </a:r>
          </a:p>
          <a:p>
            <a:r>
              <a:rPr lang="en-US" sz="1200"/>
              <a:t>(1996)</a:t>
            </a:r>
          </a:p>
        </p:txBody>
      </p:sp>
      <p:sp>
        <p:nvSpPr>
          <p:cNvPr id="827404" name="Text Box 12"/>
          <p:cNvSpPr txBox="1">
            <a:spLocks noChangeArrowheads="1"/>
          </p:cNvSpPr>
          <p:nvPr/>
        </p:nvSpPr>
        <p:spPr bwMode="auto">
          <a:xfrm>
            <a:off x="5651500" y="3933825"/>
            <a:ext cx="6223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#4</a:t>
            </a:r>
          </a:p>
          <a:p>
            <a:r>
              <a:rPr lang="en-US" sz="1200"/>
              <a:t>(2005)</a:t>
            </a:r>
          </a:p>
        </p:txBody>
      </p:sp>
      <p:sp>
        <p:nvSpPr>
          <p:cNvPr id="827405" name="Text Box 13"/>
          <p:cNvSpPr txBox="1">
            <a:spLocks noChangeArrowheads="1"/>
          </p:cNvSpPr>
          <p:nvPr/>
        </p:nvSpPr>
        <p:spPr bwMode="auto">
          <a:xfrm>
            <a:off x="3924300" y="3860800"/>
            <a:ext cx="622300" cy="639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#5</a:t>
            </a:r>
          </a:p>
          <a:p>
            <a:r>
              <a:rPr lang="en-US" sz="1200"/>
              <a:t>(1997)</a:t>
            </a:r>
          </a:p>
          <a:p>
            <a:endParaRPr lang="en-US" sz="1200"/>
          </a:p>
        </p:txBody>
      </p:sp>
      <p:sp>
        <p:nvSpPr>
          <p:cNvPr id="827406" name="Text Box 14"/>
          <p:cNvSpPr txBox="1">
            <a:spLocks noChangeArrowheads="1"/>
          </p:cNvSpPr>
          <p:nvPr/>
        </p:nvSpPr>
        <p:spPr bwMode="auto">
          <a:xfrm>
            <a:off x="1331913" y="2492375"/>
            <a:ext cx="6223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#6</a:t>
            </a:r>
          </a:p>
          <a:p>
            <a:r>
              <a:rPr lang="en-US" sz="1200"/>
              <a:t>(2000)</a:t>
            </a:r>
          </a:p>
        </p:txBody>
      </p:sp>
      <p:sp>
        <p:nvSpPr>
          <p:cNvPr id="827407" name="Text Box 15"/>
          <p:cNvSpPr txBox="1">
            <a:spLocks noChangeArrowheads="1"/>
          </p:cNvSpPr>
          <p:nvPr/>
        </p:nvSpPr>
        <p:spPr bwMode="auto">
          <a:xfrm>
            <a:off x="6948488" y="3284538"/>
            <a:ext cx="6223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#7=</a:t>
            </a:r>
          </a:p>
          <a:p>
            <a:r>
              <a:rPr lang="en-US" sz="1200"/>
              <a:t>(1998)</a:t>
            </a:r>
          </a:p>
        </p:txBody>
      </p:sp>
      <p:sp>
        <p:nvSpPr>
          <p:cNvPr id="827408" name="Text Box 16"/>
          <p:cNvSpPr txBox="1">
            <a:spLocks noChangeArrowheads="1"/>
          </p:cNvSpPr>
          <p:nvPr/>
        </p:nvSpPr>
        <p:spPr bwMode="auto">
          <a:xfrm>
            <a:off x="7019925" y="4292600"/>
            <a:ext cx="44132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200"/>
              <a:t>#7=</a:t>
            </a:r>
          </a:p>
        </p:txBody>
      </p:sp>
      <p:sp>
        <p:nvSpPr>
          <p:cNvPr id="827409" name="Text Box 17"/>
          <p:cNvSpPr txBox="1">
            <a:spLocks noChangeArrowheads="1"/>
          </p:cNvSpPr>
          <p:nvPr/>
        </p:nvSpPr>
        <p:spPr bwMode="auto">
          <a:xfrm>
            <a:off x="7956550" y="4221163"/>
            <a:ext cx="6223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#7=</a:t>
            </a:r>
          </a:p>
          <a:p>
            <a:r>
              <a:rPr lang="en-US" sz="1200"/>
              <a:t>(2001)</a:t>
            </a:r>
          </a:p>
        </p:txBody>
      </p:sp>
      <p:sp>
        <p:nvSpPr>
          <p:cNvPr id="827410" name="Text Box 18"/>
          <p:cNvSpPr txBox="1">
            <a:spLocks noChangeArrowheads="1"/>
          </p:cNvSpPr>
          <p:nvPr/>
        </p:nvSpPr>
        <p:spPr bwMode="auto">
          <a:xfrm>
            <a:off x="7956550" y="3357563"/>
            <a:ext cx="441325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200"/>
              <a:t>#7=</a:t>
            </a:r>
          </a:p>
        </p:txBody>
      </p:sp>
      <p:sp>
        <p:nvSpPr>
          <p:cNvPr id="827411" name="Text Box 19"/>
          <p:cNvSpPr txBox="1">
            <a:spLocks noChangeArrowheads="1"/>
          </p:cNvSpPr>
          <p:nvPr/>
        </p:nvSpPr>
        <p:spPr bwMode="auto">
          <a:xfrm>
            <a:off x="4787900" y="2492375"/>
            <a:ext cx="6223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#8=</a:t>
            </a:r>
          </a:p>
          <a:p>
            <a:r>
              <a:rPr lang="en-US" sz="1200"/>
              <a:t>(1999)</a:t>
            </a:r>
          </a:p>
        </p:txBody>
      </p:sp>
      <p:sp>
        <p:nvSpPr>
          <p:cNvPr id="827412" name="Text Box 20"/>
          <p:cNvSpPr txBox="1">
            <a:spLocks noChangeArrowheads="1"/>
          </p:cNvSpPr>
          <p:nvPr/>
        </p:nvSpPr>
        <p:spPr bwMode="auto">
          <a:xfrm>
            <a:off x="8101013" y="5373688"/>
            <a:ext cx="6223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#8=</a:t>
            </a:r>
          </a:p>
          <a:p>
            <a:r>
              <a:rPr lang="en-US" sz="1200"/>
              <a:t>(2000)</a:t>
            </a:r>
          </a:p>
        </p:txBody>
      </p:sp>
      <p:sp>
        <p:nvSpPr>
          <p:cNvPr id="827413" name="Text Box 21"/>
          <p:cNvSpPr txBox="1">
            <a:spLocks noChangeArrowheads="1"/>
          </p:cNvSpPr>
          <p:nvPr/>
        </p:nvSpPr>
        <p:spPr bwMode="auto">
          <a:xfrm>
            <a:off x="3851275" y="6021388"/>
            <a:ext cx="27178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/>
              <a:t>Those &gt;8-m in red (+ year)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748D-5BC2-4926-AD7F-7CF77DA5D3AD}" type="slidenum">
              <a:rPr lang="en-US"/>
              <a:pPr/>
              <a:t>27</a:t>
            </a:fld>
            <a:endParaRPr lang="en-US"/>
          </a:p>
        </p:txBody>
      </p:sp>
      <p:sp>
        <p:nvSpPr>
          <p:cNvPr id="829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125538"/>
            <a:ext cx="7053263" cy="381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990099"/>
                </a:solidFill>
              </a:rPr>
              <a:t>The “Big Five”:  Segmented Mirror Telescopes</a:t>
            </a:r>
          </a:p>
        </p:txBody>
      </p:sp>
      <p:sp>
        <p:nvSpPr>
          <p:cNvPr id="82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Keck I (1993) &amp; Keck II (1996):	Hawaii, USA</a:t>
            </a:r>
          </a:p>
          <a:p>
            <a:r>
              <a:rPr lang="en-US"/>
              <a:t>HET (1999):	 			Texas, USA</a:t>
            </a:r>
          </a:p>
          <a:p>
            <a:r>
              <a:rPr lang="en-US"/>
              <a:t>SALT (2005):			South Africa</a:t>
            </a:r>
          </a:p>
          <a:p>
            <a:r>
              <a:rPr lang="en-US"/>
              <a:t>GRANTECAN (2009:) 		Canary Islands, Spain</a:t>
            </a:r>
          </a:p>
          <a:p>
            <a:endParaRPr lang="en-US"/>
          </a:p>
          <a:p>
            <a:pPr>
              <a:buFontTx/>
              <a:buNone/>
            </a:pPr>
            <a:r>
              <a:rPr lang="en-US"/>
              <a:t>These telescopes have the largest light grasp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Some also use </a:t>
            </a:r>
            <a:r>
              <a:rPr lang="en-US" i="1"/>
              <a:t>adaptive optics </a:t>
            </a:r>
            <a:r>
              <a:rPr lang="en-US"/>
              <a:t>to get sharper images, particularly at longer wavelengths (IR)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27A42-DB8F-44E9-9777-A41E95BF4372}" type="slidenum">
              <a:rPr lang="en-US"/>
              <a:pPr/>
              <a:t>28</a:t>
            </a:fld>
            <a:endParaRPr lang="en-US"/>
          </a:p>
        </p:txBody>
      </p:sp>
      <p:pic>
        <p:nvPicPr>
          <p:cNvPr id="804866" name="Picture 2" descr="GTC"/>
          <p:cNvPicPr>
            <a:picLocks noChangeAspect="1" noChangeArrowheads="1"/>
          </p:cNvPicPr>
          <p:nvPr/>
        </p:nvPicPr>
        <p:blipFill>
          <a:blip r:embed="rId3"/>
          <a:srcRect r="27652"/>
          <a:stretch>
            <a:fillRect/>
          </a:stretch>
        </p:blipFill>
        <p:spPr bwMode="auto">
          <a:xfrm>
            <a:off x="179388" y="1196975"/>
            <a:ext cx="3024187" cy="2760663"/>
          </a:xfrm>
          <a:prstGeom prst="rect">
            <a:avLst/>
          </a:prstGeom>
          <a:noFill/>
        </p:spPr>
      </p:pic>
      <p:pic>
        <p:nvPicPr>
          <p:cNvPr id="804867" name="Picture 3" descr="distantkeck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1196975"/>
            <a:ext cx="3673475" cy="2481263"/>
          </a:xfrm>
          <a:prstGeom prst="rect">
            <a:avLst/>
          </a:prstGeom>
          <a:noFill/>
        </p:spPr>
      </p:pic>
      <p:sp>
        <p:nvSpPr>
          <p:cNvPr id="80486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348038" y="1268413"/>
            <a:ext cx="1871662" cy="635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>
                <a:solidFill>
                  <a:srgbClr val="990000"/>
                </a:solidFill>
              </a:rPr>
              <a:t>The 10-m Club</a:t>
            </a:r>
          </a:p>
        </p:txBody>
      </p:sp>
      <p:sp>
        <p:nvSpPr>
          <p:cNvPr id="804869" name="Text Box 5"/>
          <p:cNvSpPr txBox="1">
            <a:spLocks noChangeArrowheads="1"/>
          </p:cNvSpPr>
          <p:nvPr/>
        </p:nvSpPr>
        <p:spPr bwMode="auto">
          <a:xfrm>
            <a:off x="5364163" y="3357563"/>
            <a:ext cx="33845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2 x 9.8-m Keck Telescope: Hawaii (N)</a:t>
            </a:r>
          </a:p>
        </p:txBody>
      </p:sp>
      <p:sp>
        <p:nvSpPr>
          <p:cNvPr id="804870" name="Text Box 6"/>
          <p:cNvSpPr txBox="1">
            <a:spLocks noChangeArrowheads="1"/>
          </p:cNvSpPr>
          <p:nvPr/>
        </p:nvSpPr>
        <p:spPr bwMode="auto">
          <a:xfrm>
            <a:off x="250825" y="3573463"/>
            <a:ext cx="27003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10.4-m GTC: La Palma (N)</a:t>
            </a:r>
          </a:p>
        </p:txBody>
      </p:sp>
      <p:pic>
        <p:nvPicPr>
          <p:cNvPr id="804871" name="Picture 7" descr="HET"/>
          <p:cNvPicPr>
            <a:picLocks noChangeAspect="1" noChangeArrowheads="1"/>
          </p:cNvPicPr>
          <p:nvPr/>
        </p:nvPicPr>
        <p:blipFill>
          <a:blip r:embed="rId5"/>
          <a:srcRect l="13156" t="11827" r="21657" b="13721"/>
          <a:stretch>
            <a:fillRect/>
          </a:stretch>
        </p:blipFill>
        <p:spPr bwMode="auto">
          <a:xfrm>
            <a:off x="179388" y="4076700"/>
            <a:ext cx="2736850" cy="2320925"/>
          </a:xfrm>
          <a:prstGeom prst="rect">
            <a:avLst/>
          </a:prstGeom>
          <a:noFill/>
        </p:spPr>
      </p:pic>
      <p:sp>
        <p:nvSpPr>
          <p:cNvPr id="804872" name="Text Box 8"/>
          <p:cNvSpPr txBox="1">
            <a:spLocks noChangeArrowheads="1"/>
          </p:cNvSpPr>
          <p:nvPr/>
        </p:nvSpPr>
        <p:spPr bwMode="auto">
          <a:xfrm>
            <a:off x="0" y="6092825"/>
            <a:ext cx="27368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9.0-m HET: Texas (N)</a:t>
            </a:r>
          </a:p>
        </p:txBody>
      </p:sp>
      <p:pic>
        <p:nvPicPr>
          <p:cNvPr id="804873" name="Picture 9" descr="930 email"/>
          <p:cNvPicPr>
            <a:picLocks noChangeAspect="1" noChangeArrowheads="1"/>
          </p:cNvPicPr>
          <p:nvPr/>
        </p:nvPicPr>
        <p:blipFill>
          <a:blip r:embed="rId6"/>
          <a:srcRect l="53941" t="41776" r="10625" b="11984"/>
          <a:stretch>
            <a:fillRect/>
          </a:stretch>
        </p:blipFill>
        <p:spPr bwMode="auto">
          <a:xfrm>
            <a:off x="6084888" y="3789363"/>
            <a:ext cx="2590800" cy="2590800"/>
          </a:xfrm>
          <a:prstGeom prst="rect">
            <a:avLst/>
          </a:prstGeom>
          <a:noFill/>
        </p:spPr>
      </p:pic>
      <p:sp>
        <p:nvSpPr>
          <p:cNvPr id="804875" name="Text Box 11"/>
          <p:cNvSpPr txBox="1">
            <a:spLocks noChangeArrowheads="1"/>
          </p:cNvSpPr>
          <p:nvPr/>
        </p:nvSpPr>
        <p:spPr bwMode="auto">
          <a:xfrm>
            <a:off x="6011863" y="5949950"/>
            <a:ext cx="33845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9.0-m  SALT (S)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742A-F1F5-463C-954C-4DEFAA939D77}" type="slidenum">
              <a:rPr lang="en-US"/>
              <a:pPr/>
              <a:t>29</a:t>
            </a:fld>
            <a:endParaRPr lang="en-US"/>
          </a:p>
        </p:txBody>
      </p:sp>
      <p:sp>
        <p:nvSpPr>
          <p:cNvPr id="815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19250" y="908050"/>
            <a:ext cx="6480175" cy="9350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>
                <a:solidFill>
                  <a:srgbClr val="990000"/>
                </a:solidFill>
              </a:rPr>
              <a:t>Giants of the Future: </a:t>
            </a:r>
            <a:br>
              <a:rPr lang="en-US" sz="2000">
                <a:solidFill>
                  <a:srgbClr val="990000"/>
                </a:solidFill>
              </a:rPr>
            </a:br>
            <a:r>
              <a:rPr lang="en-US" sz="2000">
                <a:solidFill>
                  <a:srgbClr val="990000"/>
                </a:solidFill>
              </a:rPr>
              <a:t>Extremely Large Telescopes</a:t>
            </a:r>
          </a:p>
        </p:txBody>
      </p:sp>
      <p:pic>
        <p:nvPicPr>
          <p:cNvPr id="815107" name="Picture 3" descr="GMT-3"/>
          <p:cNvPicPr>
            <a:picLocks noChangeAspect="1" noChangeArrowheads="1"/>
          </p:cNvPicPr>
          <p:nvPr/>
        </p:nvPicPr>
        <p:blipFill>
          <a:blip r:embed="rId3"/>
          <a:srcRect b="7275"/>
          <a:stretch>
            <a:fillRect/>
          </a:stretch>
        </p:blipFill>
        <p:spPr bwMode="auto">
          <a:xfrm>
            <a:off x="1187450" y="1566863"/>
            <a:ext cx="6769100" cy="4845050"/>
          </a:xfrm>
          <a:prstGeom prst="rect">
            <a:avLst/>
          </a:prstGeom>
          <a:noFill/>
        </p:spPr>
      </p:pic>
      <p:sp>
        <p:nvSpPr>
          <p:cNvPr id="815108" name="Text Box 4"/>
          <p:cNvSpPr txBox="1">
            <a:spLocks noChangeArrowheads="1"/>
          </p:cNvSpPr>
          <p:nvPr/>
        </p:nvSpPr>
        <p:spPr bwMode="auto">
          <a:xfrm>
            <a:off x="1187450" y="6021388"/>
            <a:ext cx="6913563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600" i="0">
                <a:solidFill>
                  <a:srgbClr val="FFFF00"/>
                </a:solidFill>
              </a:rPr>
              <a:t>The Giant Magellan Telescope (USA/Australia/Korea consortium) </a:t>
            </a:r>
          </a:p>
          <a:p>
            <a:pPr algn="l"/>
            <a:r>
              <a:rPr lang="en-US" sz="1600" i="0">
                <a:solidFill>
                  <a:srgbClr val="FFFF00"/>
                </a:solidFill>
              </a:rPr>
              <a:t>[to be built in Chile]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480" y="785794"/>
            <a:ext cx="6477000" cy="381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Giant Steps in Telescope Designs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3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51275" y="1214421"/>
            <a:ext cx="4752975" cy="4194191"/>
          </a:xfrm>
        </p:spPr>
        <p:txBody>
          <a:bodyPr/>
          <a:lstStyle/>
          <a:p>
            <a:r>
              <a:rPr lang="en-US" dirty="0"/>
              <a:t>Telescope invented in 1608</a:t>
            </a:r>
          </a:p>
          <a:p>
            <a:r>
              <a:rPr lang="en-US" dirty="0"/>
              <a:t>First astronomical observations by Galileo in July 1609</a:t>
            </a:r>
          </a:p>
          <a:p>
            <a:pPr lvl="1"/>
            <a:r>
              <a:rPr lang="en-US" dirty="0"/>
              <a:t>37 mm diameter, f/26 </a:t>
            </a:r>
          </a:p>
          <a:p>
            <a:pPr lvl="1"/>
            <a:r>
              <a:rPr lang="en-US" dirty="0"/>
              <a:t>largest now 10,000 </a:t>
            </a:r>
            <a:r>
              <a:rPr lang="en-US" dirty="0" smtClean="0"/>
              <a:t>mm (in ~10y, 42,000)</a:t>
            </a:r>
            <a:endParaRPr lang="en-US" dirty="0"/>
          </a:p>
          <a:p>
            <a:pPr lvl="1"/>
            <a:r>
              <a:rPr lang="en-US" dirty="0"/>
              <a:t>~70,000 times larger collecting area</a:t>
            </a:r>
          </a:p>
        </p:txBody>
      </p:sp>
      <p:pic>
        <p:nvPicPr>
          <p:cNvPr id="1339396" name="Picture 4" descr="Galileo-t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268413"/>
            <a:ext cx="3460750" cy="5184775"/>
          </a:xfrm>
          <a:prstGeom prst="rect">
            <a:avLst/>
          </a:prstGeom>
          <a:noFill/>
        </p:spPr>
      </p:pic>
      <p:pic>
        <p:nvPicPr>
          <p:cNvPr id="1339397" name="Picture 5" descr="S491"/>
          <p:cNvPicPr>
            <a:picLocks noChangeAspect="1" noChangeArrowheads="1"/>
          </p:cNvPicPr>
          <p:nvPr/>
        </p:nvPicPr>
        <p:blipFill>
          <a:blip r:embed="rId4" cstate="print"/>
          <a:srcRect b="5923"/>
          <a:stretch>
            <a:fillRect/>
          </a:stretch>
        </p:blipFill>
        <p:spPr bwMode="auto">
          <a:xfrm>
            <a:off x="3924300" y="3136499"/>
            <a:ext cx="4362476" cy="3272239"/>
          </a:xfrm>
          <a:prstGeom prst="rect">
            <a:avLst/>
          </a:prstGeom>
          <a:noFill/>
        </p:spPr>
      </p:pic>
      <p:sp>
        <p:nvSpPr>
          <p:cNvPr id="1339398" name="Text Box 6"/>
          <p:cNvSpPr txBox="1">
            <a:spLocks noChangeArrowheads="1"/>
          </p:cNvSpPr>
          <p:nvPr/>
        </p:nvSpPr>
        <p:spPr bwMode="auto">
          <a:xfrm>
            <a:off x="3832225" y="6353175"/>
            <a:ext cx="487261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SALT primary mirror array: 91 x 1.2-m segments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2BED8-03FE-4B39-9D53-2742F998AB02}" type="slidenum">
              <a:rPr lang="en-US"/>
              <a:pPr/>
              <a:t>30</a:t>
            </a:fld>
            <a:endParaRPr lang="en-US"/>
          </a:p>
        </p:txBody>
      </p:sp>
      <p:pic>
        <p:nvPicPr>
          <p:cNvPr id="817154" name="Picture 2" descr="TMT-2009-Rev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643063"/>
            <a:ext cx="6786562" cy="4727575"/>
          </a:xfrm>
          <a:prstGeom prst="rect">
            <a:avLst/>
          </a:prstGeom>
          <a:noFill/>
        </p:spPr>
      </p:pic>
      <p:sp>
        <p:nvSpPr>
          <p:cNvPr id="8171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35150" y="908050"/>
            <a:ext cx="5319713" cy="492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>
                <a:solidFill>
                  <a:srgbClr val="990000"/>
                </a:solidFill>
              </a:rPr>
              <a:t>Giants of the Future: </a:t>
            </a:r>
            <a:br>
              <a:rPr lang="en-US" sz="2000">
                <a:solidFill>
                  <a:srgbClr val="990000"/>
                </a:solidFill>
              </a:rPr>
            </a:br>
            <a:r>
              <a:rPr lang="en-US" sz="2000">
                <a:solidFill>
                  <a:srgbClr val="990000"/>
                </a:solidFill>
              </a:rPr>
              <a:t>Extremely Large Telescopes</a:t>
            </a:r>
          </a:p>
        </p:txBody>
      </p:sp>
      <p:sp>
        <p:nvSpPr>
          <p:cNvPr id="817156" name="Text Box 4"/>
          <p:cNvSpPr txBox="1">
            <a:spLocks noChangeArrowheads="1"/>
          </p:cNvSpPr>
          <p:nvPr/>
        </p:nvSpPr>
        <p:spPr bwMode="auto">
          <a:xfrm>
            <a:off x="2124075" y="5949950"/>
            <a:ext cx="4826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TMT: Thirty Meter Telescope (US-Canada-India) 30-m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EF2E-BD3A-4F06-9E05-0D136A146884}" type="slidenum">
              <a:rPr lang="en-US"/>
              <a:pPr/>
              <a:t>31</a:t>
            </a:fld>
            <a:endParaRPr lang="en-US"/>
          </a:p>
        </p:txBody>
      </p:sp>
      <p:pic>
        <p:nvPicPr>
          <p:cNvPr id="819202" name="Picture 2" descr="ELT_plane"/>
          <p:cNvPicPr>
            <a:picLocks noChangeAspect="1" noChangeArrowheads="1"/>
          </p:cNvPicPr>
          <p:nvPr/>
        </p:nvPicPr>
        <p:blipFill>
          <a:blip r:embed="rId3"/>
          <a:srcRect t="11734" b="6203"/>
          <a:stretch>
            <a:fillRect/>
          </a:stretch>
        </p:blipFill>
        <p:spPr bwMode="auto">
          <a:xfrm>
            <a:off x="-73025" y="1341438"/>
            <a:ext cx="9217025" cy="5040312"/>
          </a:xfrm>
          <a:prstGeom prst="rect">
            <a:avLst/>
          </a:prstGeom>
          <a:noFill/>
        </p:spPr>
      </p:pic>
      <p:sp>
        <p:nvSpPr>
          <p:cNvPr id="8192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79613" y="908050"/>
            <a:ext cx="5308600" cy="4191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>
                <a:solidFill>
                  <a:srgbClr val="990000"/>
                </a:solidFill>
              </a:rPr>
              <a:t>Extremely Large Telescopes</a:t>
            </a:r>
          </a:p>
        </p:txBody>
      </p:sp>
      <p:sp>
        <p:nvSpPr>
          <p:cNvPr id="819204" name="Text Box 4"/>
          <p:cNvSpPr txBox="1">
            <a:spLocks noChangeArrowheads="1"/>
          </p:cNvSpPr>
          <p:nvPr/>
        </p:nvSpPr>
        <p:spPr bwMode="auto">
          <a:xfrm>
            <a:off x="0" y="5589588"/>
            <a:ext cx="67691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E-ELT: European Extremely Large Telescope </a:t>
            </a:r>
            <a:r>
              <a:rPr lang="en-US" sz="1400" dirty="0" smtClean="0">
                <a:solidFill>
                  <a:srgbClr val="FFFF00"/>
                </a:solidFill>
              </a:rPr>
              <a:t>(39-m)</a:t>
            </a:r>
          </a:p>
          <a:p>
            <a:r>
              <a:rPr lang="en-US" sz="1400" dirty="0" smtClean="0">
                <a:solidFill>
                  <a:srgbClr val="FFFF00"/>
                </a:solidFill>
              </a:rPr>
              <a:t>(moved from 100m -&gt; 42m -&gt;39m)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819205" name="Text Box 5"/>
          <p:cNvSpPr txBox="1">
            <a:spLocks noChangeArrowheads="1"/>
          </p:cNvSpPr>
          <p:nvPr/>
        </p:nvSpPr>
        <p:spPr bwMode="auto">
          <a:xfrm>
            <a:off x="6588125" y="5661025"/>
            <a:ext cx="14398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Airbus A-340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15363" name="Date Placehold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D47A790-AB79-482A-803C-D5AB087AEEB5}" type="slidenum">
              <a:rPr lang="en-US"/>
              <a:pPr/>
              <a:t>4</a:t>
            </a:fld>
            <a:endParaRPr lang="en-US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5616575"/>
          </a:xfrm>
          <a:noFill/>
        </p:spPr>
        <p:txBody>
          <a:bodyPr/>
          <a:lstStyle/>
          <a:p>
            <a:pPr algn="ctr">
              <a:buFontTx/>
              <a:buNone/>
            </a:pPr>
            <a:r>
              <a:rPr lang="en-US" sz="2400" i="1" dirty="0" smtClean="0">
                <a:solidFill>
                  <a:schemeClr val="hlink"/>
                </a:solidFill>
              </a:rPr>
              <a:t>Key parameters for an astronomical telescope:</a:t>
            </a:r>
          </a:p>
          <a:p>
            <a:pPr>
              <a:buFontTx/>
              <a:buNone/>
            </a:pPr>
            <a:endParaRPr lang="en-US" sz="2400" i="1" dirty="0" smtClean="0">
              <a:solidFill>
                <a:schemeClr val="hlink"/>
              </a:solidFill>
            </a:endParaRPr>
          </a:p>
          <a:p>
            <a:r>
              <a:rPr lang="en-US" dirty="0" smtClean="0"/>
              <a:t>Light gathering power</a:t>
            </a:r>
          </a:p>
          <a:p>
            <a:pPr>
              <a:buFontTx/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6600CC"/>
                </a:solidFill>
              </a:rPr>
              <a:t>Determined by the </a:t>
            </a:r>
            <a:r>
              <a:rPr lang="en-US" i="1" dirty="0" smtClean="0">
                <a:solidFill>
                  <a:srgbClr val="6600CC"/>
                </a:solidFill>
              </a:rPr>
              <a:t>area</a:t>
            </a:r>
            <a:r>
              <a:rPr lang="en-US" dirty="0" smtClean="0">
                <a:solidFill>
                  <a:srgbClr val="6600CC"/>
                </a:solidFill>
              </a:rPr>
              <a:t> of the collecting element (objective lens of mirror)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rgbClr val="0033CC"/>
                </a:solidFill>
              </a:rPr>
              <a:t>	</a:t>
            </a:r>
            <a:r>
              <a:rPr lang="en-US" dirty="0" smtClean="0">
                <a:solidFill>
                  <a:srgbClr val="0033CC"/>
                </a:solidFill>
                <a:sym typeface="Symbol" pitchFamily="18" charset="2"/>
              </a:rPr>
              <a:t> </a:t>
            </a:r>
            <a:r>
              <a:rPr lang="en-US" i="1" dirty="0" smtClean="0">
                <a:solidFill>
                  <a:srgbClr val="0033CC"/>
                </a:solidFill>
                <a:sym typeface="Symbol" pitchFamily="18" charset="2"/>
              </a:rPr>
              <a:t>telescope diameter</a:t>
            </a:r>
            <a:r>
              <a:rPr lang="en-US" baseline="30000" dirty="0" smtClean="0">
                <a:solidFill>
                  <a:srgbClr val="0033CC"/>
                </a:solidFill>
                <a:sym typeface="Symbol" pitchFamily="18" charset="2"/>
              </a:rPr>
              <a:t>2</a:t>
            </a:r>
          </a:p>
          <a:p>
            <a:pPr>
              <a:buFontTx/>
              <a:buNone/>
            </a:pPr>
            <a:endParaRPr lang="en-US" baseline="30000" dirty="0" smtClean="0">
              <a:solidFill>
                <a:srgbClr val="0033CC"/>
              </a:solidFill>
              <a:sym typeface="Symbol" pitchFamily="18" charset="2"/>
            </a:endParaRPr>
          </a:p>
          <a:p>
            <a:pPr>
              <a:buFontTx/>
              <a:buNone/>
            </a:pPr>
            <a:endParaRPr lang="en-US" dirty="0" smtClean="0">
              <a:sym typeface="Symbol" pitchFamily="18" charset="2"/>
            </a:endParaRPr>
          </a:p>
          <a:p>
            <a:r>
              <a:rPr lang="en-US" dirty="0" smtClean="0"/>
              <a:t>Resolution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rgbClr val="6600CC"/>
                </a:solidFill>
              </a:rPr>
              <a:t>	Measure of the how much fine detail can be seen in an image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rgbClr val="0033CC"/>
                </a:solidFill>
                <a:sym typeface="Symbol" pitchFamily="18" charset="2"/>
              </a:rPr>
              <a:t>	 </a:t>
            </a:r>
            <a:r>
              <a:rPr lang="en-US" i="1" dirty="0" smtClean="0">
                <a:solidFill>
                  <a:srgbClr val="0033CC"/>
                </a:solidFill>
                <a:sym typeface="Symbol" pitchFamily="18" charset="2"/>
              </a:rPr>
              <a:t>telescope diameter (a)</a:t>
            </a:r>
          </a:p>
          <a:p>
            <a:pPr marL="781050" lvl="1" indent="-381000"/>
            <a:r>
              <a:rPr lang="en-US" dirty="0" smtClean="0">
                <a:solidFill>
                  <a:srgbClr val="6600CC"/>
                </a:solidFill>
              </a:rPr>
              <a:t>Defined by considering the </a:t>
            </a:r>
            <a:r>
              <a:rPr lang="en-US" i="1" u="sng" dirty="0" smtClean="0">
                <a:solidFill>
                  <a:srgbClr val="6600CC"/>
                </a:solidFill>
              </a:rPr>
              <a:t>wave</a:t>
            </a:r>
            <a:r>
              <a:rPr lang="en-US" i="1" dirty="0" smtClean="0">
                <a:solidFill>
                  <a:srgbClr val="6600CC"/>
                </a:solidFill>
              </a:rPr>
              <a:t> </a:t>
            </a:r>
            <a:r>
              <a:rPr lang="en-US" dirty="0" smtClean="0">
                <a:solidFill>
                  <a:srgbClr val="6600CC"/>
                </a:solidFill>
              </a:rPr>
              <a:t>nature of light</a:t>
            </a:r>
          </a:p>
          <a:p>
            <a:pPr marL="781050" lvl="1" indent="-381000"/>
            <a:r>
              <a:rPr lang="en-US" dirty="0" smtClean="0">
                <a:solidFill>
                  <a:srgbClr val="6600CC"/>
                </a:solidFill>
              </a:rPr>
              <a:t>Specifically diffraction at an aperture (</a:t>
            </a:r>
            <a:r>
              <a:rPr lang="en-US" dirty="0" err="1" smtClean="0">
                <a:solidFill>
                  <a:srgbClr val="6600CC"/>
                </a:solidFill>
              </a:rPr>
              <a:t>Fraunhofer</a:t>
            </a:r>
            <a:r>
              <a:rPr lang="en-US" dirty="0" smtClean="0">
                <a:solidFill>
                  <a:srgbClr val="6600CC"/>
                </a:solidFill>
              </a:rPr>
              <a:t> or Fresnel)</a:t>
            </a:r>
          </a:p>
          <a:p>
            <a:pPr marL="781050" lvl="1" indent="-381000"/>
            <a:r>
              <a:rPr lang="en-US" dirty="0" smtClean="0">
                <a:solidFill>
                  <a:srgbClr val="6600CC"/>
                </a:solidFill>
              </a:rPr>
              <a:t>Typically telescope apertures are </a:t>
            </a:r>
            <a:r>
              <a:rPr lang="en-US" i="1" u="sng" dirty="0" smtClean="0">
                <a:solidFill>
                  <a:srgbClr val="6600CC"/>
                </a:solidFill>
              </a:rPr>
              <a:t>circular</a:t>
            </a:r>
            <a:r>
              <a:rPr lang="en-US" dirty="0" smtClean="0">
                <a:solidFill>
                  <a:srgbClr val="6600CC"/>
                </a:solidFill>
              </a:rPr>
              <a:t> </a:t>
            </a:r>
          </a:p>
          <a:p>
            <a:pPr marL="781050" lvl="1" indent="-381000"/>
            <a:r>
              <a:rPr lang="en-US" dirty="0" smtClean="0">
                <a:solidFill>
                  <a:srgbClr val="6600CC"/>
                </a:solidFill>
              </a:rPr>
              <a:t>From interference, a </a:t>
            </a:r>
            <a:r>
              <a:rPr lang="en-US" i="1" u="sng" dirty="0" smtClean="0">
                <a:solidFill>
                  <a:srgbClr val="6600CC"/>
                </a:solidFill>
              </a:rPr>
              <a:t>diffraction pattern</a:t>
            </a:r>
            <a:r>
              <a:rPr lang="en-US" dirty="0" smtClean="0">
                <a:solidFill>
                  <a:srgbClr val="6600CC"/>
                </a:solidFill>
              </a:rPr>
              <a:t> is produced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15363" name="Date Placehold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D47A790-AB79-482A-803C-D5AB087AEEB5}" type="slidenum">
              <a:rPr lang="en-US"/>
              <a:pPr/>
              <a:t>5</a:t>
            </a:fld>
            <a:endParaRPr lang="en-US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5616575"/>
          </a:xfrm>
          <a:noFill/>
        </p:spPr>
        <p:txBody>
          <a:bodyPr/>
          <a:lstStyle/>
          <a:p>
            <a:r>
              <a:rPr lang="en-US" dirty="0" smtClean="0"/>
              <a:t>Resolution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rgbClr val="6600CC"/>
                </a:solidFill>
              </a:rPr>
              <a:t>	</a:t>
            </a:r>
            <a:endParaRPr lang="en-US" dirty="0" smtClean="0"/>
          </a:p>
        </p:txBody>
      </p:sp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3571899" cy="19628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1571612"/>
            <a:ext cx="1587497" cy="6842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370" name="Line 7"/>
          <p:cNvSpPr>
            <a:spLocks noChangeShapeType="1"/>
          </p:cNvSpPr>
          <p:nvPr/>
        </p:nvSpPr>
        <p:spPr bwMode="auto">
          <a:xfrm>
            <a:off x="2857488" y="2071678"/>
            <a:ext cx="287338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ZA"/>
          </a:p>
        </p:txBody>
      </p:sp>
      <p:sp>
        <p:nvSpPr>
          <p:cNvPr id="15371" name="Text Box 8"/>
          <p:cNvSpPr txBox="1">
            <a:spLocks noChangeArrowheads="1"/>
          </p:cNvSpPr>
          <p:nvPr/>
        </p:nvSpPr>
        <p:spPr bwMode="auto">
          <a:xfrm>
            <a:off x="2857488" y="1643050"/>
            <a:ext cx="30321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chemeClr val="tx1"/>
                </a:solidFill>
                <a:sym typeface="Symbol" pitchFamily="18" charset="2"/>
              </a:rPr>
              <a:t>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rot="5400000">
            <a:off x="2572530" y="1928008"/>
            <a:ext cx="571504" cy="1588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5400000" flipH="1" flipV="1">
            <a:off x="2251059" y="2535231"/>
            <a:ext cx="1785156" cy="79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42844" y="3643314"/>
            <a:ext cx="514353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ZA" dirty="0" smtClean="0"/>
              <a:t>Diffraction pattern for perfect optics</a:t>
            </a:r>
          </a:p>
          <a:p>
            <a:pPr algn="l"/>
            <a:r>
              <a:rPr lang="en-ZA" dirty="0" smtClean="0"/>
              <a:t>Central peak called the Airy disk</a:t>
            </a:r>
          </a:p>
          <a:p>
            <a:pPr algn="l">
              <a:buFont typeface="Arial" pitchFamily="34" charset="0"/>
              <a:buChar char="•"/>
            </a:pPr>
            <a:r>
              <a:rPr lang="en-ZA" dirty="0" smtClean="0"/>
              <a:t>  </a:t>
            </a:r>
            <a:r>
              <a:rPr lang="en-ZA" sz="1600" dirty="0" smtClean="0">
                <a:solidFill>
                  <a:schemeClr val="tx1"/>
                </a:solidFill>
              </a:rPr>
              <a:t>the larger the aperture, the smaller the Airy disk and the better the resolution</a:t>
            </a:r>
          </a:p>
          <a:p>
            <a:pPr algn="l">
              <a:buFont typeface="Arial" pitchFamily="34" charset="0"/>
              <a:buChar char="•"/>
            </a:pPr>
            <a:r>
              <a:rPr lang="en-ZA" sz="1600" dirty="0" smtClean="0">
                <a:solidFill>
                  <a:schemeClr val="tx1"/>
                </a:solidFill>
              </a:rPr>
              <a:t>  for typical astronomical telescopes Airy disk &lt; </a:t>
            </a:r>
            <a:r>
              <a:rPr lang="en-ZA" sz="1600" dirty="0" err="1" smtClean="0">
                <a:solidFill>
                  <a:schemeClr val="tx1"/>
                </a:solidFill>
              </a:rPr>
              <a:t>arcsec</a:t>
            </a:r>
            <a:endParaRPr lang="en-ZA" sz="1600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ZA" sz="1600" dirty="0" smtClean="0">
                <a:solidFill>
                  <a:schemeClr val="tx1"/>
                </a:solidFill>
              </a:rPr>
              <a:t>   for the eye more like </a:t>
            </a:r>
            <a:r>
              <a:rPr lang="en-ZA" sz="1600" dirty="0" err="1" smtClean="0">
                <a:solidFill>
                  <a:schemeClr val="tx1"/>
                </a:solidFill>
              </a:rPr>
              <a:t>arcmin</a:t>
            </a:r>
            <a:r>
              <a:rPr lang="en-ZA" sz="1600" dirty="0" smtClean="0">
                <a:solidFill>
                  <a:schemeClr val="tx1"/>
                </a:solidFill>
              </a:rPr>
              <a:t> (100s – 1000s times larger)</a:t>
            </a:r>
            <a:endParaRPr lang="en-ZA" sz="1600" dirty="0">
              <a:solidFill>
                <a:schemeClr val="tx1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/>
          <a:srcRect l="9508"/>
          <a:stretch>
            <a:fillRect/>
          </a:stretch>
        </p:blipFill>
        <p:spPr bwMode="auto">
          <a:xfrm>
            <a:off x="5500694" y="1071546"/>
            <a:ext cx="3460746" cy="21494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/>
          <a:srcRect r="3790"/>
          <a:stretch>
            <a:fillRect/>
          </a:stretch>
        </p:blipFill>
        <p:spPr bwMode="auto">
          <a:xfrm>
            <a:off x="5500694" y="3286124"/>
            <a:ext cx="3429024" cy="22727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500694" y="5143488"/>
            <a:ext cx="3286148" cy="13573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2000" b="1" i="1" u="sng" strike="noStrike" kern="0" cap="none" spc="0" normalizeH="0" baseline="0" noProof="0" dirty="0" smtClean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Examples: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D = 0.13 m, 0.50 m, 2.5m 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&amp; 5 m diameter telescopes 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20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62000" marR="0" lvl="1" indent="-3048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16387" name="Date Placehold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A430CA9-FE88-45FE-A0B8-11C81284DFD5}" type="slidenum">
              <a:rPr lang="en-US"/>
              <a:pPr/>
              <a:t>6</a:t>
            </a:fld>
            <a:endParaRPr lang="en-US"/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85860"/>
            <a:ext cx="9144000" cy="5456253"/>
          </a:xfrm>
          <a:noFill/>
        </p:spPr>
        <p:txBody>
          <a:bodyPr/>
          <a:lstStyle/>
          <a:p>
            <a:r>
              <a:rPr lang="en-US" dirty="0" smtClean="0"/>
              <a:t>Intrinsic image quality</a:t>
            </a:r>
          </a:p>
          <a:p>
            <a:pPr>
              <a:buFontTx/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6600CC"/>
                </a:solidFill>
              </a:rPr>
              <a:t>Determined by the </a:t>
            </a:r>
            <a:r>
              <a:rPr lang="en-US" i="1" dirty="0" smtClean="0">
                <a:solidFill>
                  <a:srgbClr val="6600CC"/>
                </a:solidFill>
              </a:rPr>
              <a:t>figure</a:t>
            </a:r>
            <a:r>
              <a:rPr lang="en-US" dirty="0" smtClean="0">
                <a:solidFill>
                  <a:srgbClr val="6600CC"/>
                </a:solidFill>
              </a:rPr>
              <a:t> of the individual optical elements (how close they are to their ideal shape) and how well they are aligned.</a:t>
            </a:r>
          </a:p>
          <a:p>
            <a:pPr>
              <a:buFontTx/>
              <a:buNone/>
            </a:pPr>
            <a:endParaRPr lang="en-US" dirty="0" smtClean="0">
              <a:solidFill>
                <a:srgbClr val="6600CC"/>
              </a:solidFill>
            </a:endParaRPr>
          </a:p>
          <a:p>
            <a:r>
              <a:rPr lang="en-US" dirty="0" smtClean="0"/>
              <a:t>Field of view (</a:t>
            </a:r>
            <a:r>
              <a:rPr lang="en-US" dirty="0" err="1" smtClean="0"/>
              <a:t>FoV</a:t>
            </a:r>
            <a:r>
              <a:rPr lang="en-US" dirty="0" smtClean="0"/>
              <a:t>)</a:t>
            </a:r>
          </a:p>
          <a:p>
            <a:pPr>
              <a:buFontTx/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6600CC"/>
                </a:solidFill>
              </a:rPr>
              <a:t>Determined by the optical design. Usually expressed as field </a:t>
            </a:r>
            <a:r>
              <a:rPr lang="en-US" i="1" dirty="0" smtClean="0">
                <a:solidFill>
                  <a:srgbClr val="6600CC"/>
                </a:solidFill>
              </a:rPr>
              <a:t>diameter. </a:t>
            </a:r>
            <a:r>
              <a:rPr lang="en-US" dirty="0" smtClean="0">
                <a:solidFill>
                  <a:srgbClr val="6600CC"/>
                </a:solidFill>
              </a:rPr>
              <a:t>Information content </a:t>
            </a:r>
            <a:r>
              <a:rPr lang="en-US" dirty="0" smtClean="0">
                <a:solidFill>
                  <a:srgbClr val="6600CC"/>
                </a:solidFill>
                <a:sym typeface="Symbol" pitchFamily="18" charset="2"/>
              </a:rPr>
              <a:t> area of </a:t>
            </a:r>
            <a:r>
              <a:rPr lang="en-US" dirty="0" err="1" smtClean="0">
                <a:solidFill>
                  <a:srgbClr val="6600CC"/>
                </a:solidFill>
                <a:sym typeface="Symbol" pitchFamily="18" charset="2"/>
              </a:rPr>
              <a:t>FoV</a:t>
            </a:r>
            <a:r>
              <a:rPr lang="en-US" dirty="0" smtClean="0">
                <a:solidFill>
                  <a:srgbClr val="6600CC"/>
                </a:solidFill>
                <a:sym typeface="Symbol" pitchFamily="18" charset="2"/>
              </a:rPr>
              <a:t>  diameter of FoV</a:t>
            </a:r>
            <a:r>
              <a:rPr lang="en-US" baseline="30000" dirty="0" smtClean="0">
                <a:solidFill>
                  <a:srgbClr val="6600CC"/>
                </a:solidFill>
                <a:sym typeface="Symbol" pitchFamily="18" charset="2"/>
              </a:rPr>
              <a:t>2</a:t>
            </a:r>
          </a:p>
          <a:p>
            <a:pPr>
              <a:buFontTx/>
              <a:buNone/>
            </a:pPr>
            <a:endParaRPr lang="en-US" baseline="30000" dirty="0" smtClean="0">
              <a:solidFill>
                <a:srgbClr val="6600CC"/>
              </a:solidFill>
              <a:sym typeface="Symbol" pitchFamily="18" charset="2"/>
            </a:endParaRPr>
          </a:p>
          <a:p>
            <a:r>
              <a:rPr lang="en-US" dirty="0" smtClean="0"/>
              <a:t>Throughput</a:t>
            </a:r>
          </a:p>
          <a:p>
            <a:pPr>
              <a:buFontTx/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0033CC"/>
                </a:solidFill>
              </a:rPr>
              <a:t>How efficiently photons are delivered to a focus. Determined by the </a:t>
            </a:r>
            <a:r>
              <a:rPr lang="en-US" dirty="0" err="1" smtClean="0">
                <a:solidFill>
                  <a:srgbClr val="0033CC"/>
                </a:solidFill>
              </a:rPr>
              <a:t>transmissiveness</a:t>
            </a:r>
            <a:r>
              <a:rPr lang="en-US" dirty="0" smtClean="0">
                <a:solidFill>
                  <a:srgbClr val="0033CC"/>
                </a:solidFill>
              </a:rPr>
              <a:t> of lenses and the reflectivity of mirrors.</a:t>
            </a:r>
          </a:p>
          <a:p>
            <a:pPr>
              <a:buFontTx/>
              <a:buNone/>
            </a:pPr>
            <a:endParaRPr lang="en-US" dirty="0" smtClean="0"/>
          </a:p>
          <a:p>
            <a:r>
              <a:rPr lang="en-US" dirty="0" smtClean="0"/>
              <a:t>Tracking &amp; pointing capability</a:t>
            </a:r>
          </a:p>
          <a:p>
            <a:pPr>
              <a:buFontTx/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0033CC"/>
                </a:solidFill>
              </a:rPr>
              <a:t>This determines overall performance in terms of </a:t>
            </a:r>
            <a:r>
              <a:rPr lang="en-US" i="1" dirty="0" smtClean="0">
                <a:solidFill>
                  <a:srgbClr val="0033CC"/>
                </a:solidFill>
              </a:rPr>
              <a:t>observational efficiency</a:t>
            </a:r>
            <a:r>
              <a:rPr lang="en-US" dirty="0" smtClean="0">
                <a:solidFill>
                  <a:srgbClr val="0033CC"/>
                </a:solidFill>
              </a:rPr>
              <a:t> and how well image quality is retained during an observation. </a:t>
            </a:r>
            <a:endParaRPr lang="en-US" dirty="0" smtClean="0"/>
          </a:p>
          <a:p>
            <a:endParaRPr lang="en-US" dirty="0" smtClean="0"/>
          </a:p>
          <a:p>
            <a:pPr>
              <a:buFontTx/>
              <a:buNone/>
            </a:pPr>
            <a:endParaRPr lang="en-US" dirty="0" smtClean="0">
              <a:solidFill>
                <a:srgbClr val="6600CC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285E5-37FC-461C-B748-36B33A9194DE}" type="slidenum">
              <a:rPr lang="en-US"/>
              <a:pPr/>
              <a:t>7</a:t>
            </a:fld>
            <a:endParaRPr lang="en-US"/>
          </a:p>
        </p:txBody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412875"/>
            <a:ext cx="8077200" cy="5040313"/>
          </a:xfrm>
        </p:spPr>
        <p:txBody>
          <a:bodyPr/>
          <a:lstStyle/>
          <a:p>
            <a:pPr marL="381000" indent="-381000">
              <a:buFontTx/>
              <a:buNone/>
            </a:pPr>
            <a:r>
              <a:rPr lang="en-US" i="1" dirty="0">
                <a:solidFill>
                  <a:srgbClr val="3333FF"/>
                </a:solidFill>
              </a:rPr>
              <a:t>Atmospheric seeing:</a:t>
            </a:r>
            <a:endParaRPr lang="en-US" dirty="0">
              <a:solidFill>
                <a:srgbClr val="6600CC"/>
              </a:solidFill>
            </a:endParaRPr>
          </a:p>
          <a:p>
            <a:pPr marL="381000" indent="-381000"/>
            <a:r>
              <a:rPr lang="en-US" dirty="0" smtClean="0">
                <a:solidFill>
                  <a:srgbClr val="6600CC"/>
                </a:solidFill>
              </a:rPr>
              <a:t>Because </a:t>
            </a:r>
            <a:r>
              <a:rPr lang="en-US" dirty="0">
                <a:solidFill>
                  <a:srgbClr val="6600CC"/>
                </a:solidFill>
              </a:rPr>
              <a:t>of the atmosphere, telescope optics </a:t>
            </a:r>
            <a:r>
              <a:rPr lang="en-US" dirty="0" smtClean="0">
                <a:solidFill>
                  <a:srgbClr val="6600CC"/>
                </a:solidFill>
              </a:rPr>
              <a:t>usually </a:t>
            </a:r>
            <a:r>
              <a:rPr lang="en-US" dirty="0" smtClean="0"/>
              <a:t>don’t </a:t>
            </a:r>
            <a:r>
              <a:rPr lang="en-US" dirty="0" smtClean="0">
                <a:solidFill>
                  <a:srgbClr val="6600CC"/>
                </a:solidFill>
              </a:rPr>
              <a:t>deliver </a:t>
            </a:r>
            <a:r>
              <a:rPr lang="en-US" i="1" u="sng" dirty="0" smtClean="0">
                <a:solidFill>
                  <a:srgbClr val="6600CC"/>
                </a:solidFill>
              </a:rPr>
              <a:t>diffraction limited images</a:t>
            </a:r>
            <a:r>
              <a:rPr lang="en-US" dirty="0" smtClean="0">
                <a:solidFill>
                  <a:srgbClr val="6600CC"/>
                </a:solidFill>
              </a:rPr>
              <a:t>, so often its not necessary for them to be diffraction limited</a:t>
            </a:r>
            <a:endParaRPr lang="en-US" i="1" u="sng" dirty="0">
              <a:solidFill>
                <a:srgbClr val="6600CC"/>
              </a:solidFill>
            </a:endParaRPr>
          </a:p>
          <a:p>
            <a:pPr marL="762000" lvl="1" indent="-304800"/>
            <a:r>
              <a:rPr lang="en-US" dirty="0" smtClean="0"/>
              <a:t>Can be expensive </a:t>
            </a:r>
            <a:r>
              <a:rPr lang="en-US" dirty="0"/>
              <a:t>&amp; unnecessary, unless the atmosphere (“seeing</a:t>
            </a:r>
            <a:r>
              <a:rPr lang="en-US" dirty="0" smtClean="0"/>
              <a:t>”)</a:t>
            </a:r>
          </a:p>
          <a:p>
            <a:pPr marL="762000" lvl="1" indent="-304800">
              <a:buNone/>
            </a:pPr>
            <a:r>
              <a:rPr lang="en-US" dirty="0" smtClean="0"/>
              <a:t>can </a:t>
            </a:r>
            <a:r>
              <a:rPr lang="en-US" dirty="0"/>
              <a:t>be </a:t>
            </a:r>
            <a:r>
              <a:rPr lang="en-US" dirty="0" smtClean="0"/>
              <a:t>corrected with </a:t>
            </a:r>
            <a:r>
              <a:rPr lang="en-US" i="1" u="sng" dirty="0" smtClean="0"/>
              <a:t>adaptive optics</a:t>
            </a:r>
            <a:endParaRPr lang="en-US" dirty="0"/>
          </a:p>
          <a:p>
            <a:pPr marL="762000" lvl="1" indent="-304800"/>
            <a:endParaRPr lang="en-US" dirty="0"/>
          </a:p>
        </p:txBody>
      </p:sp>
      <p:pic>
        <p:nvPicPr>
          <p:cNvPr id="8581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429000"/>
            <a:ext cx="5562600" cy="2576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3429000"/>
            <a:ext cx="2664297" cy="21828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13EE2-2677-4D8A-ADF7-2194C4E1208D}" type="slidenum">
              <a:rPr lang="en-US"/>
              <a:pPr/>
              <a:t>8</a:t>
            </a:fld>
            <a:endParaRPr lang="en-US"/>
          </a:p>
        </p:txBody>
      </p:sp>
      <p:sp>
        <p:nvSpPr>
          <p:cNvPr id="862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981075"/>
            <a:ext cx="8229600" cy="2921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/>
              <a:t>Telescope Systems for Different Assumptions</a:t>
            </a:r>
          </a:p>
        </p:txBody>
      </p:sp>
      <p:pic>
        <p:nvPicPr>
          <p:cNvPr id="8622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357298"/>
            <a:ext cx="5530850" cy="4589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862213" name="Text Box 5"/>
          <p:cNvSpPr txBox="1">
            <a:spLocks noChangeArrowheads="1"/>
          </p:cNvSpPr>
          <p:nvPr/>
        </p:nvSpPr>
        <p:spPr bwMode="auto">
          <a:xfrm>
            <a:off x="1714480" y="5857892"/>
            <a:ext cx="596582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b="0" dirty="0">
                <a:solidFill>
                  <a:schemeClr val="tx1"/>
                </a:solidFill>
              </a:rPr>
              <a:t>Geometric Optics      Wave Optics	   Real Atmosphere</a:t>
            </a:r>
          </a:p>
        </p:txBody>
      </p:sp>
      <p:cxnSp>
        <p:nvCxnSpPr>
          <p:cNvPr id="9" name="Straight Arrow Connector 8"/>
          <p:cNvCxnSpPr>
            <a:endCxn id="862213" idx="2"/>
          </p:cNvCxnSpPr>
          <p:nvPr/>
        </p:nvCxnSpPr>
        <p:spPr bwMode="auto">
          <a:xfrm>
            <a:off x="2571736" y="6215082"/>
            <a:ext cx="2125657" cy="9522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428992" y="6143644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i="1" dirty="0" smtClean="0"/>
              <a:t>Ideal</a:t>
            </a:r>
            <a:endParaRPr lang="en-ZA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SALT Team Building</a:t>
            </a:r>
            <a:endParaRPr lang="en-US"/>
          </a:p>
        </p:txBody>
      </p:sp>
      <p:sp>
        <p:nvSpPr>
          <p:cNvPr id="22531" name="Date Placehold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22 May 2014</a:t>
            </a:r>
            <a:endParaRPr lang="en-US"/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A32F71-044F-4241-8CD9-B4D357371D4C}" type="slidenum">
              <a:rPr lang="en-US"/>
              <a:pPr/>
              <a:t>9</a:t>
            </a:fld>
            <a:endParaRPr lang="en-US"/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52513"/>
            <a:ext cx="82296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solidFill>
                  <a:srgbClr val="FFFF00"/>
                </a:solidFill>
              </a:rPr>
              <a:t>Telescope Optics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57338"/>
            <a:ext cx="8077200" cy="4767262"/>
          </a:xfrm>
        </p:spPr>
        <p:txBody>
          <a:bodyPr/>
          <a:lstStyle/>
          <a:p>
            <a:r>
              <a:rPr lang="en-US" smtClean="0"/>
              <a:t>What is a telescope system? With optics (lenses or mirrors) it produces an image of an object at a distance.</a:t>
            </a:r>
          </a:p>
          <a:p>
            <a:pPr>
              <a:buFontTx/>
              <a:buNone/>
            </a:pPr>
            <a:endParaRPr lang="en-US" smtClean="0"/>
          </a:p>
          <a:p>
            <a:pPr>
              <a:buFontTx/>
              <a:buNone/>
            </a:pPr>
            <a:endParaRPr lang="en-US" smtClean="0"/>
          </a:p>
          <a:p>
            <a:pPr>
              <a:buFontTx/>
              <a:buNone/>
            </a:pPr>
            <a:endParaRPr lang="en-US" smtClean="0"/>
          </a:p>
          <a:p>
            <a:pPr>
              <a:buFontTx/>
              <a:buNone/>
            </a:pPr>
            <a:endParaRPr lang="en-US" smtClean="0"/>
          </a:p>
          <a:p>
            <a:pPr>
              <a:buFontTx/>
              <a:buNone/>
            </a:pPr>
            <a:endParaRPr lang="en-US" smtClean="0"/>
          </a:p>
          <a:p>
            <a:pPr>
              <a:buFontTx/>
              <a:buNone/>
            </a:pPr>
            <a:endParaRPr lang="en-US" smtClean="0"/>
          </a:p>
          <a:p>
            <a:pPr>
              <a:buFontTx/>
              <a:buNone/>
            </a:pP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276475"/>
            <a:ext cx="7200900" cy="179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53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4365625"/>
            <a:ext cx="6026150" cy="1751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temp">
  <a:themeElements>
    <a:clrScheme name="">
      <a:dk1>
        <a:srgbClr val="000000"/>
      </a:dk1>
      <a:lt1>
        <a:srgbClr val="CCCC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E2E2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hete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ete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tem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tem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tem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te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te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te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c:\apps\powerpnt\present\sst\template\hetemp.ppt</Template>
  <TotalTime>1302607586</TotalTime>
  <Pages>42</Pages>
  <Words>1340</Words>
  <Application>Microsoft PowerPoint 4.0</Application>
  <PresentationFormat>On-screen Show (4:3)</PresentationFormat>
  <Paragraphs>344</Paragraphs>
  <Slides>31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hetemp</vt:lpstr>
      <vt:lpstr>David Buckley, SALT Science Director</vt:lpstr>
      <vt:lpstr>What Do Telescopes Do?</vt:lpstr>
      <vt:lpstr>Giant Steps in Telescope Designs</vt:lpstr>
      <vt:lpstr>Slide 4</vt:lpstr>
      <vt:lpstr>Slide 5</vt:lpstr>
      <vt:lpstr>Slide 6</vt:lpstr>
      <vt:lpstr>Slide 7</vt:lpstr>
      <vt:lpstr>Telescope Systems for Different Assumptions</vt:lpstr>
      <vt:lpstr>Telescope Optics</vt:lpstr>
      <vt:lpstr>Optical Aberrations</vt:lpstr>
      <vt:lpstr>Slide 11</vt:lpstr>
      <vt:lpstr>Optical Aberrations</vt:lpstr>
      <vt:lpstr>Slide 13</vt:lpstr>
      <vt:lpstr>Optical Aberrations: Zernike polynomials</vt:lpstr>
      <vt:lpstr>Pupil variations</vt:lpstr>
      <vt:lpstr>Wavefront Perturbations</vt:lpstr>
      <vt:lpstr>How Adaptive Optics (A-O) works</vt:lpstr>
      <vt:lpstr>Telescope Optics</vt:lpstr>
      <vt:lpstr>Telescope Configurations</vt:lpstr>
      <vt:lpstr>Telescope Configurations</vt:lpstr>
      <vt:lpstr>Telescope Mirrors</vt:lpstr>
      <vt:lpstr>Slide 22</vt:lpstr>
      <vt:lpstr>Supporting Thin Mirrors</vt:lpstr>
      <vt:lpstr>Mirror Costs</vt:lpstr>
      <vt:lpstr>Novel Telescope Mounts</vt:lpstr>
      <vt:lpstr>Telescope Mirror Sizes</vt:lpstr>
      <vt:lpstr>The “Big Five”:  Segmented Mirror Telescopes</vt:lpstr>
      <vt:lpstr>The 10-m Club</vt:lpstr>
      <vt:lpstr>Giants of the Future:  Extremely Large Telescopes</vt:lpstr>
      <vt:lpstr>Giants of the Future:  Extremely Large Telescopes</vt:lpstr>
      <vt:lpstr>Extremely Large Telescopes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SALT as a Spectroscopic Telescope: NEWFA</dc:title>
  <dc:creator>David Buckley</dc:creator>
  <cp:lastModifiedBy>dibnob</cp:lastModifiedBy>
  <cp:revision>351</cp:revision>
  <cp:lastPrinted>2000-03-25T00:35:48Z</cp:lastPrinted>
  <dcterms:created xsi:type="dcterms:W3CDTF">1996-10-01T14:13:18Z</dcterms:created>
  <dcterms:modified xsi:type="dcterms:W3CDTF">2014-05-22T06:11:18Z</dcterms:modified>
</cp:coreProperties>
</file>