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Default Extension="xlsx" ContentType="application/vnd.openxmlformats-officedocument.spreadsheetml.sheet"/>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embeddings/Microsoft_Equation4.bin" ContentType="application/vnd.openxmlformats-officedocument.oleObject"/>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notesSlides/notesSlide6.xml" ContentType="application/vnd.openxmlformats-officedocument.presentationml.notesSlide+xml"/>
  <Override PartName="/ppt/embeddings/Microsoft_Equation3.bin" ContentType="application/vnd.openxmlformats-officedocument.oleObject"/>
  <Override PartName="/ppt/slides/slide43.xml" ContentType="application/vnd.openxmlformats-officedocument.presentationml.slide+xml"/>
  <Override PartName="/ppt/presProps.xml" ContentType="application/vnd.openxmlformats-officedocument.presentationml.presProps+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5.xml" ContentType="application/vnd.openxmlformats-officedocument.presentationml.notesSlide+xml"/>
  <Override PartName="/ppt/embeddings/Microsoft_Equation2.bin" ContentType="application/vnd.openxmlformats-officedocument.oleObject"/>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embeddings/oleObject4.bin" ContentType="application/vnd.openxmlformats-officedocument.oleObject"/>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embeddings/oleObject2.bin" ContentType="application/vnd.openxmlformats-officedocument.oleObject"/>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8"/>
  </p:notesMasterIdLst>
  <p:handoutMasterIdLst>
    <p:handoutMasterId r:id="rId49"/>
  </p:handoutMasterIdLst>
  <p:sldIdLst>
    <p:sldId id="297" r:id="rId2"/>
    <p:sldId id="257" r:id="rId3"/>
    <p:sldId id="321" r:id="rId4"/>
    <p:sldId id="316" r:id="rId5"/>
    <p:sldId id="258" r:id="rId6"/>
    <p:sldId id="314" r:id="rId7"/>
    <p:sldId id="320" r:id="rId8"/>
    <p:sldId id="300" r:id="rId9"/>
    <p:sldId id="301" r:id="rId10"/>
    <p:sldId id="282" r:id="rId11"/>
    <p:sldId id="318" r:id="rId12"/>
    <p:sldId id="319" r:id="rId13"/>
    <p:sldId id="277" r:id="rId14"/>
    <p:sldId id="298" r:id="rId15"/>
    <p:sldId id="275" r:id="rId16"/>
    <p:sldId id="322" r:id="rId17"/>
    <p:sldId id="276" r:id="rId18"/>
    <p:sldId id="294" r:id="rId19"/>
    <p:sldId id="288" r:id="rId20"/>
    <p:sldId id="323" r:id="rId21"/>
    <p:sldId id="324" r:id="rId22"/>
    <p:sldId id="325" r:id="rId23"/>
    <p:sldId id="263" r:id="rId24"/>
    <p:sldId id="274" r:id="rId25"/>
    <p:sldId id="287" r:id="rId26"/>
    <p:sldId id="326" r:id="rId27"/>
    <p:sldId id="259" r:id="rId28"/>
    <p:sldId id="280" r:id="rId29"/>
    <p:sldId id="261" r:id="rId30"/>
    <p:sldId id="278" r:id="rId31"/>
    <p:sldId id="289" r:id="rId32"/>
    <p:sldId id="279" r:id="rId33"/>
    <p:sldId id="262" r:id="rId34"/>
    <p:sldId id="286" r:id="rId35"/>
    <p:sldId id="285" r:id="rId36"/>
    <p:sldId id="269" r:id="rId37"/>
    <p:sldId id="317" r:id="rId38"/>
    <p:sldId id="270" r:id="rId39"/>
    <p:sldId id="302" r:id="rId40"/>
    <p:sldId id="284" r:id="rId41"/>
    <p:sldId id="283" r:id="rId42"/>
    <p:sldId id="264" r:id="rId43"/>
    <p:sldId id="291" r:id="rId44"/>
    <p:sldId id="266" r:id="rId45"/>
    <p:sldId id="267" r:id="rId46"/>
    <p:sldId id="31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p:scale>
          <a:sx n="100" d="100"/>
          <a:sy n="100" d="100"/>
        </p:scale>
        <p:origin x="-480"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8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1" Type="http://schemas.openxmlformats.org/officeDocument/2006/relationships/image" Target="../media/image14.wmf"/><Relationship Id="rId2"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54CC27-EFB0-3043-8581-377AB9E65B47}" type="datetimeFigureOut">
              <a:rPr lang="en-US" smtClean="0"/>
              <a:pPr/>
              <a:t>11/5/12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187DAE-BB66-764E-87A9-986BD133032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2C6AA-636D-7B43-B574-B06B2F884F89}" type="datetimeFigureOut">
              <a:rPr lang="en-US" smtClean="0"/>
              <a:pPr/>
              <a:t>11/5/12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CBAAD-BCA1-EC4E-8836-DD8475F398C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endParaRPr lang="en-US"/>
          </a:p>
        </p:txBody>
      </p:sp>
      <p:sp>
        <p:nvSpPr>
          <p:cNvPr id="21508" name="Slide Number Placeholder 3"/>
          <p:cNvSpPr>
            <a:spLocks noGrp="1"/>
          </p:cNvSpPr>
          <p:nvPr>
            <p:ph type="sldNum" sz="quarter" idx="5"/>
          </p:nvPr>
        </p:nvSpPr>
        <p:spPr>
          <a:noFill/>
        </p:spPr>
        <p:txBody>
          <a:bodyPr/>
          <a:lstStyle/>
          <a:p>
            <a:fld id="{890DEEA7-15DA-3B4C-BDD4-D7C2DED01587}"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2A8866-022C-AA4B-9624-F8E763763571}" type="slidenum">
              <a:rPr lang="en-GB" smtClean="0"/>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D4DBA969-6894-4C42-B975-C8EDB03BB0EC}" type="slidenum">
              <a:rPr lang="en-US"/>
              <a:pPr/>
              <a:t>24</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9A11F4C6-B4ED-1443-9DA5-D5D1A68B588A}" type="slidenum">
              <a:rPr lang="en-US"/>
              <a:pPr/>
              <a:t>30</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p:spPr>
        <p:txBody>
          <a:bodyPr/>
          <a:lstStyle/>
          <a:p>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1031"/>
          <p:cNvSpPr>
            <a:spLocks noGrp="1" noChangeArrowheads="1"/>
          </p:cNvSpPr>
          <p:nvPr>
            <p:ph type="sldNum" sz="quarter" idx="5"/>
          </p:nvPr>
        </p:nvSpPr>
        <p:spPr>
          <a:noFill/>
        </p:spPr>
        <p:txBody>
          <a:bodyPr/>
          <a:lstStyle/>
          <a:p>
            <a:fld id="{844F999D-6408-E34B-B21E-D88C6ED742D5}" type="slidenum">
              <a:rPr lang="en-US"/>
              <a:pPr/>
              <a:t>31</a:t>
            </a:fld>
            <a:endParaRPr lang="en-US"/>
          </a:p>
        </p:txBody>
      </p:sp>
      <p:sp>
        <p:nvSpPr>
          <p:cNvPr id="39939" name="Rectangle 2"/>
          <p:cNvSpPr>
            <a:spLocks noGrp="1" noRot="1" noChangeAspect="1" noChangeArrowheads="1" noTextEdit="1"/>
          </p:cNvSpPr>
          <p:nvPr>
            <p:ph type="sldImg"/>
          </p:nvPr>
        </p:nvSpPr>
        <p:spPr>
          <a:xfrm>
            <a:off x="1143000" y="685800"/>
            <a:ext cx="4572000" cy="3429000"/>
          </a:xfrm>
          <a:ln/>
        </p:spPr>
      </p:sp>
      <p:sp>
        <p:nvSpPr>
          <p:cNvPr id="39940" name="Rectangle 3"/>
          <p:cNvSpPr>
            <a:spLocks noGrp="1" noChangeArrowheads="1"/>
          </p:cNvSpPr>
          <p:nvPr>
            <p:ph type="body" idx="1"/>
          </p:nvPr>
        </p:nvSpPr>
        <p:spPr>
          <a:xfrm>
            <a:off x="915116" y="4342754"/>
            <a:ext cx="5027769" cy="4115123"/>
          </a:xfrm>
          <a:noFill/>
          <a:ln/>
        </p:spPr>
        <p:txBody>
          <a:bodyPr/>
          <a:lstStyle/>
          <a:p>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891C2079-587A-3745-8FCB-B8BD8747342A}" type="slidenum">
              <a:rPr lang="en-US"/>
              <a:pPr/>
              <a:t>32</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p:spPr>
        <p:txBody>
          <a:bodyPr/>
          <a:lstStyle/>
          <a:p>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ACBD03C3-E489-1A41-B71A-43F65C0FD5E8}" type="datetimeFigureOut">
              <a:rPr lang="en-US" smtClean="0"/>
              <a:pPr/>
              <a:t>11/5/12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ACBD03C3-E489-1A41-B71A-43F65C0FD5E8}" type="datetimeFigureOut">
              <a:rPr lang="en-US" smtClean="0"/>
              <a:pPr/>
              <a:t>11/5/12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ACBD03C3-E489-1A41-B71A-43F65C0FD5E8}" type="datetimeFigureOut">
              <a:rPr lang="en-US" smtClean="0"/>
              <a:pPr/>
              <a:t>11/5/12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8E0A9-731F-3245-B85F-87386B686D4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ACBD03C3-E489-1A41-B71A-43F65C0FD5E8}" type="datetimeFigureOut">
              <a:rPr lang="en-US" smtClean="0"/>
              <a:pPr/>
              <a:t>11/5/12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ACBD03C3-E489-1A41-B71A-43F65C0FD5E8}" type="datetimeFigureOut">
              <a:rPr lang="en-US" smtClean="0"/>
              <a:pPr/>
              <a:t>11/5/12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ACBD03C3-E489-1A41-B71A-43F65C0FD5E8}" type="datetimeFigureOut">
              <a:rPr lang="en-US" smtClean="0"/>
              <a:pPr/>
              <a:t>11/5/12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ACBD03C3-E489-1A41-B71A-43F65C0FD5E8}" type="datetimeFigureOut">
              <a:rPr lang="en-US" smtClean="0"/>
              <a:pPr/>
              <a:t>11/5/12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ACBD03C3-E489-1A41-B71A-43F65C0FD5E8}" type="datetimeFigureOut">
              <a:rPr lang="en-US" smtClean="0"/>
              <a:pPr/>
              <a:t>11/5/12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BD03C3-E489-1A41-B71A-43F65C0FD5E8}" type="datetimeFigureOut">
              <a:rPr lang="en-US" smtClean="0"/>
              <a:pPr/>
              <a:t>11/5/12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ACBD03C3-E489-1A41-B71A-43F65C0FD5E8}" type="datetimeFigureOut">
              <a:rPr lang="en-US" smtClean="0"/>
              <a:pPr/>
              <a:t>11/5/12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ACBD03C3-E489-1A41-B71A-43F65C0FD5E8}" type="datetimeFigureOut">
              <a:rPr lang="en-US" smtClean="0"/>
              <a:pPr/>
              <a:t>11/5/12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31EE2-8187-7B45-BFD9-E07B49C3867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D03C3-E489-1A41-B71A-43F65C0FD5E8}" type="datetimeFigureOut">
              <a:rPr lang="en-US" smtClean="0"/>
              <a:pPr/>
              <a:t>11/5/12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31EE2-8187-7B45-BFD9-E07B49C3867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oleObject" Target="../embeddings/oleObject2.bin"/><Relationship Id="rId6" Type="http://schemas.openxmlformats.org/officeDocument/2006/relationships/oleObject" Target="../embeddings/oleObject3.bin"/><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package" Target="../embeddings/Microsoft_Excel_Sheet1.xlsx"/><Relationship Id="rId1" Type="http://schemas.openxmlformats.org/officeDocument/2006/relationships/vmlDrawing" Target="../drawings/vmlDrawing2.vml"/><Relationship Id="rId2"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gif"/><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533400" y="3733800"/>
          <a:ext cx="8229600" cy="2057400"/>
        </p:xfrm>
        <a:graphic>
          <a:graphicData uri="http://schemas.openxmlformats.org/presentationml/2006/ole">
            <p:oleObj spid="_x0000_s103426" name="Bitmap Image" r:id="rId4" imgW="4571429" imgH="1019048" progId="">
              <p:embed/>
            </p:oleObj>
          </a:graphicData>
        </a:graphic>
      </p:graphicFrame>
      <p:graphicFrame>
        <p:nvGraphicFramePr>
          <p:cNvPr id="20483" name="Object 3"/>
          <p:cNvGraphicFramePr>
            <a:graphicFrameLocks noChangeAspect="1"/>
          </p:cNvGraphicFramePr>
          <p:nvPr/>
        </p:nvGraphicFramePr>
        <p:xfrm>
          <a:off x="6934200" y="0"/>
          <a:ext cx="2209800" cy="1455738"/>
        </p:xfrm>
        <a:graphic>
          <a:graphicData uri="http://schemas.openxmlformats.org/presentationml/2006/ole">
            <p:oleObj spid="_x0000_s103427" name="Bitmap Image" r:id="rId5" imgW="1142857" imgH="752381" progId="">
              <p:embed/>
            </p:oleObj>
          </a:graphicData>
        </a:graphic>
      </p:graphicFrame>
      <p:graphicFrame>
        <p:nvGraphicFramePr>
          <p:cNvPr id="20484" name="Object 4"/>
          <p:cNvGraphicFramePr>
            <a:graphicFrameLocks noChangeAspect="1"/>
          </p:cNvGraphicFramePr>
          <p:nvPr/>
        </p:nvGraphicFramePr>
        <p:xfrm>
          <a:off x="0" y="0"/>
          <a:ext cx="2362200" cy="1552575"/>
        </p:xfrm>
        <a:graphic>
          <a:graphicData uri="http://schemas.openxmlformats.org/presentationml/2006/ole">
            <p:oleObj spid="_x0000_s103428" name="Bitmap Image" r:id="rId6" imgW="3333333" imgH="2190476" progId="">
              <p:embed/>
            </p:oleObj>
          </a:graphicData>
        </a:graphic>
      </p:graphicFrame>
      <p:sp>
        <p:nvSpPr>
          <p:cNvPr id="20485" name="Title 5"/>
          <p:cNvSpPr>
            <a:spLocks noGrp="1"/>
          </p:cNvSpPr>
          <p:nvPr>
            <p:ph type="ctrTitle"/>
          </p:nvPr>
        </p:nvSpPr>
        <p:spPr>
          <a:xfrm>
            <a:off x="685800" y="1552575"/>
            <a:ext cx="7772400" cy="2047875"/>
          </a:xfrm>
        </p:spPr>
        <p:txBody>
          <a:bodyPr>
            <a:normAutofit fontScale="90000"/>
          </a:bodyPr>
          <a:lstStyle/>
          <a:p>
            <a:r>
              <a:rPr lang="en-US" dirty="0" smtClean="0">
                <a:solidFill>
                  <a:srgbClr val="FF0000"/>
                </a:solidFill>
              </a:rPr>
              <a:t/>
            </a:r>
            <a:br>
              <a:rPr lang="en-US" dirty="0" smtClean="0">
                <a:solidFill>
                  <a:srgbClr val="FF0000"/>
                </a:solidFill>
              </a:rPr>
            </a:br>
            <a:r>
              <a:rPr lang="en-US" dirty="0" err="1" smtClean="0">
                <a:solidFill>
                  <a:srgbClr val="FF0000"/>
                </a:solidFill>
              </a:rPr>
              <a:t>MeerKAT</a:t>
            </a:r>
            <a:r>
              <a:rPr lang="en-US" dirty="0" smtClean="0">
                <a:solidFill>
                  <a:srgbClr val="FFFF99"/>
                </a:solidFill>
              </a:rPr>
              <a:t> </a:t>
            </a:r>
            <a:br>
              <a:rPr lang="en-US" dirty="0" smtClean="0">
                <a:solidFill>
                  <a:srgbClr val="FFFF99"/>
                </a:solidFill>
              </a:rPr>
            </a:br>
            <a:r>
              <a:rPr lang="en-US" dirty="0" smtClean="0">
                <a:solidFill>
                  <a:srgbClr val="FFFF00"/>
                </a:solidFill>
              </a:rPr>
              <a:t> Large Survey Projects </a:t>
            </a:r>
            <a:br>
              <a:rPr lang="en-US" dirty="0" smtClean="0">
                <a:solidFill>
                  <a:srgbClr val="FFFF00"/>
                </a:solidFill>
              </a:rPr>
            </a:br>
            <a:r>
              <a:rPr lang="en-US" dirty="0" smtClean="0">
                <a:solidFill>
                  <a:srgbClr val="FFFF99"/>
                </a:solidFill>
              </a:rPr>
              <a:t/>
            </a:r>
            <a:br>
              <a:rPr lang="en-US" dirty="0" smtClean="0">
                <a:solidFill>
                  <a:srgbClr val="FFFF99"/>
                </a:solidFill>
              </a:rPr>
            </a:br>
            <a:endParaRPr lang="en-US" dirty="0" smtClean="0">
              <a:solidFill>
                <a:srgbClr val="FFFF99"/>
              </a:solidFill>
            </a:endParaRPr>
          </a:p>
        </p:txBody>
      </p:sp>
      <p:sp>
        <p:nvSpPr>
          <p:cNvPr id="7" name="TextBox 6"/>
          <p:cNvSpPr txBox="1"/>
          <p:nvPr/>
        </p:nvSpPr>
        <p:spPr>
          <a:xfrm>
            <a:off x="533400" y="6281610"/>
            <a:ext cx="8229600" cy="400110"/>
          </a:xfrm>
          <a:prstGeom prst="rect">
            <a:avLst/>
          </a:prstGeom>
          <a:noFill/>
        </p:spPr>
        <p:txBody>
          <a:bodyPr wrap="square" rtlCol="0">
            <a:spAutoFit/>
          </a:bodyPr>
          <a:lstStyle/>
          <a:p>
            <a:r>
              <a:rPr lang="en-US" dirty="0" smtClean="0"/>
              <a:t>SAAO Board, 									</a:t>
            </a:r>
            <a:r>
              <a:rPr lang="en-US" sz="2000" dirty="0" smtClean="0"/>
              <a:t>Roy Booth (SA SKA Project)</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600199" y="152400"/>
            <a:ext cx="6489453" cy="1371600"/>
          </a:xfrm>
        </p:spPr>
        <p:txBody>
          <a:bodyPr>
            <a:normAutofit fontScale="90000"/>
          </a:bodyPr>
          <a:lstStyle/>
          <a:p>
            <a:pPr eaLnBrk="1" hangingPunct="1"/>
            <a:r>
              <a:rPr lang="en-US" dirty="0" err="1" smtClean="0">
                <a:solidFill>
                  <a:srgbClr val="FFFF00"/>
                </a:solidFill>
              </a:rPr>
              <a:t>Mhongoose</a:t>
            </a:r>
            <a:r>
              <a:rPr lang="en-US" dirty="0" smtClean="0">
                <a:solidFill>
                  <a:srgbClr val="FFFF00"/>
                </a:solidFill>
              </a:rPr>
              <a:t> - Galaxy </a:t>
            </a:r>
            <a:r>
              <a:rPr lang="en-US" dirty="0">
                <a:solidFill>
                  <a:srgbClr val="FFFF00"/>
                </a:solidFill>
              </a:rPr>
              <a:t>Assembly &amp; </a:t>
            </a:r>
            <a:r>
              <a:rPr lang="en-US" dirty="0" smtClean="0">
                <a:solidFill>
                  <a:srgbClr val="FFFF00"/>
                </a:solidFill>
              </a:rPr>
              <a:t>Evolution – de Blok</a:t>
            </a:r>
            <a:endParaRPr lang="en-US" dirty="0">
              <a:solidFill>
                <a:srgbClr val="FFFF00"/>
              </a:solidFill>
            </a:endParaRPr>
          </a:p>
        </p:txBody>
      </p:sp>
      <p:pic>
        <p:nvPicPr>
          <p:cNvPr id="25604" name="Picture 6" descr="things_spirals_final.jpg                                       001A1C85Macintosh HD                   BE173C58:"/>
          <p:cNvPicPr>
            <a:picLocks noGrp="1" noChangeAspect="1" noChangeArrowheads="1"/>
          </p:cNvPicPr>
          <p:nvPr>
            <p:ph sz="half" idx="2"/>
          </p:nvPr>
        </p:nvPicPr>
        <p:blipFill>
          <a:blip r:embed="rId2"/>
          <a:srcRect l="1350" t="8908" r="27039"/>
          <a:stretch>
            <a:fillRect/>
          </a:stretch>
        </p:blipFill>
        <p:spPr>
          <a:xfrm>
            <a:off x="2134512" y="1698119"/>
            <a:ext cx="5194419" cy="5159881"/>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t>
            </a:r>
            <a:r>
              <a:rPr lang="en-US" dirty="0" err="1" smtClean="0"/>
              <a:t>tmp/PreviewPasteboardItems/NWONRF_deblok.pdf</a:t>
            </a:r>
            <a:endParaRPr lang="en-US" dirty="0" smtClean="0"/>
          </a:p>
          <a:p>
            <a:endParaRPr lang="en-US" dirty="0"/>
          </a:p>
        </p:txBody>
      </p:sp>
      <p:pic>
        <p:nvPicPr>
          <p:cNvPr id="4" name="Picture 3"/>
          <p:cNvPicPr>
            <a:picLocks noChangeAspect="1"/>
          </p:cNvPicPr>
          <p:nvPr/>
        </p:nvPicPr>
        <p:blipFill>
          <a:blip r:embed="rId2"/>
          <a:stretch>
            <a:fillRect/>
          </a:stretch>
        </p:blipFill>
        <p:spPr>
          <a:xfrm>
            <a:off x="40927" y="0"/>
            <a:ext cx="9103073"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1392238"/>
            <a:ext cx="9144000" cy="5465762"/>
          </a:xfrm>
        </p:spPr>
        <p:txBody>
          <a:bodyPr>
            <a:normAutofit fontScale="90000"/>
          </a:bodyPr>
          <a:lstStyle/>
          <a:p>
            <a:r>
              <a:rPr lang="en-US" dirty="0" smtClean="0"/>
              <a:t>Follow-up to ‘THINGS’ survey with VLA</a:t>
            </a:r>
            <a:br>
              <a:rPr lang="en-US" dirty="0" smtClean="0"/>
            </a:br>
            <a:r>
              <a:rPr lang="en-US" dirty="0" smtClean="0"/>
              <a:t/>
            </a:r>
            <a:br>
              <a:rPr lang="en-US" dirty="0" smtClean="0"/>
            </a:br>
            <a:r>
              <a:rPr lang="en-US" dirty="0" smtClean="0"/>
              <a:t> </a:t>
            </a:r>
            <a:r>
              <a:rPr lang="en-US" sz="3556" dirty="0" smtClean="0"/>
              <a:t>Studying relatively local galaxies and  </a:t>
            </a:r>
            <a:br>
              <a:rPr lang="en-US" sz="3556" dirty="0" smtClean="0"/>
            </a:br>
            <a:r>
              <a:rPr lang="en-US" sz="3556" dirty="0" smtClean="0"/>
              <a:t>the connection between star formation and  HI dynamics and accretion</a:t>
            </a:r>
            <a:br>
              <a:rPr lang="en-US" sz="3556" dirty="0" smtClean="0"/>
            </a:br>
            <a:r>
              <a:rPr lang="en-US" sz="3556" dirty="0" smtClean="0"/>
              <a:t/>
            </a:r>
            <a:br>
              <a:rPr lang="en-US" sz="3556" dirty="0" smtClean="0"/>
            </a:br>
            <a:r>
              <a:rPr lang="en-US" sz="3556" dirty="0" smtClean="0"/>
              <a:t>Outer discs of galaxies and the cosmic web</a:t>
            </a:r>
            <a:br>
              <a:rPr lang="en-US" sz="3556" dirty="0" smtClean="0"/>
            </a:br>
            <a:r>
              <a:rPr lang="en-US" sz="3556" dirty="0" smtClean="0"/>
              <a:t/>
            </a:r>
            <a:br>
              <a:rPr lang="en-US" sz="3556" dirty="0" smtClean="0"/>
            </a:br>
            <a:r>
              <a:rPr lang="en-US" sz="3556" dirty="0" smtClean="0"/>
              <a:t>Comparison of Spitzer data, </a:t>
            </a:r>
            <a:br>
              <a:rPr lang="en-US" sz="3556" dirty="0" smtClean="0"/>
            </a:br>
            <a:r>
              <a:rPr lang="en-US" sz="3556" dirty="0" smtClean="0"/>
              <a:t/>
            </a:r>
            <a:br>
              <a:rPr lang="en-US" sz="3556" dirty="0" smtClean="0"/>
            </a:br>
            <a:r>
              <a:rPr lang="en-US" sz="3556" dirty="0" smtClean="0"/>
              <a:t>Relationship to molecular gas  </a:t>
            </a:r>
            <a:r>
              <a:rPr lang="en-US" sz="3556" dirty="0" err="1" smtClean="0"/>
              <a:t>fn(radius</a:t>
            </a:r>
            <a:r>
              <a:rPr lang="en-US" sz="3556" dirty="0" smtClean="0"/>
              <a:t>)</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2"/>
          <p:cNvSpPr>
            <a:spLocks noGrp="1" noChangeArrowheads="1"/>
          </p:cNvSpPr>
          <p:nvPr>
            <p:ph type="ctrTitle" idx="4294967295"/>
          </p:nvPr>
        </p:nvSpPr>
        <p:spPr>
          <a:xfrm>
            <a:off x="0" y="179388"/>
            <a:ext cx="9144000" cy="831850"/>
          </a:xfrm>
        </p:spPr>
        <p:txBody>
          <a:bodyPr>
            <a:noAutofit/>
          </a:bodyPr>
          <a:lstStyle/>
          <a:p>
            <a:pPr eaLnBrk="1" hangingPunct="1">
              <a:defRPr/>
            </a:pPr>
            <a:r>
              <a:rPr lang="en-GB" sz="3600" dirty="0">
                <a:solidFill>
                  <a:srgbClr val="FFFF00"/>
                </a:solidFill>
                <a:effectLst>
                  <a:outerShdw blurRad="38100" dist="38100" dir="2700000" algn="tl">
                    <a:srgbClr val="000000"/>
                  </a:outerShdw>
                </a:effectLst>
                <a:ea typeface="+mj-ea"/>
                <a:cs typeface="+mj-cs"/>
              </a:rPr>
              <a:t>The Velocity Field of M31 and the Dark Matter</a:t>
            </a:r>
            <a:endParaRPr lang="en-US" sz="3600" dirty="0">
              <a:effectLst>
                <a:outerShdw blurRad="38100" dist="38100" dir="2700000" algn="tl">
                  <a:srgbClr val="FFFFFF"/>
                </a:outerShdw>
              </a:effectLst>
              <a:ea typeface="+mj-ea"/>
              <a:cs typeface="+mj-cs"/>
            </a:endParaRPr>
          </a:p>
        </p:txBody>
      </p:sp>
      <p:sp>
        <p:nvSpPr>
          <p:cNvPr id="164867" name="Rectangle 3"/>
          <p:cNvSpPr>
            <a:spLocks noGrp="1" noChangeArrowheads="1"/>
          </p:cNvSpPr>
          <p:nvPr>
            <p:ph type="subTitle" idx="4294967295"/>
          </p:nvPr>
        </p:nvSpPr>
        <p:spPr>
          <a:xfrm>
            <a:off x="549275" y="4295775"/>
            <a:ext cx="8237538" cy="1238250"/>
          </a:xfrm>
        </p:spPr>
        <p:txBody>
          <a:bodyPr>
            <a:noAutofit/>
          </a:bodyPr>
          <a:lstStyle/>
          <a:p>
            <a:pPr marL="0" indent="0" eaLnBrk="1" hangingPunct="1">
              <a:spcBef>
                <a:spcPts val="600"/>
              </a:spcBef>
              <a:buFontTx/>
              <a:buNone/>
              <a:defRPr/>
            </a:pPr>
            <a:r>
              <a:rPr lang="en-GB" sz="2800" dirty="0">
                <a:solidFill>
                  <a:srgbClr val="CCFFCC"/>
                </a:solidFill>
                <a:effectLst>
                  <a:outerShdw blurRad="38100" dist="38100" dir="2700000" algn="tl">
                    <a:srgbClr val="000000"/>
                  </a:outerShdw>
                </a:effectLst>
                <a:ea typeface="+mn-ea"/>
                <a:cs typeface="+mn-cs"/>
              </a:rPr>
              <a:t>Radio observations of the neutral hydrogen line in nearby galaxies showed that the speed of rotation of the gas is constant far beyond the optical image. The optical image</a:t>
            </a:r>
            <a:r>
              <a:rPr lang="en-GB" sz="2800" dirty="0" smtClean="0">
                <a:solidFill>
                  <a:srgbClr val="CCFFCC"/>
                </a:solidFill>
                <a:effectLst>
                  <a:outerShdw blurRad="38100" dist="38100" dir="2700000" algn="tl">
                    <a:srgbClr val="000000"/>
                  </a:outerShdw>
                </a:effectLst>
                <a:ea typeface="+mn-ea"/>
                <a:cs typeface="+mn-cs"/>
              </a:rPr>
              <a:t> </a:t>
            </a:r>
            <a:r>
              <a:rPr lang="en-GB" sz="2800" dirty="0" smtClean="0">
                <a:solidFill>
                  <a:srgbClr val="CCFFCC"/>
                </a:solidFill>
                <a:effectLst>
                  <a:outerShdw blurRad="38100" dist="38100" dir="2700000" algn="tl">
                    <a:srgbClr val="000000"/>
                  </a:outerShdw>
                </a:effectLst>
              </a:rPr>
              <a:t>suggests that</a:t>
            </a:r>
            <a:r>
              <a:rPr lang="en-GB" sz="2800" dirty="0" smtClean="0">
                <a:solidFill>
                  <a:srgbClr val="CCFFCC"/>
                </a:solidFill>
                <a:effectLst>
                  <a:outerShdw blurRad="38100" dist="38100" dir="2700000" algn="tl">
                    <a:srgbClr val="000000"/>
                  </a:outerShdw>
                </a:effectLst>
                <a:ea typeface="+mn-ea"/>
                <a:cs typeface="+mn-cs"/>
              </a:rPr>
              <a:t> </a:t>
            </a:r>
            <a:r>
              <a:rPr lang="en-GB" sz="2800" dirty="0">
                <a:solidFill>
                  <a:srgbClr val="CCFFCC"/>
                </a:solidFill>
                <a:effectLst>
                  <a:outerShdw blurRad="38100" dist="38100" dir="2700000" algn="tl">
                    <a:srgbClr val="000000"/>
                  </a:outerShdw>
                </a:effectLst>
                <a:ea typeface="+mn-ea"/>
                <a:cs typeface="+mn-cs"/>
              </a:rPr>
              <a:t>the galaxy must be embedded in a huge dark matter halo. </a:t>
            </a:r>
          </a:p>
        </p:txBody>
      </p:sp>
      <p:pic>
        <p:nvPicPr>
          <p:cNvPr id="65540" name="Picture 3" descr="M31_rotation_curve.eps"/>
          <p:cNvPicPr>
            <a:picLocks noChangeAspect="1"/>
          </p:cNvPicPr>
          <p:nvPr/>
        </p:nvPicPr>
        <p:blipFill>
          <a:blip r:embed="rId2"/>
          <a:srcRect/>
          <a:stretch>
            <a:fillRect/>
          </a:stretch>
        </p:blipFill>
        <p:spPr bwMode="auto">
          <a:xfrm>
            <a:off x="939800" y="1177925"/>
            <a:ext cx="7688263" cy="2968625"/>
          </a:xfrm>
          <a:prstGeom prst="rect">
            <a:avLst/>
          </a:prstGeom>
          <a:noFill/>
          <a:ln w="9525">
            <a:noFill/>
            <a:miter lim="800000"/>
            <a:headEnd/>
            <a:tailEnd/>
          </a:ln>
        </p:spPr>
      </p:pic>
      <p:sp>
        <p:nvSpPr>
          <p:cNvPr id="65541" name="TextBox 4"/>
          <p:cNvSpPr txBox="1">
            <a:spLocks noChangeArrowheads="1"/>
          </p:cNvSpPr>
          <p:nvPr/>
        </p:nvSpPr>
        <p:spPr bwMode="auto">
          <a:xfrm>
            <a:off x="681038" y="1828800"/>
            <a:ext cx="185737" cy="369888"/>
          </a:xfrm>
          <a:prstGeom prst="rect">
            <a:avLst/>
          </a:prstGeom>
          <a:noFill/>
          <a:ln w="9525">
            <a:noFill/>
            <a:miter lim="800000"/>
            <a:headEnd/>
            <a:tailEnd/>
          </a:ln>
        </p:spPr>
        <p:txBody>
          <a:bodyPr wrap="none">
            <a:prstTxWarp prst="textNoShape">
              <a:avLst/>
            </a:prstTxWarp>
            <a:spAutoFit/>
          </a:bodyPr>
          <a:lstStyle/>
          <a:p>
            <a:endParaRPr lang="en-GB">
              <a:ea typeface="Arial" charset="0"/>
              <a:cs typeface="Arial" charset="0"/>
            </a:endParaRPr>
          </a:p>
        </p:txBody>
      </p:sp>
      <p:grpSp>
        <p:nvGrpSpPr>
          <p:cNvPr id="2" name="Group 7"/>
          <p:cNvGrpSpPr>
            <a:grpSpLocks/>
          </p:cNvGrpSpPr>
          <p:nvPr/>
        </p:nvGrpSpPr>
        <p:grpSpPr bwMode="auto">
          <a:xfrm>
            <a:off x="5437188" y="2108200"/>
            <a:ext cx="2589212" cy="654050"/>
            <a:chOff x="5436433" y="2108616"/>
            <a:chExt cx="2590061" cy="653307"/>
          </a:xfrm>
        </p:grpSpPr>
        <p:sp>
          <p:nvSpPr>
            <p:cNvPr id="6" name="Freeform 5"/>
            <p:cNvSpPr/>
            <p:nvPr/>
          </p:nvSpPr>
          <p:spPr>
            <a:xfrm>
              <a:off x="5436433" y="2108616"/>
              <a:ext cx="2153356" cy="260054"/>
            </a:xfrm>
            <a:custGeom>
              <a:avLst/>
              <a:gdLst>
                <a:gd name="connsiteX0" fmla="*/ 0 w 2153587"/>
                <a:gd name="connsiteY0" fmla="*/ 0 h 259830"/>
                <a:gd name="connsiteX1" fmla="*/ 1059305 w 2153587"/>
                <a:gd name="connsiteY1" fmla="*/ 209863 h 259830"/>
                <a:gd name="connsiteX2" fmla="*/ 2153587 w 2153587"/>
                <a:gd name="connsiteY2" fmla="*/ 259830 h 259830"/>
              </a:gdLst>
              <a:ahLst/>
              <a:cxnLst>
                <a:cxn ang="0">
                  <a:pos x="connsiteX0" y="connsiteY0"/>
                </a:cxn>
                <a:cxn ang="0">
                  <a:pos x="connsiteX1" y="connsiteY1"/>
                </a:cxn>
                <a:cxn ang="0">
                  <a:pos x="connsiteX2" y="connsiteY2"/>
                </a:cxn>
              </a:cxnLst>
              <a:rect l="l" t="t" r="r" b="b"/>
              <a:pathLst>
                <a:path w="2153587" h="259830">
                  <a:moveTo>
                    <a:pt x="0" y="0"/>
                  </a:moveTo>
                  <a:cubicBezTo>
                    <a:pt x="350187" y="83279"/>
                    <a:pt x="700374" y="166558"/>
                    <a:pt x="1059305" y="209863"/>
                  </a:cubicBezTo>
                  <a:cubicBezTo>
                    <a:pt x="1418236" y="253168"/>
                    <a:pt x="1785911" y="256499"/>
                    <a:pt x="2153587" y="259830"/>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7" name="TextBox 6"/>
            <p:cNvSpPr txBox="1"/>
            <p:nvPr/>
          </p:nvSpPr>
          <p:spPr>
            <a:xfrm>
              <a:off x="6640153" y="2392456"/>
              <a:ext cx="1386341" cy="369467"/>
            </a:xfrm>
            <a:prstGeom prst="rect">
              <a:avLst/>
            </a:prstGeom>
            <a:noFill/>
            <a:ln w="28575">
              <a:solidFill>
                <a:schemeClr val="tx1"/>
              </a:solidFill>
            </a:ln>
          </p:spPr>
          <p:txBody>
            <a:bodyPr wrap="none">
              <a:spAutoFit/>
            </a:bodyPr>
            <a:lstStyle/>
            <a:p>
              <a:pPr>
                <a:defRPr/>
              </a:pPr>
              <a:r>
                <a:rPr lang="en-GB" dirty="0">
                  <a:solidFill>
                    <a:schemeClr val="accent1">
                      <a:lumMod val="75000"/>
                    </a:schemeClr>
                  </a:solidFill>
                  <a:latin typeface="+mn-lt"/>
                  <a:cs typeface="Arial" charset="0"/>
                </a:rPr>
                <a:t>No dark halo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a:xfrm>
            <a:off x="1" y="274638"/>
            <a:ext cx="8686800" cy="1143000"/>
          </a:xfrm>
        </p:spPr>
        <p:txBody>
          <a:bodyPr/>
          <a:lstStyle/>
          <a:p>
            <a:r>
              <a:rPr lang="en-US" dirty="0" smtClean="0">
                <a:solidFill>
                  <a:srgbClr val="FFFF00"/>
                </a:solidFill>
              </a:rPr>
              <a:t>HI Absorption lines – </a:t>
            </a:r>
            <a:r>
              <a:rPr lang="en-US" sz="2400" dirty="0" smtClean="0">
                <a:solidFill>
                  <a:srgbClr val="FFFF00"/>
                </a:solidFill>
              </a:rPr>
              <a:t>Gupta and </a:t>
            </a:r>
            <a:r>
              <a:rPr lang="en-US" sz="2400" dirty="0" err="1" smtClean="0">
                <a:solidFill>
                  <a:srgbClr val="FFFF00"/>
                </a:solidFill>
              </a:rPr>
              <a:t>Srianand</a:t>
            </a:r>
            <a:endParaRPr lang="en-US" dirty="0" smtClean="0">
              <a:solidFill>
                <a:srgbClr val="FFFF00"/>
              </a:solidFill>
            </a:endParaRPr>
          </a:p>
        </p:txBody>
      </p:sp>
      <p:sp>
        <p:nvSpPr>
          <p:cNvPr id="72707" name="Content Placeholder 2"/>
          <p:cNvSpPr>
            <a:spLocks noGrp="1"/>
          </p:cNvSpPr>
          <p:nvPr>
            <p:ph idx="1"/>
          </p:nvPr>
        </p:nvSpPr>
        <p:spPr/>
        <p:txBody>
          <a:bodyPr/>
          <a:lstStyle/>
          <a:p>
            <a:pPr>
              <a:buFontTx/>
              <a:buNone/>
            </a:pPr>
            <a:endParaRPr lang="en-US" dirty="0"/>
          </a:p>
        </p:txBody>
      </p:sp>
      <p:pic>
        <p:nvPicPr>
          <p:cNvPr id="72708" name="Picture 3"/>
          <p:cNvPicPr>
            <a:picLocks noChangeAspect="1"/>
          </p:cNvPicPr>
          <p:nvPr/>
        </p:nvPicPr>
        <p:blipFill>
          <a:blip r:embed="rId2"/>
          <a:srcRect/>
          <a:stretch>
            <a:fillRect/>
          </a:stretch>
        </p:blipFill>
        <p:spPr bwMode="auto">
          <a:xfrm>
            <a:off x="838200" y="1452563"/>
            <a:ext cx="4495800" cy="5405437"/>
          </a:xfrm>
          <a:prstGeom prst="rect">
            <a:avLst/>
          </a:prstGeom>
          <a:noFill/>
          <a:ln w="9525">
            <a:noFill/>
            <a:miter lim="800000"/>
            <a:headEnd/>
            <a:tailEnd/>
          </a:ln>
        </p:spPr>
      </p:pic>
      <p:sp>
        <p:nvSpPr>
          <p:cNvPr id="72709" name="TextBox 4"/>
          <p:cNvSpPr txBox="1">
            <a:spLocks noChangeArrowheads="1"/>
          </p:cNvSpPr>
          <p:nvPr/>
        </p:nvSpPr>
        <p:spPr bwMode="auto">
          <a:xfrm>
            <a:off x="5867400" y="3810000"/>
            <a:ext cx="2743200" cy="2216150"/>
          </a:xfrm>
          <a:prstGeom prst="rect">
            <a:avLst/>
          </a:prstGeom>
          <a:noFill/>
          <a:ln w="9525">
            <a:noFill/>
            <a:miter lim="800000"/>
            <a:headEnd/>
            <a:tailEnd/>
          </a:ln>
        </p:spPr>
        <p:txBody>
          <a:bodyPr>
            <a:prstTxWarp prst="textNoShape">
              <a:avLst/>
            </a:prstTxWarp>
            <a:spAutoFit/>
          </a:bodyPr>
          <a:lstStyle/>
          <a:p>
            <a:r>
              <a:rPr lang="en-US" sz="2400"/>
              <a:t>Pks 1629 + 12</a:t>
            </a:r>
          </a:p>
          <a:p>
            <a:endParaRPr lang="en-US"/>
          </a:p>
          <a:p>
            <a:r>
              <a:rPr lang="en-US" sz="2400"/>
              <a:t>Z = 0.531787</a:t>
            </a:r>
          </a:p>
          <a:p>
            <a:endParaRPr lang="en-US"/>
          </a:p>
          <a:p>
            <a:r>
              <a:rPr lang="en-US"/>
              <a:t>Kanekar and Chengalur</a:t>
            </a:r>
          </a:p>
          <a:p>
            <a:endParaRPr lang="en-US"/>
          </a:p>
          <a:p>
            <a:r>
              <a:rPr lang="en-US"/>
              <a:t>              GMRT</a:t>
            </a:r>
          </a:p>
        </p:txBody>
      </p:sp>
      <p:sp>
        <p:nvSpPr>
          <p:cNvPr id="6" name="TextBox 5"/>
          <p:cNvSpPr txBox="1"/>
          <p:nvPr/>
        </p:nvSpPr>
        <p:spPr>
          <a:xfrm>
            <a:off x="5867400" y="1600200"/>
            <a:ext cx="2819401" cy="1323439"/>
          </a:xfrm>
          <a:prstGeom prst="rect">
            <a:avLst/>
          </a:prstGeom>
          <a:noFill/>
        </p:spPr>
        <p:txBody>
          <a:bodyPr wrap="square" rtlCol="0">
            <a:spAutoFit/>
          </a:bodyPr>
          <a:lstStyle/>
          <a:p>
            <a:r>
              <a:rPr lang="en-US" sz="2000" dirty="0" smtClean="0"/>
              <a:t>HI may be detected more easily in absorption against a background continuum source</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descr="F:\0924SPEC.JPG"/>
          <p:cNvPicPr>
            <a:picLocks noChangeAspect="1" noChangeArrowheads="1"/>
          </p:cNvPicPr>
          <p:nvPr/>
        </p:nvPicPr>
        <p:blipFill>
          <a:blip r:embed="rId2"/>
          <a:srcRect/>
          <a:stretch>
            <a:fillRect/>
          </a:stretch>
        </p:blipFill>
        <p:spPr bwMode="auto">
          <a:xfrm>
            <a:off x="4724400" y="2897188"/>
            <a:ext cx="4251325" cy="3960812"/>
          </a:xfrm>
          <a:prstGeom prst="rect">
            <a:avLst/>
          </a:prstGeom>
          <a:noFill/>
          <a:ln w="9525">
            <a:noFill/>
            <a:miter lim="800000"/>
            <a:headEnd/>
            <a:tailEnd/>
          </a:ln>
        </p:spPr>
      </p:pic>
      <p:sp>
        <p:nvSpPr>
          <p:cNvPr id="71683" name="Text Box 3"/>
          <p:cNvSpPr txBox="1">
            <a:spLocks noChangeArrowheads="1"/>
          </p:cNvSpPr>
          <p:nvPr/>
        </p:nvSpPr>
        <p:spPr bwMode="auto">
          <a:xfrm>
            <a:off x="1371600" y="44450"/>
            <a:ext cx="64770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latin typeface="Times New Roman" charset="0"/>
              </a:rPr>
              <a:t>GMRT 230 MHz 0924-220 </a:t>
            </a:r>
            <a:r>
              <a:rPr lang="en-US" sz="2800" dirty="0" err="1">
                <a:latin typeface="Times New Roman" charset="0"/>
              </a:rPr>
              <a:t>z</a:t>
            </a:r>
            <a:r>
              <a:rPr lang="en-US" sz="2800" dirty="0">
                <a:latin typeface="Times New Roman" charset="0"/>
              </a:rPr>
              <a:t>=</a:t>
            </a:r>
            <a:r>
              <a:rPr lang="en-US" sz="2800" dirty="0" smtClean="0">
                <a:latin typeface="Times New Roman" charset="0"/>
              </a:rPr>
              <a:t>5.2?</a:t>
            </a:r>
            <a:endParaRPr lang="en-US" sz="2800" dirty="0">
              <a:latin typeface="Times New Roman" charset="0"/>
            </a:endParaRPr>
          </a:p>
        </p:txBody>
      </p:sp>
      <p:pic>
        <p:nvPicPr>
          <p:cNvPr id="71684" name="Picture 4" descr="F:\0924CONT.JPG"/>
          <p:cNvPicPr>
            <a:picLocks noChangeAspect="1" noChangeArrowheads="1"/>
          </p:cNvPicPr>
          <p:nvPr/>
        </p:nvPicPr>
        <p:blipFill>
          <a:blip r:embed="rId3"/>
          <a:srcRect/>
          <a:stretch>
            <a:fillRect/>
          </a:stretch>
        </p:blipFill>
        <p:spPr bwMode="auto">
          <a:xfrm>
            <a:off x="0" y="3033713"/>
            <a:ext cx="4419600" cy="3824287"/>
          </a:xfrm>
          <a:prstGeom prst="rect">
            <a:avLst/>
          </a:prstGeom>
          <a:noFill/>
          <a:ln w="9525">
            <a:noFill/>
            <a:miter lim="800000"/>
            <a:headEnd/>
            <a:tailEnd/>
          </a:ln>
        </p:spPr>
      </p:pic>
      <p:sp>
        <p:nvSpPr>
          <p:cNvPr id="71685" name="Text Box 5"/>
          <p:cNvSpPr txBox="1">
            <a:spLocks noChangeArrowheads="1"/>
          </p:cNvSpPr>
          <p:nvPr/>
        </p:nvSpPr>
        <p:spPr bwMode="auto">
          <a:xfrm>
            <a:off x="1066800" y="838200"/>
            <a:ext cx="7620000" cy="1938338"/>
          </a:xfrm>
          <a:prstGeom prst="rect">
            <a:avLst/>
          </a:prstGeom>
          <a:noFill/>
          <a:ln w="9525">
            <a:noFill/>
            <a:miter lim="800000"/>
            <a:headEnd/>
            <a:tailEnd/>
          </a:ln>
        </p:spPr>
        <p:txBody>
          <a:bodyPr>
            <a:prstTxWarp prst="textNoShape">
              <a:avLst/>
            </a:prstTxWarp>
            <a:spAutoFit/>
          </a:bodyPr>
          <a:lstStyle/>
          <a:p>
            <a:pPr>
              <a:spcBef>
                <a:spcPct val="50000"/>
              </a:spcBef>
              <a:buFont typeface="Wingdings" charset="2"/>
              <a:buChar char="§"/>
            </a:pPr>
            <a:r>
              <a:rPr lang="en-US" sz="2000">
                <a:latin typeface="Times New Roman" charset="0"/>
              </a:rPr>
              <a:t> </a:t>
            </a:r>
            <a:r>
              <a:rPr lang="en-US" sz="2400">
                <a:latin typeface="Times New Roman" charset="0"/>
              </a:rPr>
              <a:t>Continuum point source = 0.55 Jy</a:t>
            </a:r>
          </a:p>
          <a:p>
            <a:pPr>
              <a:spcBef>
                <a:spcPct val="50000"/>
              </a:spcBef>
              <a:buFont typeface="Wingdings" charset="2"/>
              <a:buChar char="§"/>
            </a:pPr>
            <a:r>
              <a:rPr lang="en-US" sz="2400">
                <a:latin typeface="Times New Roman" charset="0"/>
              </a:rPr>
              <a:t> Noise limited spectra: </a:t>
            </a:r>
            <a:r>
              <a:rPr lang="en-US" sz="2400"/>
              <a:t>s</a:t>
            </a:r>
            <a:r>
              <a:rPr lang="en-US" sz="2400">
                <a:latin typeface="Times New Roman" charset="0"/>
              </a:rPr>
              <a:t>=5.5 mJy/channel</a:t>
            </a:r>
          </a:p>
          <a:p>
            <a:pPr>
              <a:spcBef>
                <a:spcPct val="50000"/>
              </a:spcBef>
              <a:buFont typeface="Wingdings" charset="2"/>
              <a:buChar char="§"/>
            </a:pPr>
            <a:r>
              <a:rPr lang="en-US" sz="2400">
                <a:latin typeface="Times New Roman" charset="0"/>
              </a:rPr>
              <a:t> HI 21cm absorption at z=5.200?  </a:t>
            </a:r>
            <a:r>
              <a:rPr lang="en-US" sz="2400"/>
              <a:t>t</a:t>
            </a:r>
            <a:r>
              <a:rPr lang="en-US" sz="2400">
                <a:latin typeface="Times New Roman" charset="0"/>
              </a:rPr>
              <a:t> = 4%, </a:t>
            </a:r>
            <a:r>
              <a:rPr lang="en-US" sz="2400"/>
              <a:t>D</a:t>
            </a:r>
            <a:r>
              <a:rPr lang="en-US" sz="2400">
                <a:latin typeface="Times New Roman" charset="0"/>
              </a:rPr>
              <a:t>v = 130 km/s N(HI) = 9e20 (T</a:t>
            </a:r>
            <a:r>
              <a:rPr lang="en-US">
                <a:latin typeface="Times New Roman" charset="0"/>
              </a:rPr>
              <a:t>s</a:t>
            </a:r>
            <a:r>
              <a:rPr lang="en-US" sz="2400">
                <a:latin typeface="Times New Roman" charset="0"/>
              </a:rPr>
              <a:t>/100K) cm^-2</a:t>
            </a:r>
          </a:p>
        </p:txBody>
      </p:sp>
      <p:sp>
        <p:nvSpPr>
          <p:cNvPr id="71686" name="Line 6"/>
          <p:cNvSpPr>
            <a:spLocks noChangeShapeType="1"/>
          </p:cNvSpPr>
          <p:nvPr/>
        </p:nvSpPr>
        <p:spPr bwMode="auto">
          <a:xfrm flipV="1">
            <a:off x="2743200" y="4419600"/>
            <a:ext cx="2590800" cy="228600"/>
          </a:xfrm>
          <a:prstGeom prst="line">
            <a:avLst/>
          </a:prstGeom>
          <a:noFill/>
          <a:ln w="19050">
            <a:solidFill>
              <a:srgbClr val="E00000"/>
            </a:solidFill>
            <a:round/>
            <a:headEnd/>
            <a:tailEnd type="triangle" w="med" len="med"/>
          </a:ln>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1"/>
          <p:cNvSpPr>
            <a:spLocks/>
          </p:cNvSpPr>
          <p:nvPr/>
        </p:nvSpPr>
        <p:spPr bwMode="auto">
          <a:xfrm>
            <a:off x="258961" y="6192738"/>
            <a:ext cx="8617148" cy="285750"/>
          </a:xfrm>
          <a:prstGeom prst="rect">
            <a:avLst/>
          </a:prstGeom>
          <a:noFill/>
          <a:ln w="12700">
            <a:noFill/>
            <a:miter lim="800000"/>
            <a:headEnd/>
            <a:tailEnd/>
          </a:ln>
        </p:spPr>
        <p:txBody>
          <a:bodyPr lIns="0" tIns="0" rIns="0" bIns="0" anchor="ctr">
            <a:prstTxWarp prst="textNoShape">
              <a:avLst/>
            </a:prstTxWarp>
          </a:bodyPr>
          <a:lstStyle/>
          <a:p>
            <a:pPr>
              <a:spcBef>
                <a:spcPts val="773"/>
              </a:spcBef>
            </a:pPr>
            <a:r>
              <a:rPr lang="en-US" sz="1300" i="1" dirty="0">
                <a:solidFill>
                  <a:srgbClr val="4A71A9"/>
                </a:solidFill>
                <a:ea typeface="Palatino" charset="0"/>
                <a:cs typeface="Palatino" charset="0"/>
              </a:rPr>
              <a:t>Chile - 2011</a:t>
            </a:r>
          </a:p>
        </p:txBody>
      </p:sp>
      <p:sp>
        <p:nvSpPr>
          <p:cNvPr id="20483" name="Rectangle 2"/>
          <p:cNvSpPr>
            <a:spLocks noGrp="1" noChangeArrowheads="1"/>
          </p:cNvSpPr>
          <p:nvPr>
            <p:ph type="title"/>
          </p:nvPr>
        </p:nvSpPr>
        <p:spPr>
          <a:xfrm>
            <a:off x="250031" y="116086"/>
            <a:ext cx="8643938" cy="776883"/>
          </a:xfrm>
        </p:spPr>
        <p:txBody>
          <a:bodyPr/>
          <a:lstStyle/>
          <a:p>
            <a:pPr eaLnBrk="1" hangingPunct="1"/>
            <a:r>
              <a:rPr lang="en-US" sz="3400" dirty="0" smtClean="0"/>
              <a:t> </a:t>
            </a:r>
            <a:r>
              <a:rPr lang="en-US" sz="3400" dirty="0"/>
              <a:t>Goals </a:t>
            </a:r>
          </a:p>
        </p:txBody>
      </p:sp>
      <p:sp>
        <p:nvSpPr>
          <p:cNvPr id="20484" name="Rectangle 3"/>
          <p:cNvSpPr>
            <a:spLocks/>
          </p:cNvSpPr>
          <p:nvPr/>
        </p:nvSpPr>
        <p:spPr bwMode="auto">
          <a:xfrm>
            <a:off x="382860" y="567407"/>
            <a:ext cx="8438555" cy="5325393"/>
          </a:xfrm>
          <a:prstGeom prst="rect">
            <a:avLst/>
          </a:prstGeom>
          <a:noFill/>
          <a:ln w="12700">
            <a:noFill/>
            <a:miter lim="800000"/>
            <a:headEnd/>
            <a:tailEnd/>
          </a:ln>
        </p:spPr>
        <p:txBody>
          <a:bodyPr lIns="0" tIns="0" rIns="0" bIns="0" anchor="ctr">
            <a:prstTxWarp prst="textNoShape">
              <a:avLst/>
            </a:prstTxWarp>
          </a:bodyPr>
          <a:lstStyle/>
          <a:p>
            <a:pPr algn="l">
              <a:buFontTx/>
              <a:buAutoNum type="arabicParenR"/>
            </a:pPr>
            <a:r>
              <a:rPr lang="en-US" dirty="0">
                <a:solidFill>
                  <a:schemeClr val="tx1"/>
                </a:solidFill>
                <a:ea typeface="Palatino" charset="0"/>
                <a:cs typeface="Palatino" charset="0"/>
              </a:rPr>
              <a:t>  </a:t>
            </a:r>
            <a:r>
              <a:rPr lang="en-US" sz="2000" dirty="0">
                <a:solidFill>
                  <a:schemeClr val="tx1"/>
                </a:solidFill>
                <a:ea typeface="Palatino" charset="0"/>
                <a:cs typeface="Palatino" charset="0"/>
              </a:rPr>
              <a:t>Blind search for 21cm and OH absorbers at </a:t>
            </a:r>
            <a:r>
              <a:rPr lang="en-US" sz="2000" dirty="0" err="1">
                <a:solidFill>
                  <a:schemeClr val="tx1"/>
                </a:solidFill>
                <a:ea typeface="Palatino" charset="0"/>
                <a:cs typeface="Palatino" charset="0"/>
              </a:rPr>
              <a:t>z</a:t>
            </a:r>
            <a:r>
              <a:rPr lang="en-US" sz="2000" dirty="0">
                <a:solidFill>
                  <a:schemeClr val="tx1"/>
                </a:solidFill>
                <a:ea typeface="Palatino" charset="0"/>
                <a:cs typeface="Palatino" charset="0"/>
              </a:rPr>
              <a:t>&lt;1.8: </a:t>
            </a:r>
          </a:p>
          <a:p>
            <a:pPr algn="l"/>
            <a:r>
              <a:rPr lang="en-US" sz="2000" dirty="0">
                <a:solidFill>
                  <a:srgbClr val="FFFF00"/>
                </a:solidFill>
                <a:ea typeface="Palatino" charset="0"/>
                <a:cs typeface="Palatino" charset="0"/>
              </a:rPr>
              <a:t>     using 580- 1750 MHz frequency </a:t>
            </a:r>
            <a:r>
              <a:rPr lang="en-US" sz="2000" dirty="0" err="1">
                <a:solidFill>
                  <a:srgbClr val="FFFF00"/>
                </a:solidFill>
                <a:ea typeface="Palatino" charset="0"/>
                <a:cs typeface="Palatino" charset="0"/>
              </a:rPr>
              <a:t>band(s</a:t>
            </a:r>
            <a:r>
              <a:rPr lang="en-US" sz="2000" dirty="0">
                <a:solidFill>
                  <a:srgbClr val="FFFF00"/>
                </a:solidFill>
                <a:ea typeface="Palatino" charset="0"/>
                <a:cs typeface="Palatino" charset="0"/>
              </a:rPr>
              <a:t>).</a:t>
            </a:r>
          </a:p>
          <a:p>
            <a:pPr algn="l">
              <a:buFontTx/>
              <a:buChar char="•"/>
            </a:pPr>
            <a:r>
              <a:rPr lang="en-US" sz="2000" dirty="0">
                <a:solidFill>
                  <a:schemeClr val="tx1"/>
                </a:solidFill>
                <a:ea typeface="Palatino" charset="0"/>
                <a:cs typeface="Palatino" charset="0"/>
              </a:rPr>
              <a:t>  Detect more than ~600 intervening 21-cm absorbers: </a:t>
            </a:r>
          </a:p>
          <a:p>
            <a:pPr algn="l"/>
            <a:r>
              <a:rPr lang="en-US" sz="2000" dirty="0">
                <a:solidFill>
                  <a:srgbClr val="FFFF00"/>
                </a:solidFill>
                <a:ea typeface="Palatino" charset="0"/>
                <a:cs typeface="Palatino" charset="0"/>
              </a:rPr>
              <a:t>     20 times the number of absorbers known.</a:t>
            </a:r>
          </a:p>
          <a:p>
            <a:pPr algn="l"/>
            <a:r>
              <a:rPr lang="en-US" sz="2000" dirty="0">
                <a:solidFill>
                  <a:schemeClr val="tx1"/>
                </a:solidFill>
                <a:ea typeface="Palatino" charset="0"/>
                <a:cs typeface="Palatino" charset="0"/>
              </a:rPr>
              <a:t>3)  Measure the evolution of cold atomic and molecular gas at </a:t>
            </a:r>
            <a:r>
              <a:rPr lang="en-US" sz="2000" dirty="0" err="1">
                <a:solidFill>
                  <a:schemeClr val="tx1"/>
                </a:solidFill>
                <a:ea typeface="Palatino" charset="0"/>
                <a:cs typeface="Palatino" charset="0"/>
              </a:rPr>
              <a:t>z</a:t>
            </a:r>
            <a:r>
              <a:rPr lang="en-US" sz="2000" dirty="0">
                <a:solidFill>
                  <a:schemeClr val="tx1"/>
                </a:solidFill>
                <a:ea typeface="Palatino" charset="0"/>
                <a:cs typeface="Palatino" charset="0"/>
              </a:rPr>
              <a:t>&lt;1.8: </a:t>
            </a:r>
          </a:p>
          <a:p>
            <a:pPr algn="l"/>
            <a:r>
              <a:rPr lang="en-US" sz="2000" dirty="0">
                <a:solidFill>
                  <a:schemeClr val="tx1"/>
                </a:solidFill>
                <a:ea typeface="Palatino" charset="0"/>
                <a:cs typeface="Palatino" charset="0"/>
              </a:rPr>
              <a:t>     </a:t>
            </a:r>
            <a:r>
              <a:rPr lang="en-US" sz="2000" dirty="0">
                <a:solidFill>
                  <a:srgbClr val="FFFF00"/>
                </a:solidFill>
                <a:ea typeface="Palatino" charset="0"/>
                <a:cs typeface="Palatino" charset="0"/>
              </a:rPr>
              <a:t>the </a:t>
            </a:r>
            <a:r>
              <a:rPr lang="en-US" sz="2000" dirty="0" err="1">
                <a:solidFill>
                  <a:srgbClr val="FFFF00"/>
                </a:solidFill>
                <a:ea typeface="Palatino" charset="0"/>
                <a:cs typeface="Palatino" charset="0"/>
              </a:rPr>
              <a:t>z</a:t>
            </a:r>
            <a:r>
              <a:rPr lang="en-US" sz="2000" dirty="0">
                <a:solidFill>
                  <a:srgbClr val="FFFF00"/>
                </a:solidFill>
                <a:ea typeface="Palatino" charset="0"/>
                <a:cs typeface="Palatino" charset="0"/>
              </a:rPr>
              <a:t>-range where most of the evolution in SFRD takes place. </a:t>
            </a:r>
          </a:p>
          <a:p>
            <a:pPr algn="l"/>
            <a:r>
              <a:rPr lang="en-US" sz="2000" dirty="0">
                <a:solidFill>
                  <a:schemeClr val="tx1"/>
                </a:solidFill>
                <a:ea typeface="Palatino" charset="0"/>
                <a:cs typeface="Palatino" charset="0"/>
              </a:rPr>
              <a:t>4)  Time variation of the fundamental constants of physics: </a:t>
            </a:r>
          </a:p>
          <a:p>
            <a:pPr algn="l"/>
            <a:r>
              <a:rPr lang="en-US" sz="2000" dirty="0">
                <a:solidFill>
                  <a:schemeClr val="tx1"/>
                </a:solidFill>
                <a:ea typeface="Palatino" charset="0"/>
                <a:cs typeface="Palatino" charset="0"/>
              </a:rPr>
              <a:t>     </a:t>
            </a:r>
            <a:r>
              <a:rPr lang="en-US" sz="2000" dirty="0">
                <a:solidFill>
                  <a:srgbClr val="FFFF00"/>
                </a:solidFill>
                <a:ea typeface="Palatino" charset="0"/>
                <a:cs typeface="Palatino" charset="0"/>
              </a:rPr>
              <a:t>using OH lines, and 21-cm and optical/UV absorption lines </a:t>
            </a:r>
          </a:p>
          <a:p>
            <a:pPr algn="l"/>
            <a:r>
              <a:rPr lang="en-US" sz="2000" dirty="0">
                <a:solidFill>
                  <a:srgbClr val="FFFF00"/>
                </a:solidFill>
                <a:ea typeface="Palatino" charset="0"/>
                <a:cs typeface="Palatino" charset="0"/>
              </a:rPr>
              <a:t>     (SALT + VLT + ALMA).   </a:t>
            </a:r>
          </a:p>
          <a:p>
            <a:pPr algn="l"/>
            <a:r>
              <a:rPr lang="en-US" sz="2000" dirty="0">
                <a:solidFill>
                  <a:schemeClr val="tx1"/>
                </a:solidFill>
                <a:ea typeface="Palatino" charset="0"/>
                <a:cs typeface="Palatino" charset="0"/>
              </a:rPr>
              <a:t>5)  Probe the magnetic field in absorbing galaxies: </a:t>
            </a:r>
          </a:p>
          <a:p>
            <a:pPr algn="l"/>
            <a:r>
              <a:rPr lang="en-US" sz="2000" dirty="0">
                <a:solidFill>
                  <a:srgbClr val="FFFF00"/>
                </a:solidFill>
                <a:ea typeface="Palatino" charset="0"/>
                <a:cs typeface="Palatino" charset="0"/>
              </a:rPr>
              <a:t>     using rotation measure and Zeeman splitting. </a:t>
            </a:r>
          </a:p>
          <a:p>
            <a:pPr algn="l"/>
            <a:r>
              <a:rPr lang="en-US" sz="2000" dirty="0">
                <a:solidFill>
                  <a:schemeClr val="tx1"/>
                </a:solidFill>
                <a:ea typeface="Palatino" charset="0"/>
                <a:cs typeface="Palatino" charset="0"/>
              </a:rPr>
              <a:t>6)  Synergy with ALMA, EVLA, SALT, VLBA and VLT. </a:t>
            </a:r>
          </a:p>
          <a:p>
            <a:pPr algn="l"/>
            <a:endParaRPr lang="en-US" sz="2000" dirty="0">
              <a:solidFill>
                <a:schemeClr val="tx1"/>
              </a:solidFill>
              <a:ea typeface="Palatino" charset="0"/>
              <a:cs typeface="Palatino" charset="0"/>
            </a:endParaRPr>
          </a:p>
          <a:p>
            <a:pPr algn="l"/>
            <a:r>
              <a:rPr lang="en-US" sz="2000" dirty="0">
                <a:solidFill>
                  <a:schemeClr val="tx1"/>
                </a:solidFill>
                <a:ea typeface="Palatino" charset="0"/>
                <a:cs typeface="Palatino" charset="0"/>
              </a:rPr>
              <a:t> </a:t>
            </a:r>
          </a:p>
        </p:txBody>
      </p:sp>
      <p:sp>
        <p:nvSpPr>
          <p:cNvPr id="20485" name="Rectangle 4"/>
          <p:cNvSpPr>
            <a:spLocks/>
          </p:cNvSpPr>
          <p:nvPr/>
        </p:nvSpPr>
        <p:spPr bwMode="auto">
          <a:xfrm>
            <a:off x="1387451" y="4500563"/>
            <a:ext cx="6590109" cy="535781"/>
          </a:xfrm>
          <a:prstGeom prst="rect">
            <a:avLst/>
          </a:prstGeom>
          <a:noFill/>
          <a:ln w="12700">
            <a:noFill/>
            <a:miter lim="800000"/>
            <a:headEnd/>
            <a:tailEnd/>
          </a:ln>
        </p:spPr>
        <p:txBody>
          <a:bodyPr lIns="0" tIns="0" rIns="0" bIns="0" anchor="ctr">
            <a:prstTxWarp prst="textNoShape">
              <a:avLst/>
            </a:prstTxWarp>
          </a:bodyPr>
          <a:lstStyle/>
          <a:p>
            <a:pPr algn="l"/>
            <a:r>
              <a:rPr lang="en-US" sz="1400" dirty="0">
                <a:ea typeface="Palatino" charset="0"/>
                <a:cs typeface="Palatino" charset="0"/>
              </a:rPr>
              <a:t>.</a:t>
            </a:r>
          </a:p>
          <a:p>
            <a:endParaRPr lang="en-US" dirty="0">
              <a:solidFill>
                <a:schemeClr val="tx1"/>
              </a:solidFill>
              <a:ea typeface="Palatino" charset="0"/>
              <a:cs typeface="Palatino" charset="0"/>
            </a:endParaRPr>
          </a:p>
        </p:txBody>
      </p:sp>
      <p:sp>
        <p:nvSpPr>
          <p:cNvPr id="20486" name="Rectangle 5"/>
          <p:cNvSpPr>
            <a:spLocks/>
          </p:cNvSpPr>
          <p:nvPr/>
        </p:nvSpPr>
        <p:spPr bwMode="auto">
          <a:xfrm>
            <a:off x="4602138" y="5254749"/>
            <a:ext cx="3717589" cy="384721"/>
          </a:xfrm>
          <a:prstGeom prst="rect">
            <a:avLst/>
          </a:prstGeom>
          <a:noFill/>
          <a:ln w="12700">
            <a:noFill/>
            <a:miter lim="800000"/>
            <a:headEnd/>
            <a:tailEnd/>
          </a:ln>
        </p:spPr>
        <p:txBody>
          <a:bodyPr wrap="none" lIns="0" tIns="0" rIns="0" bIns="0" anchor="ctr">
            <a:prstTxWarp prst="textNoShape">
              <a:avLst/>
            </a:prstTxWarp>
            <a:spAutoFit/>
          </a:bodyPr>
          <a:lstStyle/>
          <a:p>
            <a:r>
              <a:rPr lang="en-US" sz="2500" dirty="0">
                <a:solidFill>
                  <a:srgbClr val="A8184B"/>
                </a:solidFill>
                <a:ea typeface="Palatino" charset="0"/>
                <a:cs typeface="Palatino" charset="0"/>
              </a:rPr>
              <a:t>.</a:t>
            </a:r>
            <a:r>
              <a:rPr lang="en-US" sz="2500" dirty="0">
                <a:solidFill>
                  <a:srgbClr val="FFFF00"/>
                </a:solidFill>
                <a:ea typeface="Palatino" charset="0"/>
                <a:cs typeface="Palatino" charset="0"/>
              </a:rPr>
              <a:t>... all the data will be public</a:t>
            </a:r>
            <a:r>
              <a:rPr lang="en-US" sz="2500" dirty="0">
                <a:solidFill>
                  <a:srgbClr val="A8184B"/>
                </a:solidFill>
                <a:ea typeface="Palatino" charset="0"/>
                <a:cs typeface="Palatino" charset="0"/>
              </a:rPr>
              <a:t>.</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8" name="Text Box 2"/>
          <p:cNvSpPr txBox="1">
            <a:spLocks noChangeArrowheads="1"/>
          </p:cNvSpPr>
          <p:nvPr/>
        </p:nvSpPr>
        <p:spPr bwMode="auto">
          <a:xfrm>
            <a:off x="1066800" y="838200"/>
            <a:ext cx="7162800" cy="240065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b="1" dirty="0" smtClean="0"/>
              <a:t>FUNDAMENTAL CONSTANTS</a:t>
            </a:r>
          </a:p>
          <a:p>
            <a:pPr eaLnBrk="0" hangingPunct="0">
              <a:spcBef>
                <a:spcPct val="50000"/>
              </a:spcBef>
            </a:pPr>
            <a:r>
              <a:rPr lang="en-US" sz="2400" b="1" dirty="0" smtClean="0">
                <a:solidFill>
                  <a:srgbClr val="CCFFCC"/>
                </a:solidFill>
              </a:rPr>
              <a:t>Basic </a:t>
            </a:r>
            <a:r>
              <a:rPr lang="en-US" sz="2400" b="1" dirty="0">
                <a:solidFill>
                  <a:srgbClr val="CCFFCC"/>
                </a:solidFill>
              </a:rPr>
              <a:t>Idea</a:t>
            </a:r>
            <a:r>
              <a:rPr lang="en-US" sz="2400" b="1" dirty="0">
                <a:solidFill>
                  <a:schemeClr val="bg1"/>
                </a:solidFill>
              </a:rPr>
              <a:t>:</a:t>
            </a:r>
          </a:p>
          <a:p>
            <a:pPr eaLnBrk="0" hangingPunct="0">
              <a:spcBef>
                <a:spcPct val="50000"/>
              </a:spcBef>
            </a:pPr>
            <a:r>
              <a:rPr lang="en-US" b="1" dirty="0">
                <a:solidFill>
                  <a:srgbClr val="FFFF00"/>
                </a:solidFill>
              </a:rPr>
              <a:t>Measure the apparent </a:t>
            </a:r>
            <a:r>
              <a:rPr lang="en-US" b="1" dirty="0" err="1">
                <a:solidFill>
                  <a:srgbClr val="FFFF00"/>
                </a:solidFill>
              </a:rPr>
              <a:t>redshifts</a:t>
            </a:r>
            <a:r>
              <a:rPr lang="en-US" b="1" dirty="0">
                <a:solidFill>
                  <a:srgbClr val="FFFF00"/>
                </a:solidFill>
              </a:rPr>
              <a:t> of two spectral lines whose frequencies have different dependences on fundamental </a:t>
            </a:r>
            <a:r>
              <a:rPr lang="en-US" b="1" dirty="0" smtClean="0">
                <a:solidFill>
                  <a:srgbClr val="FFFF00"/>
                </a:solidFill>
              </a:rPr>
              <a:t>constants (</a:t>
            </a:r>
            <a:r>
              <a:rPr lang="en-US" b="1" dirty="0" err="1" smtClean="0">
                <a:solidFill>
                  <a:srgbClr val="FFFF00"/>
                </a:solidFill>
              </a:rPr>
              <a:t>eg</a:t>
            </a:r>
            <a:r>
              <a:rPr lang="en-US" b="1" dirty="0" smtClean="0">
                <a:solidFill>
                  <a:srgbClr val="FFFF00"/>
                </a:solidFill>
              </a:rPr>
              <a:t> OH lines)</a:t>
            </a:r>
          </a:p>
          <a:p>
            <a:pPr eaLnBrk="0" hangingPunct="0">
              <a:spcBef>
                <a:spcPct val="50000"/>
              </a:spcBef>
            </a:pPr>
            <a:r>
              <a:rPr lang="en-US" b="1" dirty="0">
                <a:solidFill>
                  <a:srgbClr val="FFFF00"/>
                </a:solidFill>
              </a:rPr>
              <a:t>From the observed </a:t>
            </a:r>
            <a:r>
              <a:rPr lang="en-US" b="1" dirty="0" err="1">
                <a:solidFill>
                  <a:srgbClr val="FFFF00"/>
                </a:solidFill>
              </a:rPr>
              <a:t>redshift</a:t>
            </a:r>
            <a:r>
              <a:rPr lang="en-US" b="1" dirty="0">
                <a:solidFill>
                  <a:srgbClr val="FFFF00"/>
                </a:solidFill>
              </a:rPr>
              <a:t> difference determine rate of change of relevant constants (or get upper limits) </a:t>
            </a:r>
          </a:p>
        </p:txBody>
      </p:sp>
      <p:grpSp>
        <p:nvGrpSpPr>
          <p:cNvPr id="2" name="Group 3"/>
          <p:cNvGrpSpPr>
            <a:grpSpLocks/>
          </p:cNvGrpSpPr>
          <p:nvPr/>
        </p:nvGrpSpPr>
        <p:grpSpPr bwMode="auto">
          <a:xfrm>
            <a:off x="1219200" y="3505200"/>
            <a:ext cx="7162800" cy="2678113"/>
            <a:chOff x="768" y="2208"/>
            <a:chExt cx="4512" cy="1687"/>
          </a:xfrm>
        </p:grpSpPr>
        <p:sp>
          <p:nvSpPr>
            <p:cNvPr id="74760" name="Text Box 4"/>
            <p:cNvSpPr txBox="1">
              <a:spLocks noChangeArrowheads="1"/>
            </p:cNvSpPr>
            <p:nvPr/>
          </p:nvSpPr>
          <p:spPr bwMode="auto">
            <a:xfrm>
              <a:off x="768" y="2208"/>
              <a:ext cx="4512" cy="168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b="1">
                  <a:solidFill>
                    <a:srgbClr val="CCFFCC"/>
                  </a:solidFill>
                </a:rPr>
                <a:t>Fine structure constant</a:t>
              </a:r>
            </a:p>
            <a:p>
              <a:pPr eaLnBrk="0" hangingPunct="0">
                <a:spcBef>
                  <a:spcPct val="50000"/>
                </a:spcBef>
              </a:pPr>
              <a:r>
                <a:rPr lang="en-US" sz="2400" b="1">
                  <a:solidFill>
                    <a:srgbClr val="CCFFCC"/>
                  </a:solidFill>
                </a:rPr>
                <a:t>Electron/proto mass ratio</a:t>
              </a:r>
            </a:p>
            <a:p>
              <a:pPr eaLnBrk="0" hangingPunct="0">
                <a:spcBef>
                  <a:spcPct val="50000"/>
                </a:spcBef>
              </a:pPr>
              <a:r>
                <a:rPr lang="en-US" sz="2400" b="1">
                  <a:solidFill>
                    <a:srgbClr val="CCFFCC"/>
                  </a:solidFill>
                </a:rPr>
                <a:t>Proton g-factor</a:t>
              </a:r>
            </a:p>
            <a:p>
              <a:pPr eaLnBrk="0" hangingPunct="0">
                <a:spcBef>
                  <a:spcPct val="50000"/>
                </a:spcBef>
              </a:pPr>
              <a:endParaRPr lang="en-US" sz="2400" b="1">
                <a:solidFill>
                  <a:schemeClr val="bg1"/>
                </a:solidFill>
              </a:endParaRPr>
            </a:p>
            <a:p>
              <a:pPr eaLnBrk="0" hangingPunct="0">
                <a:spcBef>
                  <a:spcPct val="50000"/>
                </a:spcBef>
              </a:pPr>
              <a:r>
                <a:rPr lang="en-US" sz="2400" b="1">
                  <a:solidFill>
                    <a:srgbClr val="CCFFCC"/>
                  </a:solidFill>
                </a:rPr>
                <a:t>Rydberg constant</a:t>
              </a:r>
            </a:p>
          </p:txBody>
        </p:sp>
        <p:graphicFrame>
          <p:nvGraphicFramePr>
            <p:cNvPr id="74754" name="Object 2"/>
            <p:cNvGraphicFramePr>
              <a:graphicFrameLocks noChangeAspect="1"/>
            </p:cNvGraphicFramePr>
            <p:nvPr/>
          </p:nvGraphicFramePr>
          <p:xfrm>
            <a:off x="3024" y="2234"/>
            <a:ext cx="965" cy="286"/>
          </p:xfrm>
          <a:graphic>
            <a:graphicData uri="http://schemas.openxmlformats.org/presentationml/2006/ole">
              <p:oleObj spid="_x0000_s35842" name="Equation" r:id="rId3" imgW="685800" imgH="203040" progId="Equation.3">
                <p:embed/>
              </p:oleObj>
            </a:graphicData>
          </a:graphic>
        </p:graphicFrame>
        <p:graphicFrame>
          <p:nvGraphicFramePr>
            <p:cNvPr id="74755" name="Object 3"/>
            <p:cNvGraphicFramePr>
              <a:graphicFrameLocks noChangeAspect="1"/>
            </p:cNvGraphicFramePr>
            <p:nvPr/>
          </p:nvGraphicFramePr>
          <p:xfrm>
            <a:off x="3216" y="2592"/>
            <a:ext cx="1008" cy="330"/>
          </p:xfrm>
          <a:graphic>
            <a:graphicData uri="http://schemas.openxmlformats.org/presentationml/2006/ole">
              <p:oleObj spid="_x0000_s35843" name="Equation" r:id="rId4" imgW="736560" imgH="241200" progId="Equation.3">
                <p:embed/>
              </p:oleObj>
            </a:graphicData>
          </a:graphic>
        </p:graphicFrame>
        <p:graphicFrame>
          <p:nvGraphicFramePr>
            <p:cNvPr id="74756" name="Object 4"/>
            <p:cNvGraphicFramePr>
              <a:graphicFrameLocks noChangeAspect="1"/>
            </p:cNvGraphicFramePr>
            <p:nvPr/>
          </p:nvGraphicFramePr>
          <p:xfrm>
            <a:off x="2304" y="2880"/>
            <a:ext cx="271" cy="288"/>
          </p:xfrm>
          <a:graphic>
            <a:graphicData uri="http://schemas.openxmlformats.org/presentationml/2006/ole">
              <p:oleObj spid="_x0000_s35844" name="Equation" r:id="rId5" imgW="203040" imgH="215640" progId="Equation.3">
                <p:embed/>
              </p:oleObj>
            </a:graphicData>
          </a:graphic>
        </p:graphicFrame>
        <p:graphicFrame>
          <p:nvGraphicFramePr>
            <p:cNvPr id="74757" name="Object 5"/>
            <p:cNvGraphicFramePr>
              <a:graphicFrameLocks noChangeAspect="1"/>
            </p:cNvGraphicFramePr>
            <p:nvPr/>
          </p:nvGraphicFramePr>
          <p:xfrm>
            <a:off x="2592" y="3554"/>
            <a:ext cx="1392" cy="334"/>
          </p:xfrm>
          <a:graphic>
            <a:graphicData uri="http://schemas.openxmlformats.org/presentationml/2006/ole">
              <p:oleObj spid="_x0000_s35845" name="Equation" r:id="rId6" imgW="1002960" imgH="24120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2" name="Line 2"/>
          <p:cNvSpPr>
            <a:spLocks noChangeShapeType="1"/>
          </p:cNvSpPr>
          <p:nvPr/>
        </p:nvSpPr>
        <p:spPr bwMode="auto">
          <a:xfrm>
            <a:off x="2209800" y="1371600"/>
            <a:ext cx="15240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8133" name="Line 3"/>
          <p:cNvSpPr>
            <a:spLocks noChangeShapeType="1"/>
          </p:cNvSpPr>
          <p:nvPr/>
        </p:nvSpPr>
        <p:spPr bwMode="auto">
          <a:xfrm flipH="1">
            <a:off x="1600200" y="1371600"/>
            <a:ext cx="609600" cy="762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48134" name="Line 4"/>
          <p:cNvSpPr>
            <a:spLocks noChangeShapeType="1"/>
          </p:cNvSpPr>
          <p:nvPr/>
        </p:nvSpPr>
        <p:spPr bwMode="auto">
          <a:xfrm>
            <a:off x="2209800" y="1828800"/>
            <a:ext cx="15240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8135" name="Line 5"/>
          <p:cNvSpPr>
            <a:spLocks noChangeShapeType="1"/>
          </p:cNvSpPr>
          <p:nvPr/>
        </p:nvSpPr>
        <p:spPr bwMode="auto">
          <a:xfrm flipH="1">
            <a:off x="1143000" y="2133600"/>
            <a:ext cx="457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8136" name="Line 6"/>
          <p:cNvSpPr>
            <a:spLocks noChangeShapeType="1"/>
          </p:cNvSpPr>
          <p:nvPr/>
        </p:nvSpPr>
        <p:spPr bwMode="auto">
          <a:xfrm>
            <a:off x="1600200" y="2133600"/>
            <a:ext cx="609600" cy="762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48137" name="Line 7"/>
          <p:cNvSpPr>
            <a:spLocks noChangeShapeType="1"/>
          </p:cNvSpPr>
          <p:nvPr/>
        </p:nvSpPr>
        <p:spPr bwMode="auto">
          <a:xfrm>
            <a:off x="2209800" y="2895600"/>
            <a:ext cx="15240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8138" name="Line 8"/>
          <p:cNvSpPr>
            <a:spLocks noChangeShapeType="1"/>
          </p:cNvSpPr>
          <p:nvPr/>
        </p:nvSpPr>
        <p:spPr bwMode="auto">
          <a:xfrm>
            <a:off x="2209800" y="2438400"/>
            <a:ext cx="14478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8139" name="Line 9"/>
          <p:cNvSpPr>
            <a:spLocks noChangeShapeType="1"/>
          </p:cNvSpPr>
          <p:nvPr/>
        </p:nvSpPr>
        <p:spPr bwMode="auto">
          <a:xfrm>
            <a:off x="2667000" y="1828800"/>
            <a:ext cx="0" cy="10668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8140" name="Line 10"/>
          <p:cNvSpPr>
            <a:spLocks noChangeShapeType="1"/>
          </p:cNvSpPr>
          <p:nvPr/>
        </p:nvSpPr>
        <p:spPr bwMode="auto">
          <a:xfrm>
            <a:off x="3505200" y="1371600"/>
            <a:ext cx="0" cy="1524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8141" name="Line 11"/>
          <p:cNvSpPr>
            <a:spLocks noChangeShapeType="1"/>
          </p:cNvSpPr>
          <p:nvPr/>
        </p:nvSpPr>
        <p:spPr bwMode="auto">
          <a:xfrm flipH="1" flipV="1">
            <a:off x="1981200" y="1600200"/>
            <a:ext cx="228600" cy="228600"/>
          </a:xfrm>
          <a:prstGeom prst="line">
            <a:avLst/>
          </a:prstGeom>
          <a:noFill/>
          <a:ln w="9525">
            <a:solidFill>
              <a:schemeClr val="tx1"/>
            </a:solidFill>
            <a:round/>
            <a:headEnd/>
            <a:tailEnd/>
          </a:ln>
        </p:spPr>
        <p:txBody>
          <a:bodyPr>
            <a:prstTxWarp prst="textNoShape">
              <a:avLst/>
            </a:prstTxWarp>
          </a:bodyPr>
          <a:lstStyle/>
          <a:p>
            <a:endParaRPr lang="en-US"/>
          </a:p>
        </p:txBody>
      </p:sp>
      <p:graphicFrame>
        <p:nvGraphicFramePr>
          <p:cNvPr id="48130" name="Object 2"/>
          <p:cNvGraphicFramePr>
            <a:graphicFrameLocks noChangeAspect="1"/>
          </p:cNvGraphicFramePr>
          <p:nvPr/>
        </p:nvGraphicFramePr>
        <p:xfrm>
          <a:off x="685800" y="2209800"/>
          <a:ext cx="1143000" cy="615950"/>
        </p:xfrm>
        <a:graphic>
          <a:graphicData uri="http://schemas.openxmlformats.org/presentationml/2006/ole">
            <p:oleObj spid="_x0000_s47106" name="Equation" r:id="rId3" imgW="495000" imgH="266400" progId="">
              <p:embed/>
            </p:oleObj>
          </a:graphicData>
        </a:graphic>
      </p:graphicFrame>
      <p:sp>
        <p:nvSpPr>
          <p:cNvPr id="48142" name="Text Box 13"/>
          <p:cNvSpPr txBox="1">
            <a:spLocks noChangeArrowheads="1"/>
          </p:cNvSpPr>
          <p:nvPr/>
        </p:nvSpPr>
        <p:spPr bwMode="auto">
          <a:xfrm>
            <a:off x="3505200" y="10668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sv-SE">
                <a:latin typeface="Times New Roman" charset="0"/>
              </a:rPr>
              <a:t>2</a:t>
            </a:r>
            <a:endParaRPr lang="en-GB">
              <a:latin typeface="Times New Roman" charset="0"/>
            </a:endParaRPr>
          </a:p>
        </p:txBody>
      </p:sp>
      <p:sp>
        <p:nvSpPr>
          <p:cNvPr id="48143" name="Text Box 14"/>
          <p:cNvSpPr txBox="1">
            <a:spLocks noChangeArrowheads="1"/>
          </p:cNvSpPr>
          <p:nvPr/>
        </p:nvSpPr>
        <p:spPr bwMode="auto">
          <a:xfrm>
            <a:off x="3565525" y="2019300"/>
            <a:ext cx="298450" cy="366713"/>
          </a:xfrm>
          <a:prstGeom prst="rect">
            <a:avLst/>
          </a:prstGeom>
          <a:noFill/>
          <a:ln w="9525">
            <a:noFill/>
            <a:miter lim="800000"/>
            <a:headEnd/>
            <a:tailEnd/>
          </a:ln>
        </p:spPr>
        <p:txBody>
          <a:bodyPr wrap="none">
            <a:prstTxWarp prst="textNoShape">
              <a:avLst/>
            </a:prstTxWarp>
            <a:spAutoFit/>
          </a:bodyPr>
          <a:lstStyle/>
          <a:p>
            <a:r>
              <a:rPr lang="sv-SE">
                <a:latin typeface="Times New Roman" charset="0"/>
              </a:rPr>
              <a:t>2</a:t>
            </a:r>
            <a:endParaRPr lang="en-GB">
              <a:latin typeface="Times New Roman" charset="0"/>
            </a:endParaRPr>
          </a:p>
        </p:txBody>
      </p:sp>
      <p:sp>
        <p:nvSpPr>
          <p:cNvPr id="48144" name="Text Box 15"/>
          <p:cNvSpPr txBox="1">
            <a:spLocks noChangeArrowheads="1"/>
          </p:cNvSpPr>
          <p:nvPr/>
        </p:nvSpPr>
        <p:spPr bwMode="auto">
          <a:xfrm>
            <a:off x="3565525" y="1562100"/>
            <a:ext cx="298450" cy="366713"/>
          </a:xfrm>
          <a:prstGeom prst="rect">
            <a:avLst/>
          </a:prstGeom>
          <a:noFill/>
          <a:ln w="9525">
            <a:noFill/>
            <a:miter lim="800000"/>
            <a:headEnd/>
            <a:tailEnd/>
          </a:ln>
        </p:spPr>
        <p:txBody>
          <a:bodyPr wrap="none">
            <a:prstTxWarp prst="textNoShape">
              <a:avLst/>
            </a:prstTxWarp>
            <a:spAutoFit/>
          </a:bodyPr>
          <a:lstStyle/>
          <a:p>
            <a:r>
              <a:rPr lang="sv-SE">
                <a:latin typeface="Times New Roman" charset="0"/>
              </a:rPr>
              <a:t>1</a:t>
            </a:r>
            <a:endParaRPr lang="en-GB">
              <a:latin typeface="Times New Roman" charset="0"/>
            </a:endParaRPr>
          </a:p>
        </p:txBody>
      </p:sp>
      <p:sp>
        <p:nvSpPr>
          <p:cNvPr id="48145" name="Text Box 16"/>
          <p:cNvSpPr txBox="1">
            <a:spLocks noChangeArrowheads="1"/>
          </p:cNvSpPr>
          <p:nvPr/>
        </p:nvSpPr>
        <p:spPr bwMode="auto">
          <a:xfrm>
            <a:off x="3641725" y="2552700"/>
            <a:ext cx="298450" cy="366713"/>
          </a:xfrm>
          <a:prstGeom prst="rect">
            <a:avLst/>
          </a:prstGeom>
          <a:noFill/>
          <a:ln w="9525">
            <a:noFill/>
            <a:miter lim="800000"/>
            <a:headEnd/>
            <a:tailEnd/>
          </a:ln>
        </p:spPr>
        <p:txBody>
          <a:bodyPr wrap="none">
            <a:prstTxWarp prst="textNoShape">
              <a:avLst/>
            </a:prstTxWarp>
            <a:spAutoFit/>
          </a:bodyPr>
          <a:lstStyle/>
          <a:p>
            <a:r>
              <a:rPr lang="sv-SE">
                <a:latin typeface="Times New Roman" charset="0"/>
              </a:rPr>
              <a:t>1</a:t>
            </a:r>
            <a:endParaRPr lang="en-GB">
              <a:latin typeface="Times New Roman" charset="0"/>
            </a:endParaRPr>
          </a:p>
        </p:txBody>
      </p:sp>
      <p:sp>
        <p:nvSpPr>
          <p:cNvPr id="48146" name="Text Box 17"/>
          <p:cNvSpPr txBox="1">
            <a:spLocks noChangeArrowheads="1"/>
          </p:cNvSpPr>
          <p:nvPr/>
        </p:nvSpPr>
        <p:spPr bwMode="auto">
          <a:xfrm>
            <a:off x="914400" y="3810000"/>
            <a:ext cx="3505200" cy="2017713"/>
          </a:xfrm>
          <a:prstGeom prst="rect">
            <a:avLst/>
          </a:prstGeom>
          <a:noFill/>
          <a:ln w="9525">
            <a:noFill/>
            <a:miter lim="800000"/>
            <a:headEnd/>
            <a:tailEnd/>
          </a:ln>
        </p:spPr>
        <p:txBody>
          <a:bodyPr>
            <a:prstTxWarp prst="textNoShape">
              <a:avLst/>
            </a:prstTxWarp>
            <a:spAutoFit/>
          </a:bodyPr>
          <a:lstStyle/>
          <a:p>
            <a:pPr>
              <a:spcBef>
                <a:spcPct val="50000"/>
              </a:spcBef>
            </a:pPr>
            <a:r>
              <a:rPr lang="sv-SE" dirty="0" err="1">
                <a:solidFill>
                  <a:srgbClr val="CCFFCC"/>
                </a:solidFill>
                <a:latin typeface="Times New Roman" charset="0"/>
              </a:rPr>
              <a:t>Frequencies</a:t>
            </a:r>
            <a:r>
              <a:rPr lang="sv-SE" dirty="0">
                <a:solidFill>
                  <a:srgbClr val="CCFFCC"/>
                </a:solidFill>
                <a:latin typeface="Times New Roman" charset="0"/>
              </a:rPr>
              <a:t> and LTE </a:t>
            </a:r>
            <a:r>
              <a:rPr lang="sv-SE" dirty="0" err="1">
                <a:solidFill>
                  <a:srgbClr val="CCFFCC"/>
                </a:solidFill>
                <a:latin typeface="Times New Roman" charset="0"/>
              </a:rPr>
              <a:t>line</a:t>
            </a:r>
            <a:r>
              <a:rPr lang="sv-SE" dirty="0">
                <a:solidFill>
                  <a:srgbClr val="CCFFCC"/>
                </a:solidFill>
                <a:latin typeface="Times New Roman" charset="0"/>
              </a:rPr>
              <a:t> </a:t>
            </a:r>
            <a:r>
              <a:rPr lang="sv-SE" dirty="0" err="1">
                <a:solidFill>
                  <a:srgbClr val="CCFFCC"/>
                </a:solidFill>
                <a:latin typeface="Times New Roman" charset="0"/>
              </a:rPr>
              <a:t>ratios</a:t>
            </a:r>
            <a:endParaRPr lang="sv-SE" dirty="0">
              <a:solidFill>
                <a:srgbClr val="CCFFCC"/>
              </a:solidFill>
              <a:latin typeface="Times New Roman" charset="0"/>
            </a:endParaRPr>
          </a:p>
          <a:p>
            <a:pPr>
              <a:spcBef>
                <a:spcPct val="50000"/>
              </a:spcBef>
            </a:pPr>
            <a:r>
              <a:rPr lang="sv-SE" dirty="0">
                <a:latin typeface="Times New Roman" charset="0"/>
              </a:rPr>
              <a:t>F=1-2    1612 MHz		1</a:t>
            </a:r>
          </a:p>
          <a:p>
            <a:pPr>
              <a:spcBef>
                <a:spcPct val="50000"/>
              </a:spcBef>
            </a:pPr>
            <a:r>
              <a:rPr lang="sv-SE" dirty="0">
                <a:latin typeface="Times New Roman" charset="0"/>
              </a:rPr>
              <a:t>F=1-1    1665 MHz		5</a:t>
            </a:r>
          </a:p>
          <a:p>
            <a:pPr>
              <a:spcBef>
                <a:spcPct val="50000"/>
              </a:spcBef>
            </a:pPr>
            <a:r>
              <a:rPr lang="sv-SE" dirty="0">
                <a:latin typeface="Times New Roman" charset="0"/>
              </a:rPr>
              <a:t>F=2-2    1667 MHz		9</a:t>
            </a:r>
          </a:p>
          <a:p>
            <a:pPr>
              <a:spcBef>
                <a:spcPct val="50000"/>
              </a:spcBef>
            </a:pPr>
            <a:r>
              <a:rPr lang="sv-SE" dirty="0">
                <a:latin typeface="Times New Roman" charset="0"/>
              </a:rPr>
              <a:t>F=2-1    1720 MHz		1</a:t>
            </a:r>
            <a:endParaRPr lang="en-GB" dirty="0">
              <a:latin typeface="Times New Roman" charset="0"/>
            </a:endParaRPr>
          </a:p>
        </p:txBody>
      </p:sp>
      <p:sp>
        <p:nvSpPr>
          <p:cNvPr id="48147" name="Line 18"/>
          <p:cNvSpPr>
            <a:spLocks noChangeShapeType="1"/>
          </p:cNvSpPr>
          <p:nvPr/>
        </p:nvSpPr>
        <p:spPr bwMode="auto">
          <a:xfrm flipH="1">
            <a:off x="2057400" y="2438400"/>
            <a:ext cx="152400" cy="228600"/>
          </a:xfrm>
          <a:prstGeom prst="line">
            <a:avLst/>
          </a:prstGeom>
          <a:noFill/>
          <a:ln w="9525">
            <a:solidFill>
              <a:schemeClr val="tx1"/>
            </a:solidFill>
            <a:round/>
            <a:headEnd/>
            <a:tailEnd/>
          </a:ln>
        </p:spPr>
        <p:txBody>
          <a:bodyPr>
            <a:prstTxWarp prst="textNoShape">
              <a:avLst/>
            </a:prstTxWarp>
          </a:bodyPr>
          <a:lstStyle/>
          <a:p>
            <a:endParaRPr lang="en-US"/>
          </a:p>
        </p:txBody>
      </p:sp>
      <p:sp>
        <p:nvSpPr>
          <p:cNvPr id="48148" name="Line 19"/>
          <p:cNvSpPr>
            <a:spLocks noChangeShapeType="1"/>
          </p:cNvSpPr>
          <p:nvPr/>
        </p:nvSpPr>
        <p:spPr bwMode="auto">
          <a:xfrm>
            <a:off x="3200400" y="1371600"/>
            <a:ext cx="0" cy="10668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8149" name="Line 20"/>
          <p:cNvSpPr>
            <a:spLocks noChangeShapeType="1"/>
          </p:cNvSpPr>
          <p:nvPr/>
        </p:nvSpPr>
        <p:spPr bwMode="auto">
          <a:xfrm>
            <a:off x="2438400" y="1828800"/>
            <a:ext cx="0" cy="609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8150" name="Text Box 22"/>
          <p:cNvSpPr txBox="1">
            <a:spLocks noChangeArrowheads="1"/>
          </p:cNvSpPr>
          <p:nvPr/>
        </p:nvSpPr>
        <p:spPr bwMode="auto">
          <a:xfrm>
            <a:off x="533400" y="6078538"/>
            <a:ext cx="7924800" cy="77946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CCFFCC"/>
                </a:solidFill>
              </a:rPr>
              <a:t>In normal OH, spectra in all 4 lines  </a:t>
            </a:r>
            <a:r>
              <a:rPr lang="en-US" dirty="0" smtClean="0">
                <a:solidFill>
                  <a:srgbClr val="CCFFCC"/>
                </a:solidFill>
              </a:rPr>
              <a:t>give </a:t>
            </a:r>
            <a:r>
              <a:rPr lang="en-US" dirty="0">
                <a:solidFill>
                  <a:srgbClr val="CCFFCC"/>
                </a:solidFill>
              </a:rPr>
              <a:t>info on excitation conditions.</a:t>
            </a:r>
          </a:p>
          <a:p>
            <a:pPr>
              <a:spcBef>
                <a:spcPct val="50000"/>
              </a:spcBef>
            </a:pPr>
            <a:r>
              <a:rPr lang="en-US" dirty="0">
                <a:solidFill>
                  <a:srgbClr val="CCFFCC"/>
                </a:solidFill>
              </a:rPr>
              <a:t>Could be important for </a:t>
            </a:r>
            <a:r>
              <a:rPr lang="en-US" dirty="0" err="1">
                <a:solidFill>
                  <a:srgbClr val="CCFFCC"/>
                </a:solidFill>
              </a:rPr>
              <a:t>MeerKAT</a:t>
            </a:r>
            <a:endParaRPr lang="en-US" dirty="0">
              <a:solidFill>
                <a:srgbClr val="CCFFCC"/>
              </a:solidFill>
            </a:endParaRPr>
          </a:p>
        </p:txBody>
      </p:sp>
      <p:sp>
        <p:nvSpPr>
          <p:cNvPr id="48151" name="Text Box 23"/>
          <p:cNvSpPr txBox="1">
            <a:spLocks noChangeArrowheads="1"/>
          </p:cNvSpPr>
          <p:nvPr/>
        </p:nvSpPr>
        <p:spPr bwMode="auto">
          <a:xfrm>
            <a:off x="762000" y="228600"/>
            <a:ext cx="38100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b="1" dirty="0" smtClean="0">
                <a:solidFill>
                  <a:srgbClr val="CCFFCC"/>
                </a:solidFill>
              </a:rPr>
              <a:t>Hydroxyl (OH)</a:t>
            </a:r>
            <a:r>
              <a:rPr lang="en-US" sz="2800" b="1" dirty="0" smtClean="0">
                <a:solidFill>
                  <a:srgbClr val="CC0000"/>
                </a:solidFill>
              </a:rPr>
              <a:t>  </a:t>
            </a:r>
            <a:endParaRPr lang="en-US" sz="2800" b="1" dirty="0">
              <a:solidFill>
                <a:srgbClr val="CC0000"/>
              </a:solidFill>
            </a:endParaRPr>
          </a:p>
        </p:txBody>
      </p:sp>
      <p:sp>
        <p:nvSpPr>
          <p:cNvPr id="24" name="TextBox 23"/>
          <p:cNvSpPr txBox="1"/>
          <p:nvPr/>
        </p:nvSpPr>
        <p:spPr>
          <a:xfrm>
            <a:off x="4870288" y="530357"/>
            <a:ext cx="4273712" cy="3693319"/>
          </a:xfrm>
          <a:prstGeom prst="rect">
            <a:avLst/>
          </a:prstGeom>
          <a:noFill/>
        </p:spPr>
        <p:txBody>
          <a:bodyPr wrap="square" rtlCol="0">
            <a:spAutoFit/>
          </a:bodyPr>
          <a:lstStyle/>
          <a:p>
            <a:r>
              <a:rPr lang="en-US" dirty="0" smtClean="0"/>
              <a:t>The OH rotational  line is split:</a:t>
            </a:r>
          </a:p>
          <a:p>
            <a:endParaRPr lang="en-US" dirty="0" smtClean="0"/>
          </a:p>
          <a:p>
            <a:r>
              <a:rPr lang="en-US" dirty="0" smtClean="0"/>
              <a:t>First by an interaction between the electronic angular momentum and the molecular rotation</a:t>
            </a:r>
          </a:p>
          <a:p>
            <a:endParaRPr lang="en-US" dirty="0" smtClean="0"/>
          </a:p>
          <a:p>
            <a:r>
              <a:rPr lang="en-US" dirty="0" smtClean="0"/>
              <a:t>Then, each energy level is split again through the interaction of the nuclear magnetic moment with the magnetic moment of the orbiting electron </a:t>
            </a:r>
          </a:p>
          <a:p>
            <a:endParaRPr lang="en-US" dirty="0" smtClean="0"/>
          </a:p>
          <a:p>
            <a:r>
              <a:rPr lang="en-US" dirty="0" smtClean="0">
                <a:solidFill>
                  <a:srgbClr val="FFFF00"/>
                </a:solidFill>
              </a:rPr>
              <a:t>Different dependences on alpha and </a:t>
            </a:r>
          </a:p>
          <a:p>
            <a:r>
              <a:rPr lang="en-US" dirty="0" smtClean="0">
                <a:solidFill>
                  <a:srgbClr val="FFFF00"/>
                </a:solidFill>
              </a:rPr>
              <a:t>on the electron – proton mass ratio</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64516" name="Picture 4" descr="ohlevels-hansen82"/>
          <p:cNvPicPr>
            <a:picLocks noChangeAspect="1" noChangeArrowheads="1"/>
          </p:cNvPicPr>
          <p:nvPr/>
        </p:nvPicPr>
        <p:blipFill>
          <a:blip r:embed="rId2"/>
          <a:srcRect/>
          <a:stretch>
            <a:fillRect/>
          </a:stretch>
        </p:blipFill>
        <p:spPr bwMode="auto">
          <a:xfrm>
            <a:off x="228600" y="457200"/>
            <a:ext cx="2971800" cy="2336800"/>
          </a:xfrm>
          <a:prstGeom prst="rect">
            <a:avLst/>
          </a:prstGeom>
          <a:noFill/>
          <a:ln w="38100">
            <a:solidFill>
              <a:srgbClr val="0000FF"/>
            </a:solidFill>
            <a:miter lim="800000"/>
            <a:headEnd/>
            <a:tailEnd/>
          </a:ln>
        </p:spPr>
      </p:pic>
      <p:sp>
        <p:nvSpPr>
          <p:cNvPr id="64519" name="Text Box 7"/>
          <p:cNvSpPr txBox="1">
            <a:spLocks noChangeArrowheads="1"/>
          </p:cNvSpPr>
          <p:nvPr/>
        </p:nvSpPr>
        <p:spPr bwMode="auto">
          <a:xfrm>
            <a:off x="3352800" y="457200"/>
            <a:ext cx="5257800" cy="457200"/>
          </a:xfrm>
          <a:prstGeom prst="rect">
            <a:avLst/>
          </a:prstGeom>
          <a:noFill/>
          <a:ln w="9525">
            <a:noFill/>
            <a:miter lim="800000"/>
            <a:headEnd/>
            <a:tailEnd/>
          </a:ln>
          <a:effectLst/>
        </p:spPr>
        <p:txBody>
          <a:bodyPr>
            <a:prstTxWarp prst="textNoShape">
              <a:avLst/>
            </a:prstTxWarp>
            <a:spAutoFit/>
          </a:bodyPr>
          <a:lstStyle/>
          <a:p>
            <a:pPr algn="r" eaLnBrk="1" hangingPunct="1">
              <a:spcBef>
                <a:spcPct val="50000"/>
              </a:spcBef>
            </a:pPr>
            <a:r>
              <a:rPr lang="en-US" sz="2400" b="1">
                <a:solidFill>
                  <a:srgbClr val="FFFF66"/>
                </a:solidFill>
              </a:rPr>
              <a:t>OH </a:t>
            </a:r>
            <a:r>
              <a:rPr lang="en-US" sz="2400" b="1" baseline="30000">
                <a:solidFill>
                  <a:srgbClr val="FFFF66"/>
                </a:solidFill>
              </a:rPr>
              <a:t>2</a:t>
            </a:r>
            <a:r>
              <a:rPr lang="en-US" sz="2400" b="1">
                <a:solidFill>
                  <a:srgbClr val="FFFF66"/>
                </a:solidFill>
                <a:sym typeface="Symbol" charset="2"/>
              </a:rPr>
              <a:t></a:t>
            </a:r>
            <a:r>
              <a:rPr lang="en-US" sz="2400" b="1" baseline="-25000">
                <a:solidFill>
                  <a:srgbClr val="FFFF66"/>
                </a:solidFill>
                <a:sym typeface="Symbol" charset="2"/>
              </a:rPr>
              <a:t>3/2 </a:t>
            </a:r>
            <a:r>
              <a:rPr lang="en-US" sz="2400" b="1">
                <a:solidFill>
                  <a:srgbClr val="FFFF66"/>
                </a:solidFill>
              </a:rPr>
              <a:t>ground-state transitions</a:t>
            </a:r>
          </a:p>
        </p:txBody>
      </p:sp>
      <p:sp>
        <p:nvSpPr>
          <p:cNvPr id="64520" name="Text Box 8"/>
          <p:cNvSpPr txBox="1">
            <a:spLocks noChangeArrowheads="1"/>
          </p:cNvSpPr>
          <p:nvPr/>
        </p:nvSpPr>
        <p:spPr bwMode="auto">
          <a:xfrm>
            <a:off x="3505200" y="1371600"/>
            <a:ext cx="5257800" cy="20732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buFont typeface="Symbol" charset="2"/>
              <a:buNone/>
            </a:pPr>
            <a:r>
              <a:rPr lang="en-US" sz="2000" b="1">
                <a:solidFill>
                  <a:schemeClr val="bg1"/>
                </a:solidFill>
                <a:sym typeface="Symbol" charset="2"/>
              </a:rPr>
              <a:t> doubling:</a:t>
            </a:r>
            <a:r>
              <a:rPr lang="en-US" sz="2000" b="1">
                <a:solidFill>
                  <a:srgbClr val="FFFF66"/>
                </a:solidFill>
                <a:sym typeface="Symbol" charset="2"/>
              </a:rPr>
              <a:t> Interaction of electronic angular momentum with molecular rotation</a:t>
            </a:r>
          </a:p>
          <a:p>
            <a:pPr eaLnBrk="1" hangingPunct="1">
              <a:spcBef>
                <a:spcPct val="50000"/>
              </a:spcBef>
              <a:buFont typeface="Symbol" charset="2"/>
              <a:buNone/>
            </a:pPr>
            <a:r>
              <a:rPr lang="en-US" sz="2000" b="1">
                <a:solidFill>
                  <a:schemeClr val="bg1"/>
                </a:solidFill>
                <a:sym typeface="Symbol" charset="2"/>
              </a:rPr>
              <a:t>hfs splitting:</a:t>
            </a:r>
            <a:r>
              <a:rPr lang="en-US" sz="2000" b="1">
                <a:solidFill>
                  <a:srgbClr val="FFFF66"/>
                </a:solidFill>
                <a:sym typeface="Symbol" charset="2"/>
              </a:rPr>
              <a:t> Interaction of nuclear magnetic moment of with magnetic moment of orbiting electron</a:t>
            </a:r>
          </a:p>
        </p:txBody>
      </p:sp>
      <p:sp>
        <p:nvSpPr>
          <p:cNvPr id="64523" name="Rectangle 11"/>
          <p:cNvSpPr>
            <a:spLocks noChangeArrowheads="1"/>
          </p:cNvSpPr>
          <p:nvPr/>
        </p:nvSpPr>
        <p:spPr bwMode="auto">
          <a:xfrm>
            <a:off x="3581400" y="3733800"/>
            <a:ext cx="4114800" cy="8382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buFont typeface="Symbol" charset="2"/>
              <a:buChar char="Þ"/>
            </a:pPr>
            <a:r>
              <a:rPr lang="en-US" sz="2400" b="1" dirty="0">
                <a:solidFill>
                  <a:srgbClr val="CCECFF"/>
                </a:solidFill>
              </a:rPr>
              <a:t>Different dependences</a:t>
            </a:r>
          </a:p>
          <a:p>
            <a:pPr>
              <a:buFont typeface="Symbol" charset="2"/>
              <a:buNone/>
            </a:pPr>
            <a:r>
              <a:rPr lang="en-US" sz="2400" b="1" dirty="0">
                <a:solidFill>
                  <a:srgbClr val="CCECFF"/>
                </a:solidFill>
              </a:rPr>
              <a:t>    on </a:t>
            </a:r>
            <a:r>
              <a:rPr lang="en-US" sz="2400" b="1" dirty="0" err="1">
                <a:solidFill>
                  <a:srgbClr val="CCECFF"/>
                </a:solidFill>
                <a:sym typeface="Symbol" charset="2"/>
              </a:rPr>
              <a:t></a:t>
            </a:r>
            <a:r>
              <a:rPr lang="en-US" sz="2400" b="1" dirty="0">
                <a:solidFill>
                  <a:srgbClr val="CCECFF"/>
                </a:solidFill>
                <a:sym typeface="Symbol" charset="2"/>
              </a:rPr>
              <a:t> and </a:t>
            </a:r>
            <a:r>
              <a:rPr lang="en-US" sz="2400" b="1" dirty="0" err="1">
                <a:solidFill>
                  <a:srgbClr val="CCECFF"/>
                </a:solidFill>
                <a:sym typeface="Symbol" charset="2"/>
              </a:rPr>
              <a:t>y</a:t>
            </a:r>
            <a:r>
              <a:rPr lang="en-US" sz="2400" b="1" dirty="0">
                <a:solidFill>
                  <a:srgbClr val="CCECFF"/>
                </a:solidFill>
                <a:sym typeface="Symbol" charset="2"/>
              </a:rPr>
              <a:t> = m</a:t>
            </a:r>
            <a:r>
              <a:rPr lang="en-US" sz="2400" b="1" baseline="-25000" dirty="0">
                <a:solidFill>
                  <a:srgbClr val="CCECFF"/>
                </a:solidFill>
                <a:sym typeface="Symbol" charset="2"/>
              </a:rPr>
              <a:t>e</a:t>
            </a:r>
            <a:r>
              <a:rPr lang="en-US" sz="2400" b="1" dirty="0">
                <a:solidFill>
                  <a:srgbClr val="CCECFF"/>
                </a:solidFill>
                <a:sym typeface="Symbol" charset="2"/>
              </a:rPr>
              <a:t>/m</a:t>
            </a:r>
            <a:r>
              <a:rPr lang="en-US" sz="2400" b="1" baseline="-25000" dirty="0">
                <a:solidFill>
                  <a:srgbClr val="CCECFF"/>
                </a:solidFill>
                <a:sym typeface="Symbol" charset="2"/>
              </a:rPr>
              <a:t>p</a:t>
            </a:r>
          </a:p>
        </p:txBody>
      </p:sp>
      <p:sp>
        <p:nvSpPr>
          <p:cNvPr id="64524" name="Text Box 12"/>
          <p:cNvSpPr txBox="1">
            <a:spLocks noChangeArrowheads="1"/>
          </p:cNvSpPr>
          <p:nvPr/>
        </p:nvSpPr>
        <p:spPr bwMode="auto">
          <a:xfrm>
            <a:off x="2286000" y="5334000"/>
            <a:ext cx="3352800" cy="366713"/>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grpSp>
        <p:nvGrpSpPr>
          <p:cNvPr id="2" name="Group 15"/>
          <p:cNvGrpSpPr>
            <a:grpSpLocks/>
          </p:cNvGrpSpPr>
          <p:nvPr/>
        </p:nvGrpSpPr>
        <p:grpSpPr bwMode="auto">
          <a:xfrm>
            <a:off x="381000" y="4891088"/>
            <a:ext cx="8458200" cy="1670050"/>
            <a:chOff x="240" y="3081"/>
            <a:chExt cx="5328" cy="1052"/>
          </a:xfrm>
        </p:grpSpPr>
        <p:pic>
          <p:nvPicPr>
            <p:cNvPr id="64525" name="Picture 13"/>
            <p:cNvPicPr>
              <a:picLocks noChangeAspect="1" noChangeArrowheads="1"/>
            </p:cNvPicPr>
            <p:nvPr/>
          </p:nvPicPr>
          <p:blipFill>
            <a:blip r:embed="rId3"/>
            <a:srcRect/>
            <a:stretch>
              <a:fillRect/>
            </a:stretch>
          </p:blipFill>
          <p:spPr bwMode="auto">
            <a:xfrm>
              <a:off x="288" y="3360"/>
              <a:ext cx="5280" cy="773"/>
            </a:xfrm>
            <a:prstGeom prst="rect">
              <a:avLst/>
            </a:prstGeom>
            <a:noFill/>
            <a:ln w="9525">
              <a:noFill/>
              <a:miter lim="800000"/>
              <a:headEnd/>
              <a:tailEnd/>
            </a:ln>
            <a:effectLst/>
          </p:spPr>
        </p:pic>
        <p:sp>
          <p:nvSpPr>
            <p:cNvPr id="64526" name="Text Box 14"/>
            <p:cNvSpPr txBox="1">
              <a:spLocks noChangeArrowheads="1"/>
            </p:cNvSpPr>
            <p:nvPr/>
          </p:nvSpPr>
          <p:spPr bwMode="auto">
            <a:xfrm>
              <a:off x="240" y="3081"/>
              <a:ext cx="2784"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solidFill>
                    <a:srgbClr val="FFFF66"/>
                  </a:solidFill>
                </a:rPr>
                <a:t>Fundamental treatment:</a:t>
              </a:r>
            </a:p>
          </p:txBody>
        </p:sp>
      </p:grpSp>
      <p:grpSp>
        <p:nvGrpSpPr>
          <p:cNvPr id="3" name="Group 18"/>
          <p:cNvGrpSpPr>
            <a:grpSpLocks/>
          </p:cNvGrpSpPr>
          <p:nvPr/>
        </p:nvGrpSpPr>
        <p:grpSpPr bwMode="auto">
          <a:xfrm>
            <a:off x="609600" y="1066800"/>
            <a:ext cx="2971800" cy="1295400"/>
            <a:chOff x="384" y="672"/>
            <a:chExt cx="1872" cy="816"/>
          </a:xfrm>
        </p:grpSpPr>
        <p:sp>
          <p:nvSpPr>
            <p:cNvPr id="64528" name="Line 16"/>
            <p:cNvSpPr>
              <a:spLocks noChangeShapeType="1"/>
            </p:cNvSpPr>
            <p:nvPr/>
          </p:nvSpPr>
          <p:spPr bwMode="auto">
            <a:xfrm>
              <a:off x="384" y="672"/>
              <a:ext cx="1872" cy="288"/>
            </a:xfrm>
            <a:prstGeom prst="line">
              <a:avLst/>
            </a:prstGeom>
            <a:noFill/>
            <a:ln w="38100">
              <a:solidFill>
                <a:srgbClr val="009900"/>
              </a:solidFill>
              <a:round/>
              <a:headEnd/>
              <a:tailEnd/>
            </a:ln>
            <a:effectLst/>
          </p:spPr>
          <p:txBody>
            <a:bodyPr>
              <a:prstTxWarp prst="textNoShape">
                <a:avLst/>
              </a:prstTxWarp>
            </a:bodyPr>
            <a:lstStyle/>
            <a:p>
              <a:endParaRPr lang="en-US"/>
            </a:p>
          </p:txBody>
        </p:sp>
        <p:sp>
          <p:nvSpPr>
            <p:cNvPr id="64529" name="Line 17"/>
            <p:cNvSpPr>
              <a:spLocks noChangeShapeType="1"/>
            </p:cNvSpPr>
            <p:nvPr/>
          </p:nvSpPr>
          <p:spPr bwMode="auto">
            <a:xfrm flipV="1">
              <a:off x="432" y="1056"/>
              <a:ext cx="1824" cy="432"/>
            </a:xfrm>
            <a:prstGeom prst="line">
              <a:avLst/>
            </a:prstGeom>
            <a:noFill/>
            <a:ln w="38100">
              <a:solidFill>
                <a:srgbClr val="009900"/>
              </a:solidFill>
              <a:round/>
              <a:headEnd/>
              <a:tailEnd/>
            </a:ln>
            <a:effectLst/>
          </p:spPr>
          <p:txBody>
            <a:bodyPr>
              <a:prstTxWarp prst="textNoShape">
                <a:avLst/>
              </a:prstTxWarp>
            </a:bodyPr>
            <a:lstStyle/>
            <a:p>
              <a:endParaRPr lang="en-US"/>
            </a:p>
          </p:txBody>
        </p:sp>
      </p:grpSp>
      <p:grpSp>
        <p:nvGrpSpPr>
          <p:cNvPr id="4" name="Group 23"/>
          <p:cNvGrpSpPr>
            <a:grpSpLocks/>
          </p:cNvGrpSpPr>
          <p:nvPr/>
        </p:nvGrpSpPr>
        <p:grpSpPr bwMode="auto">
          <a:xfrm>
            <a:off x="1143000" y="914400"/>
            <a:ext cx="2362200" cy="1752600"/>
            <a:chOff x="720" y="576"/>
            <a:chExt cx="1488" cy="1104"/>
          </a:xfrm>
        </p:grpSpPr>
        <p:sp>
          <p:nvSpPr>
            <p:cNvPr id="64531" name="Line 19"/>
            <p:cNvSpPr>
              <a:spLocks noChangeShapeType="1"/>
            </p:cNvSpPr>
            <p:nvPr/>
          </p:nvSpPr>
          <p:spPr bwMode="auto">
            <a:xfrm>
              <a:off x="864" y="576"/>
              <a:ext cx="1296" cy="1056"/>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64532" name="Line 20"/>
            <p:cNvSpPr>
              <a:spLocks noChangeShapeType="1"/>
            </p:cNvSpPr>
            <p:nvPr/>
          </p:nvSpPr>
          <p:spPr bwMode="auto">
            <a:xfrm>
              <a:off x="720" y="1680"/>
              <a:ext cx="144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64533" name="Line 21"/>
            <p:cNvSpPr>
              <a:spLocks noChangeShapeType="1"/>
            </p:cNvSpPr>
            <p:nvPr/>
          </p:nvSpPr>
          <p:spPr bwMode="auto">
            <a:xfrm>
              <a:off x="720" y="1344"/>
              <a:ext cx="1488" cy="288"/>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64534" name="Line 22"/>
            <p:cNvSpPr>
              <a:spLocks noChangeShapeType="1"/>
            </p:cNvSpPr>
            <p:nvPr/>
          </p:nvSpPr>
          <p:spPr bwMode="auto">
            <a:xfrm>
              <a:off x="816" y="864"/>
              <a:ext cx="1392" cy="816"/>
            </a:xfrm>
            <a:prstGeom prst="line">
              <a:avLst/>
            </a:prstGeom>
            <a:noFill/>
            <a:ln w="38100">
              <a:solidFill>
                <a:srgbClr val="FF0000"/>
              </a:solidFill>
              <a:round/>
              <a:headEnd/>
              <a:tailEnd/>
            </a:ln>
            <a:effectLst/>
          </p:spPr>
          <p:txBody>
            <a:bodyPr>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64520">
                                            <p:txEl>
                                              <p:pRg st="0" end="0"/>
                                            </p:txEl>
                                          </p:spTgt>
                                        </p:tgtEl>
                                        <p:attrNameLst>
                                          <p:attrName>style.visibility</p:attrName>
                                        </p:attrNameLst>
                                      </p:cBhvr>
                                      <p:to>
                                        <p:strVal val="visible"/>
                                      </p:to>
                                    </p:set>
                                    <p:animEffect transition="in" filter="strips(downRight)">
                                      <p:cBhvr>
                                        <p:cTn id="11" dur="500"/>
                                        <p:tgtEl>
                                          <p:spTgt spid="645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Right)">
                                      <p:cBhvr>
                                        <p:cTn id="16" dur="500"/>
                                        <p:tgtEl>
                                          <p:spTgt spid="4"/>
                                        </p:tgtEl>
                                      </p:cBhvr>
                                    </p:animEffect>
                                  </p:childTnLst>
                                </p:cTn>
                              </p:par>
                            </p:childTnLst>
                          </p:cTn>
                        </p:par>
                        <p:par>
                          <p:cTn id="17" fill="hold">
                            <p:stCondLst>
                              <p:cond delay="500"/>
                            </p:stCondLst>
                            <p:childTnLst>
                              <p:par>
                                <p:cTn id="18" presetID="18" presetClass="entr" presetSubtype="6" fill="hold" nodeType="afterEffect">
                                  <p:stCondLst>
                                    <p:cond delay="0"/>
                                  </p:stCondLst>
                                  <p:childTnLst>
                                    <p:set>
                                      <p:cBhvr>
                                        <p:cTn id="19" dur="1" fill="hold">
                                          <p:stCondLst>
                                            <p:cond delay="0"/>
                                          </p:stCondLst>
                                        </p:cTn>
                                        <p:tgtEl>
                                          <p:spTgt spid="64520">
                                            <p:txEl>
                                              <p:pRg st="1" end="1"/>
                                            </p:txEl>
                                          </p:spTgt>
                                        </p:tgtEl>
                                        <p:attrNameLst>
                                          <p:attrName>style.visibility</p:attrName>
                                        </p:attrNameLst>
                                      </p:cBhvr>
                                      <p:to>
                                        <p:strVal val="visible"/>
                                      </p:to>
                                    </p:set>
                                    <p:animEffect transition="in" filter="strips(downRight)">
                                      <p:cBhvr>
                                        <p:cTn id="20" dur="500"/>
                                        <p:tgtEl>
                                          <p:spTgt spid="6452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4523"/>
                                        </p:tgtEl>
                                        <p:attrNameLst>
                                          <p:attrName>style.visibility</p:attrName>
                                        </p:attrNameLst>
                                      </p:cBhvr>
                                      <p:to>
                                        <p:strVal val="visible"/>
                                      </p:to>
                                    </p:set>
                                    <p:anim calcmode="lin" valueType="num">
                                      <p:cBhvr>
                                        <p:cTn id="25" dur="500" fill="hold"/>
                                        <p:tgtEl>
                                          <p:spTgt spid="64523"/>
                                        </p:tgtEl>
                                        <p:attrNameLst>
                                          <p:attrName>ppt_w</p:attrName>
                                        </p:attrNameLst>
                                      </p:cBhvr>
                                      <p:tavLst>
                                        <p:tav tm="0">
                                          <p:val>
                                            <p:fltVal val="0"/>
                                          </p:val>
                                        </p:tav>
                                        <p:tav tm="100000">
                                          <p:val>
                                            <p:strVal val="#ppt_w"/>
                                          </p:val>
                                        </p:tav>
                                      </p:tavLst>
                                    </p:anim>
                                    <p:anim calcmode="lin" valueType="num">
                                      <p:cBhvr>
                                        <p:cTn id="26" dur="500" fill="hold"/>
                                        <p:tgtEl>
                                          <p:spTgt spid="6452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trips(downRigh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3"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MeerKAT</a:t>
            </a:r>
            <a:r>
              <a:rPr lang="en-US" dirty="0" smtClean="0"/>
              <a:t> Large Survey Proposals (MLS)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MeerKAT</a:t>
            </a:r>
            <a:r>
              <a:rPr lang="en-US" dirty="0" smtClean="0"/>
              <a:t> (</a:t>
            </a:r>
            <a:r>
              <a:rPr lang="en-US" i="1" dirty="0" smtClean="0"/>
              <a:t>64 </a:t>
            </a:r>
            <a:r>
              <a:rPr lang="en-US" i="1" dirty="0" err="1" smtClean="0"/>
              <a:t>x</a:t>
            </a:r>
            <a:r>
              <a:rPr lang="en-US" i="1" dirty="0" smtClean="0"/>
              <a:t> 13.5m offset Gregorian antennas</a:t>
            </a:r>
            <a:r>
              <a:rPr lang="en-US" dirty="0" smtClean="0"/>
              <a:t>) will be the most powerful </a:t>
            </a:r>
            <a:r>
              <a:rPr lang="en-US" dirty="0" err="1" smtClean="0"/>
              <a:t>centimetre</a:t>
            </a:r>
            <a:r>
              <a:rPr lang="en-US" dirty="0"/>
              <a:t>-</a:t>
            </a:r>
            <a:r>
              <a:rPr lang="en-US" dirty="0" smtClean="0"/>
              <a:t>wave radio telescope in the Southern Hemisphere until it is </a:t>
            </a:r>
            <a:r>
              <a:rPr lang="en-US" smtClean="0"/>
              <a:t>eventually merged </a:t>
            </a:r>
            <a:r>
              <a:rPr lang="en-US" dirty="0" smtClean="0"/>
              <a:t>with more (</a:t>
            </a:r>
            <a:r>
              <a:rPr lang="en-US" i="1" dirty="0" smtClean="0"/>
              <a:t>circa 180</a:t>
            </a:r>
            <a:r>
              <a:rPr lang="en-US" dirty="0" smtClean="0"/>
              <a:t>) SKA project 15m diameter antennas to form the SKA</a:t>
            </a:r>
            <a:r>
              <a:rPr lang="en-US" sz="1946" dirty="0" smtClean="0"/>
              <a:t>1.</a:t>
            </a:r>
          </a:p>
          <a:p>
            <a:r>
              <a:rPr lang="en-US" sz="3294" dirty="0" err="1" smtClean="0"/>
              <a:t>MeerKAT</a:t>
            </a:r>
            <a:r>
              <a:rPr lang="en-US" sz="3294" dirty="0" smtClean="0"/>
              <a:t> will </a:t>
            </a:r>
            <a:r>
              <a:rPr lang="en-US" dirty="0" smtClean="0"/>
              <a:t>support scientific investigations within and beyond the MLS</a:t>
            </a:r>
          </a:p>
          <a:p>
            <a:r>
              <a:rPr lang="en-US" dirty="0" smtClean="0"/>
              <a:t>MLS proposals will occupy 70% of the observing time </a:t>
            </a:r>
          </a:p>
          <a:p>
            <a:r>
              <a:rPr lang="en-US" dirty="0" smtClean="0"/>
              <a:t>The other 30% is for PI proposals and ‘Targets of Opportunity’ at the Director’s discretion </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
          <p:cNvSpPr>
            <a:spLocks/>
          </p:cNvSpPr>
          <p:nvPr/>
        </p:nvSpPr>
        <p:spPr bwMode="auto">
          <a:xfrm>
            <a:off x="258961" y="6192738"/>
            <a:ext cx="8617148" cy="285750"/>
          </a:xfrm>
          <a:prstGeom prst="rect">
            <a:avLst/>
          </a:prstGeom>
          <a:noFill/>
          <a:ln w="12700">
            <a:noFill/>
            <a:miter lim="800000"/>
            <a:headEnd/>
            <a:tailEnd/>
          </a:ln>
        </p:spPr>
        <p:txBody>
          <a:bodyPr lIns="0" tIns="0" rIns="0" bIns="0" anchor="ctr">
            <a:prstTxWarp prst="textNoShape">
              <a:avLst/>
            </a:prstTxWarp>
          </a:bodyPr>
          <a:lstStyle/>
          <a:p>
            <a:pPr>
              <a:spcBef>
                <a:spcPts val="773"/>
              </a:spcBef>
            </a:pPr>
            <a:r>
              <a:rPr lang="en-US" sz="1300" i="1" dirty="0" err="1">
                <a:solidFill>
                  <a:srgbClr val="4A71A9"/>
                </a:solidFill>
                <a:ea typeface="Palatino" charset="0"/>
                <a:cs typeface="Palatino" charset="0"/>
              </a:rPr>
              <a:t>CapeTown</a:t>
            </a:r>
            <a:r>
              <a:rPr lang="en-US" sz="1300" i="1" dirty="0">
                <a:solidFill>
                  <a:srgbClr val="4A71A9"/>
                </a:solidFill>
                <a:ea typeface="Palatino" charset="0"/>
                <a:cs typeface="Palatino" charset="0"/>
              </a:rPr>
              <a:t> - 2012</a:t>
            </a:r>
          </a:p>
        </p:txBody>
      </p:sp>
      <p:sp>
        <p:nvSpPr>
          <p:cNvPr id="15363" name="Rectangle 2"/>
          <p:cNvSpPr>
            <a:spLocks noGrp="1" noChangeArrowheads="1"/>
          </p:cNvSpPr>
          <p:nvPr>
            <p:ph type="title"/>
          </p:nvPr>
        </p:nvSpPr>
        <p:spPr>
          <a:xfrm>
            <a:off x="250031" y="116086"/>
            <a:ext cx="8643938" cy="776883"/>
          </a:xfrm>
        </p:spPr>
        <p:txBody>
          <a:bodyPr/>
          <a:lstStyle/>
          <a:p>
            <a:pPr eaLnBrk="1" hangingPunct="1"/>
            <a:r>
              <a:rPr lang="en-US" sz="2900" dirty="0"/>
              <a:t>21-cm absorbers for the fundamental constant studies</a:t>
            </a:r>
          </a:p>
        </p:txBody>
      </p:sp>
      <p:pic>
        <p:nvPicPr>
          <p:cNvPr id="15364" name="Picture 3"/>
          <p:cNvPicPr>
            <a:picLocks noChangeAspect="1" noChangeArrowheads="1"/>
          </p:cNvPicPr>
          <p:nvPr/>
        </p:nvPicPr>
        <p:blipFill>
          <a:blip r:embed="rId2"/>
          <a:srcRect/>
          <a:stretch>
            <a:fillRect/>
          </a:stretch>
        </p:blipFill>
        <p:spPr bwMode="auto">
          <a:xfrm>
            <a:off x="0" y="1015752"/>
            <a:ext cx="4857750" cy="4323085"/>
          </a:xfrm>
          <a:prstGeom prst="rect">
            <a:avLst/>
          </a:prstGeom>
          <a:noFill/>
          <a:ln w="12700">
            <a:noFill/>
            <a:miter lim="800000"/>
            <a:headEnd/>
            <a:tailEnd/>
          </a:ln>
        </p:spPr>
      </p:pic>
      <p:sp>
        <p:nvSpPr>
          <p:cNvPr id="15365" name="Rectangle 4"/>
          <p:cNvSpPr>
            <a:spLocks/>
          </p:cNvSpPr>
          <p:nvPr/>
        </p:nvSpPr>
        <p:spPr bwMode="auto">
          <a:xfrm>
            <a:off x="5456039" y="2544961"/>
            <a:ext cx="3250406" cy="642938"/>
          </a:xfrm>
          <a:prstGeom prst="rect">
            <a:avLst/>
          </a:prstGeom>
          <a:noFill/>
          <a:ln w="12700">
            <a:noFill/>
            <a:miter lim="800000"/>
            <a:headEnd/>
            <a:tailEnd/>
          </a:ln>
        </p:spPr>
        <p:txBody>
          <a:bodyPr lIns="0" tIns="0" rIns="0" bIns="0" anchor="ctr">
            <a:prstTxWarp prst="textNoShape">
              <a:avLst/>
            </a:prstTxWarp>
          </a:bodyPr>
          <a:lstStyle/>
          <a:p>
            <a:pPr algn="l"/>
            <a:r>
              <a:rPr lang="en-US" sz="1700" dirty="0">
                <a:ea typeface="Palatino" charset="0"/>
                <a:cs typeface="Palatino" charset="0"/>
              </a:rPr>
              <a:t>What is a good system for fundamental constant studies ?</a:t>
            </a:r>
          </a:p>
        </p:txBody>
      </p:sp>
      <p:sp>
        <p:nvSpPr>
          <p:cNvPr id="15366" name="Rectangle 5"/>
          <p:cNvSpPr>
            <a:spLocks/>
          </p:cNvSpPr>
          <p:nvPr/>
        </p:nvSpPr>
        <p:spPr bwMode="auto">
          <a:xfrm>
            <a:off x="6670477" y="5661422"/>
            <a:ext cx="1973461" cy="285750"/>
          </a:xfrm>
          <a:prstGeom prst="rect">
            <a:avLst/>
          </a:prstGeom>
          <a:noFill/>
          <a:ln w="12700">
            <a:noFill/>
            <a:miter lim="800000"/>
            <a:headEnd/>
            <a:tailEnd/>
          </a:ln>
        </p:spPr>
        <p:txBody>
          <a:bodyPr lIns="0" tIns="0" rIns="0" bIns="0" anchor="ctr">
            <a:prstTxWarp prst="textNoShape">
              <a:avLst/>
            </a:prstTxWarp>
          </a:bodyPr>
          <a:lstStyle/>
          <a:p>
            <a:r>
              <a:rPr lang="en-US" sz="1300" dirty="0">
                <a:ea typeface="Palatino" charset="0"/>
                <a:cs typeface="Palatino" charset="0"/>
              </a:rPr>
              <a:t>Gupta et al. 2009</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of J2340-0053 (</a:t>
            </a:r>
            <a:r>
              <a:rPr lang="en-US" dirty="0" err="1" smtClean="0"/>
              <a:t>z</a:t>
            </a:r>
            <a:r>
              <a:rPr lang="en-US" dirty="0" smtClean="0"/>
              <a:t>=1.3603)</a:t>
            </a:r>
            <a:endParaRPr lang="en-US" dirty="0"/>
          </a:p>
        </p:txBody>
      </p:sp>
      <p:sp>
        <p:nvSpPr>
          <p:cNvPr id="3" name="Content Placeholder 2"/>
          <p:cNvSpPr>
            <a:spLocks noGrp="1"/>
          </p:cNvSpPr>
          <p:nvPr>
            <p:ph idx="1"/>
          </p:nvPr>
        </p:nvSpPr>
        <p:spPr/>
        <p:txBody>
          <a:bodyPr/>
          <a:lstStyle/>
          <a:p>
            <a:endParaRPr lang="en-US" dirty="0">
              <a:solidFill>
                <a:srgbClr val="FFFFFF"/>
              </a:solidFill>
            </a:endParaRPr>
          </a:p>
        </p:txBody>
      </p:sp>
      <p:pic>
        <p:nvPicPr>
          <p:cNvPr id="4" name="Picture 1"/>
          <p:cNvPicPr>
            <a:picLocks noChangeAspect="1" noChangeArrowheads="1"/>
          </p:cNvPicPr>
          <p:nvPr/>
        </p:nvPicPr>
        <p:blipFill>
          <a:blip r:embed="rId2"/>
          <a:srcRect/>
          <a:stretch>
            <a:fillRect/>
          </a:stretch>
        </p:blipFill>
        <p:spPr bwMode="auto">
          <a:xfrm>
            <a:off x="457200" y="1600200"/>
            <a:ext cx="2309290" cy="2098522"/>
          </a:xfrm>
          <a:prstGeom prst="rect">
            <a:avLst/>
          </a:prstGeom>
          <a:noFill/>
          <a:ln w="12700">
            <a:noFill/>
            <a:miter lim="800000"/>
            <a:headEnd/>
            <a:tailEnd/>
          </a:ln>
        </p:spPr>
      </p:pic>
      <p:sp>
        <p:nvSpPr>
          <p:cNvPr id="5" name="Rectangle 2"/>
          <p:cNvSpPr>
            <a:spLocks/>
          </p:cNvSpPr>
          <p:nvPr/>
        </p:nvSpPr>
        <p:spPr bwMode="auto">
          <a:xfrm>
            <a:off x="1954655" y="7980944"/>
            <a:ext cx="8830717" cy="211054"/>
          </a:xfrm>
          <a:prstGeom prst="rect">
            <a:avLst/>
          </a:prstGeom>
          <a:noFill/>
          <a:ln w="12700">
            <a:noFill/>
            <a:miter lim="800000"/>
            <a:headEnd/>
            <a:tailEnd/>
          </a:ln>
        </p:spPr>
        <p:txBody>
          <a:bodyPr lIns="0" tIns="0" rIns="0" bIns="0" anchor="ctr">
            <a:prstTxWarp prst="textNoShape">
              <a:avLst/>
            </a:prstTxWarp>
          </a:bodyPr>
          <a:lstStyle/>
          <a:p>
            <a:pPr algn="l">
              <a:spcBef>
                <a:spcPts val="1100"/>
              </a:spcBef>
            </a:pPr>
            <a:r>
              <a:rPr lang="en-US" sz="1800" i="1">
                <a:solidFill>
                  <a:srgbClr val="4A71A9"/>
                </a:solidFill>
                <a:ea typeface="Palatino" charset="0"/>
                <a:cs typeface="Palatino" charset="0"/>
              </a:rPr>
              <a:t>CapeTown - 2012</a:t>
            </a:r>
          </a:p>
        </p:txBody>
      </p:sp>
      <p:sp>
        <p:nvSpPr>
          <p:cNvPr id="6" name="Rectangle 3"/>
          <p:cNvSpPr txBox="1">
            <a:spLocks noChangeArrowheads="1"/>
          </p:cNvSpPr>
          <p:nvPr/>
        </p:nvSpPr>
        <p:spPr bwMode="auto">
          <a:xfrm>
            <a:off x="1915607" y="-570996"/>
            <a:ext cx="7705145" cy="481468"/>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smtClean="0">
                <a:ln>
                  <a:noFill/>
                </a:ln>
                <a:solidFill>
                  <a:srgbClr val="253750"/>
                </a:solidFill>
                <a:effectLst/>
                <a:uLnTx/>
                <a:uFillTx/>
                <a:latin typeface="+mj-lt"/>
                <a:ea typeface="+mj-ea"/>
                <a:cs typeface="+mj-cs"/>
                <a:sym typeface="Didot" charset="0"/>
              </a:rPr>
              <a:t>Case of J2340-0053 (z=1.3603)</a:t>
            </a:r>
            <a:endParaRPr kumimoji="0" lang="en-US" sz="3600" b="0" i="0" u="none" strike="noStrike" kern="0" cap="none" spc="0" normalizeH="0" baseline="0" noProof="0">
              <a:ln>
                <a:noFill/>
              </a:ln>
              <a:solidFill>
                <a:srgbClr val="253750"/>
              </a:solidFill>
              <a:effectLst/>
              <a:uLnTx/>
              <a:uFillTx/>
              <a:latin typeface="+mj-lt"/>
              <a:ea typeface="+mj-ea"/>
              <a:cs typeface="+mj-cs"/>
              <a:sym typeface="Didot" charset="0"/>
            </a:endParaRPr>
          </a:p>
        </p:txBody>
      </p:sp>
      <p:pic>
        <p:nvPicPr>
          <p:cNvPr id="7" name="Picture 4"/>
          <p:cNvPicPr>
            <a:picLocks noChangeAspect="1" noChangeArrowheads="1"/>
          </p:cNvPicPr>
          <p:nvPr/>
        </p:nvPicPr>
        <p:blipFill>
          <a:blip r:embed="rId3"/>
          <a:srcRect/>
          <a:stretch>
            <a:fillRect/>
          </a:stretch>
        </p:blipFill>
        <p:spPr bwMode="auto">
          <a:xfrm>
            <a:off x="457199" y="3698723"/>
            <a:ext cx="2281449" cy="2207042"/>
          </a:xfrm>
          <a:prstGeom prst="rect">
            <a:avLst/>
          </a:prstGeom>
          <a:noFill/>
          <a:ln w="12700">
            <a:noFill/>
            <a:miter lim="800000"/>
            <a:headEnd/>
            <a:tailEnd/>
          </a:ln>
        </p:spPr>
      </p:pic>
      <p:sp>
        <p:nvSpPr>
          <p:cNvPr id="8" name="Rectangle 5"/>
          <p:cNvSpPr>
            <a:spLocks/>
          </p:cNvSpPr>
          <p:nvPr/>
        </p:nvSpPr>
        <p:spPr bwMode="auto">
          <a:xfrm>
            <a:off x="172199" y="6728960"/>
            <a:ext cx="1692935" cy="580399"/>
          </a:xfrm>
          <a:prstGeom prst="rect">
            <a:avLst/>
          </a:prstGeom>
          <a:noFill/>
          <a:ln w="12700">
            <a:noFill/>
            <a:miter lim="800000"/>
            <a:headEnd/>
            <a:tailEnd/>
          </a:ln>
        </p:spPr>
        <p:txBody>
          <a:bodyPr lIns="0" tIns="0" rIns="0" bIns="0" anchor="ctr">
            <a:prstTxWarp prst="textNoShape">
              <a:avLst/>
            </a:prstTxWarp>
          </a:bodyPr>
          <a:lstStyle/>
          <a:p>
            <a:pPr algn="l"/>
            <a:r>
              <a:rPr lang="en-US">
                <a:solidFill>
                  <a:schemeClr val="tx1"/>
                </a:solidFill>
                <a:ea typeface="Palatino" charset="0"/>
                <a:cs typeface="Palatino" charset="0"/>
              </a:rPr>
              <a:t>Compact at VLBI scales</a:t>
            </a:r>
          </a:p>
        </p:txBody>
      </p:sp>
      <p:pic>
        <p:nvPicPr>
          <p:cNvPr id="9" name="Picture 6"/>
          <p:cNvPicPr>
            <a:picLocks noChangeAspect="1" noChangeArrowheads="1"/>
          </p:cNvPicPr>
          <p:nvPr/>
        </p:nvPicPr>
        <p:blipFill>
          <a:blip r:embed="rId4"/>
          <a:srcRect/>
          <a:stretch>
            <a:fillRect/>
          </a:stretch>
        </p:blipFill>
        <p:spPr bwMode="auto">
          <a:xfrm>
            <a:off x="2738649" y="1600200"/>
            <a:ext cx="6268072" cy="4416975"/>
          </a:xfrm>
          <a:prstGeom prst="rect">
            <a:avLst/>
          </a:prstGeom>
          <a:noFill/>
          <a:ln w="12700">
            <a:noFill/>
            <a:miter lim="800000"/>
            <a:headEnd/>
            <a:tailEnd/>
          </a:ln>
        </p:spPr>
      </p:pic>
      <p:sp>
        <p:nvSpPr>
          <p:cNvPr id="10" name="Rectangle 7"/>
          <p:cNvSpPr>
            <a:spLocks/>
          </p:cNvSpPr>
          <p:nvPr/>
        </p:nvSpPr>
        <p:spPr bwMode="auto">
          <a:xfrm>
            <a:off x="9006721" y="7225294"/>
            <a:ext cx="2022371" cy="211054"/>
          </a:xfrm>
          <a:prstGeom prst="rect">
            <a:avLst/>
          </a:prstGeom>
          <a:noFill/>
          <a:ln w="12700">
            <a:noFill/>
            <a:miter lim="800000"/>
            <a:headEnd/>
            <a:tailEnd/>
          </a:ln>
        </p:spPr>
        <p:txBody>
          <a:bodyPr lIns="0" tIns="0" rIns="0" bIns="0" anchor="ctr">
            <a:prstTxWarp prst="textNoShape">
              <a:avLst/>
            </a:prstTxWarp>
          </a:bodyPr>
          <a:lstStyle/>
          <a:p>
            <a:r>
              <a:rPr lang="en-US" sz="1800">
                <a:solidFill>
                  <a:schemeClr val="tx1"/>
                </a:solidFill>
                <a:ea typeface="Palatino" charset="0"/>
                <a:cs typeface="Palatino" charset="0"/>
              </a:rPr>
              <a:t>Rahmani et al. 2012</a:t>
            </a:r>
          </a:p>
        </p:txBody>
      </p:sp>
      <p:sp>
        <p:nvSpPr>
          <p:cNvPr id="11" name="TextBox 10"/>
          <p:cNvSpPr txBox="1"/>
          <p:nvPr/>
        </p:nvSpPr>
        <p:spPr>
          <a:xfrm>
            <a:off x="457200" y="5802997"/>
            <a:ext cx="2309290" cy="369332"/>
          </a:xfrm>
          <a:prstGeom prst="rect">
            <a:avLst/>
          </a:prstGeom>
          <a:noFill/>
        </p:spPr>
        <p:txBody>
          <a:bodyPr wrap="square" rtlCol="0">
            <a:spAutoFit/>
          </a:bodyPr>
          <a:lstStyle/>
          <a:p>
            <a:r>
              <a:rPr lang="en-US" dirty="0" smtClean="0"/>
              <a:t>Compact at VLBI scales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1"/>
          <p:cNvSpPr>
            <a:spLocks/>
          </p:cNvSpPr>
          <p:nvPr/>
        </p:nvSpPr>
        <p:spPr bwMode="auto">
          <a:xfrm>
            <a:off x="258961" y="6192738"/>
            <a:ext cx="8617148" cy="285750"/>
          </a:xfrm>
          <a:prstGeom prst="rect">
            <a:avLst/>
          </a:prstGeom>
          <a:noFill/>
          <a:ln w="12700">
            <a:noFill/>
            <a:miter lim="800000"/>
            <a:headEnd/>
            <a:tailEnd/>
          </a:ln>
        </p:spPr>
        <p:txBody>
          <a:bodyPr lIns="0" tIns="0" rIns="0" bIns="0" anchor="ctr">
            <a:prstTxWarp prst="textNoShape">
              <a:avLst/>
            </a:prstTxWarp>
          </a:bodyPr>
          <a:lstStyle/>
          <a:p>
            <a:pPr>
              <a:spcBef>
                <a:spcPts val="773"/>
              </a:spcBef>
            </a:pPr>
            <a:r>
              <a:rPr lang="en-US" sz="1300" i="1" dirty="0" err="1">
                <a:solidFill>
                  <a:srgbClr val="4A71A9"/>
                </a:solidFill>
                <a:ea typeface="Palatino" charset="0"/>
                <a:cs typeface="Palatino" charset="0"/>
              </a:rPr>
              <a:t>CapeTown</a:t>
            </a:r>
            <a:r>
              <a:rPr lang="en-US" sz="1300" i="1" dirty="0">
                <a:solidFill>
                  <a:srgbClr val="4A71A9"/>
                </a:solidFill>
                <a:ea typeface="Palatino" charset="0"/>
                <a:cs typeface="Palatino" charset="0"/>
              </a:rPr>
              <a:t> - 2012</a:t>
            </a:r>
          </a:p>
        </p:txBody>
      </p:sp>
      <p:sp>
        <p:nvSpPr>
          <p:cNvPr id="18435" name="Rectangle 2"/>
          <p:cNvSpPr>
            <a:spLocks/>
          </p:cNvSpPr>
          <p:nvPr/>
        </p:nvSpPr>
        <p:spPr bwMode="auto">
          <a:xfrm>
            <a:off x="6859116" y="5804297"/>
            <a:ext cx="1973461" cy="285750"/>
          </a:xfrm>
          <a:prstGeom prst="rect">
            <a:avLst/>
          </a:prstGeom>
          <a:noFill/>
          <a:ln w="12700">
            <a:noFill/>
            <a:miter lim="800000"/>
            <a:headEnd/>
            <a:tailEnd/>
          </a:ln>
        </p:spPr>
        <p:txBody>
          <a:bodyPr lIns="0" tIns="0" rIns="0" bIns="0" anchor="ctr">
            <a:prstTxWarp prst="textNoShape">
              <a:avLst/>
            </a:prstTxWarp>
          </a:bodyPr>
          <a:lstStyle/>
          <a:p>
            <a:r>
              <a:rPr lang="en-US" sz="1300" dirty="0" err="1">
                <a:ea typeface="Palatino" charset="0"/>
                <a:cs typeface="Palatino" charset="0"/>
              </a:rPr>
              <a:t>Rahmani</a:t>
            </a:r>
            <a:r>
              <a:rPr lang="en-US" sz="1300" dirty="0">
                <a:ea typeface="Palatino" charset="0"/>
                <a:cs typeface="Palatino" charset="0"/>
              </a:rPr>
              <a:t> et al. 2012</a:t>
            </a:r>
          </a:p>
        </p:txBody>
      </p:sp>
      <p:pic>
        <p:nvPicPr>
          <p:cNvPr id="18436" name="Picture 3"/>
          <p:cNvPicPr>
            <a:picLocks noChangeAspect="1" noChangeArrowheads="1"/>
          </p:cNvPicPr>
          <p:nvPr/>
        </p:nvPicPr>
        <p:blipFill>
          <a:blip r:embed="rId2"/>
          <a:srcRect/>
          <a:stretch>
            <a:fillRect/>
          </a:stretch>
        </p:blipFill>
        <p:spPr bwMode="auto">
          <a:xfrm>
            <a:off x="910828" y="1656457"/>
            <a:ext cx="5948288" cy="4536281"/>
          </a:xfrm>
          <a:prstGeom prst="rect">
            <a:avLst/>
          </a:prstGeom>
          <a:noFill/>
          <a:ln w="12700">
            <a:noFill/>
            <a:miter lim="800000"/>
            <a:headEnd/>
            <a:tailEnd/>
          </a:ln>
        </p:spPr>
      </p:pic>
      <p:sp>
        <p:nvSpPr>
          <p:cNvPr id="5" name="TextBox 4"/>
          <p:cNvSpPr txBox="1"/>
          <p:nvPr/>
        </p:nvSpPr>
        <p:spPr>
          <a:xfrm>
            <a:off x="1193800" y="622300"/>
            <a:ext cx="5905500" cy="1077218"/>
          </a:xfrm>
          <a:prstGeom prst="rect">
            <a:avLst/>
          </a:prstGeom>
          <a:noFill/>
        </p:spPr>
        <p:txBody>
          <a:bodyPr wrap="square" rtlCol="0">
            <a:spAutoFit/>
          </a:bodyPr>
          <a:lstStyle/>
          <a:p>
            <a:r>
              <a:rPr lang="en-US" sz="3200" dirty="0" smtClean="0"/>
              <a:t>Discrepancies in the </a:t>
            </a:r>
            <a:r>
              <a:rPr lang="en-US" sz="3200" i="1" dirty="0" smtClean="0"/>
              <a:t>variation? </a:t>
            </a:r>
            <a:r>
              <a:rPr lang="en-US" sz="3200" dirty="0" smtClean="0"/>
              <a:t>of the Fine structure constant</a:t>
            </a:r>
            <a:endParaRPr lang="en-US" sz="3200" dirty="0"/>
          </a:p>
        </p:txBody>
      </p:sp>
      <p:sp>
        <p:nvSpPr>
          <p:cNvPr id="6" name="TextBox 5"/>
          <p:cNvSpPr txBox="1"/>
          <p:nvPr/>
        </p:nvSpPr>
        <p:spPr>
          <a:xfrm>
            <a:off x="685800" y="6192738"/>
            <a:ext cx="6413500" cy="646331"/>
          </a:xfrm>
          <a:prstGeom prst="rect">
            <a:avLst/>
          </a:prstGeom>
          <a:noFill/>
        </p:spPr>
        <p:txBody>
          <a:bodyPr wrap="square" rtlCol="0">
            <a:spAutoFit/>
          </a:bodyPr>
          <a:lstStyle/>
          <a:p>
            <a:r>
              <a:rPr lang="en-US" dirty="0" err="1" smtClean="0"/>
              <a:t>Rahmani</a:t>
            </a:r>
            <a:r>
              <a:rPr lang="en-US" dirty="0" smtClean="0"/>
              <a:t> et al used optical spectra taken with the  UVES </a:t>
            </a:r>
            <a:r>
              <a:rPr lang="en-US" dirty="0" err="1" smtClean="0"/>
              <a:t>Echelle</a:t>
            </a:r>
            <a:r>
              <a:rPr lang="en-US" dirty="0" smtClean="0"/>
              <a:t> Spectrograph at the VLT and 21 cm absorption data from the GMRT</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High frequency</a:t>
            </a:r>
            <a:r>
              <a:rPr lang="en-US" dirty="0" smtClean="0"/>
              <a:t> spectroscopy</a:t>
            </a:r>
            <a:br>
              <a:rPr lang="en-US" dirty="0" smtClean="0"/>
            </a:br>
            <a:r>
              <a:rPr lang="en-US" dirty="0" err="1" smtClean="0"/>
              <a:t>nb</a:t>
            </a:r>
            <a:r>
              <a:rPr lang="en-US" dirty="0" smtClean="0"/>
              <a:t> high frequency receiver 8 – 15 GHz</a:t>
            </a:r>
            <a:endParaRPr lang="en-US" dirty="0"/>
          </a:p>
        </p:txBody>
      </p:sp>
      <p:sp>
        <p:nvSpPr>
          <p:cNvPr id="3" name="Content Placeholder 2"/>
          <p:cNvSpPr>
            <a:spLocks noGrp="1"/>
          </p:cNvSpPr>
          <p:nvPr>
            <p:ph idx="1"/>
          </p:nvPr>
        </p:nvSpPr>
        <p:spPr>
          <a:xfrm>
            <a:off x="457200" y="1896533"/>
            <a:ext cx="8229600" cy="4622800"/>
          </a:xfrm>
        </p:spPr>
        <p:txBody>
          <a:bodyPr>
            <a:normAutofit lnSpcReduction="10000"/>
          </a:bodyPr>
          <a:lstStyle/>
          <a:p>
            <a:pPr marL="514350" indent="-514350">
              <a:buAutoNum type="arabicPeriod"/>
            </a:pPr>
            <a:r>
              <a:rPr lang="en-US" dirty="0" smtClean="0"/>
              <a:t>High</a:t>
            </a:r>
            <a:r>
              <a:rPr lang="en-US" dirty="0" smtClean="0"/>
              <a:t>-</a:t>
            </a:r>
            <a:r>
              <a:rPr lang="en-US" dirty="0" err="1" smtClean="0"/>
              <a:t>z</a:t>
            </a:r>
            <a:r>
              <a:rPr lang="en-US" dirty="0" smtClean="0"/>
              <a:t> CO (MESMER) – PI – Ian </a:t>
            </a:r>
            <a:r>
              <a:rPr lang="en-US" dirty="0" smtClean="0"/>
              <a:t>Heywood</a:t>
            </a:r>
          </a:p>
          <a:p>
            <a:pPr marL="514350" indent="-514350">
              <a:buNone/>
            </a:pPr>
            <a:r>
              <a:rPr lang="en-US" sz="2000" dirty="0" smtClean="0">
                <a:solidFill>
                  <a:srgbClr val="FFFF00"/>
                </a:solidFill>
              </a:rPr>
              <a:t>(</a:t>
            </a:r>
            <a:r>
              <a:rPr lang="en-US" sz="2000" dirty="0" err="1" smtClean="0">
                <a:solidFill>
                  <a:srgbClr val="FFFF00"/>
                </a:solidFill>
              </a:rPr>
              <a:t>MeerKAT</a:t>
            </a:r>
            <a:r>
              <a:rPr lang="en-US" sz="2000" dirty="0" smtClean="0">
                <a:solidFill>
                  <a:srgbClr val="FFFF00"/>
                </a:solidFill>
              </a:rPr>
              <a:t> Search for Molecules in the epoch of </a:t>
            </a:r>
            <a:r>
              <a:rPr lang="en-US" sz="2000" dirty="0" err="1" smtClean="0">
                <a:solidFill>
                  <a:srgbClr val="FFFF00"/>
                </a:solidFill>
              </a:rPr>
              <a:t>reionisation</a:t>
            </a:r>
            <a:r>
              <a:rPr lang="en-US" sz="2000" dirty="0" smtClean="0">
                <a:solidFill>
                  <a:srgbClr val="FFFF00"/>
                </a:solidFill>
              </a:rPr>
              <a:t>)</a:t>
            </a:r>
            <a:endParaRPr lang="en-US" sz="2000" dirty="0" smtClean="0">
              <a:solidFill>
                <a:srgbClr val="FFFF00"/>
              </a:solidFill>
            </a:endParaRPr>
          </a:p>
          <a:p>
            <a:r>
              <a:rPr lang="en-US" sz="2400" dirty="0" smtClean="0"/>
              <a:t>CO is a surrogate for H</a:t>
            </a:r>
            <a:r>
              <a:rPr lang="en-US" sz="2400" baseline="-25000" dirty="0" smtClean="0"/>
              <a:t>2</a:t>
            </a:r>
            <a:r>
              <a:rPr lang="en-US" sz="2400" dirty="0" smtClean="0"/>
              <a:t> which has no dipole moment and so no rotational spectrum</a:t>
            </a:r>
          </a:p>
          <a:p>
            <a:pPr>
              <a:buNone/>
            </a:pPr>
            <a:r>
              <a:rPr lang="en-US" sz="2400" dirty="0" smtClean="0">
                <a:solidFill>
                  <a:srgbClr val="CCFFCC"/>
                </a:solidFill>
              </a:rPr>
              <a:t>CO already detected in two galaxies at </a:t>
            </a:r>
            <a:r>
              <a:rPr lang="en-US" sz="2400" dirty="0" err="1" smtClean="0">
                <a:solidFill>
                  <a:srgbClr val="CCFFCC"/>
                </a:solidFill>
              </a:rPr>
              <a:t>z</a:t>
            </a:r>
            <a:r>
              <a:rPr lang="en-US" sz="2400" dirty="0" smtClean="0">
                <a:solidFill>
                  <a:srgbClr val="CCFFCC"/>
                </a:solidFill>
              </a:rPr>
              <a:t> + 6.4 (even greater) - and commonly at </a:t>
            </a:r>
            <a:r>
              <a:rPr lang="en-US" sz="2400" dirty="0" err="1" smtClean="0">
                <a:solidFill>
                  <a:srgbClr val="CCFFCC"/>
                </a:solidFill>
              </a:rPr>
              <a:t>z</a:t>
            </a:r>
            <a:r>
              <a:rPr lang="en-US" sz="2400" dirty="0" smtClean="0">
                <a:solidFill>
                  <a:srgbClr val="CCFFCC"/>
                </a:solidFill>
              </a:rPr>
              <a:t>=4 and less</a:t>
            </a:r>
          </a:p>
          <a:p>
            <a:pPr>
              <a:buNone/>
            </a:pPr>
            <a:r>
              <a:rPr lang="en-US" sz="2400" dirty="0" smtClean="0"/>
              <a:t>Evidence that molecular hydrogen more abundant than atomic hydrogen in the early Universe, where galaxies more tightly bound (pressure/gas density higher)</a:t>
            </a:r>
          </a:p>
          <a:p>
            <a:pPr>
              <a:buNone/>
            </a:pPr>
            <a:r>
              <a:rPr lang="en-US" sz="2400" dirty="0" smtClean="0"/>
              <a:t>How common is high-</a:t>
            </a:r>
            <a:r>
              <a:rPr lang="en-US" sz="2400" dirty="0" err="1" smtClean="0"/>
              <a:t>z</a:t>
            </a:r>
            <a:r>
              <a:rPr lang="en-US" sz="2400" dirty="0" smtClean="0"/>
              <a:t> CO?</a:t>
            </a:r>
          </a:p>
          <a:p>
            <a:pPr>
              <a:buNone/>
            </a:pPr>
            <a:r>
              <a:rPr lang="en-US" sz="2400" dirty="0" smtClean="0"/>
              <a:t>This study was one of the drivers for a high frequency band on </a:t>
            </a:r>
            <a:r>
              <a:rPr lang="en-US" sz="2400" dirty="0" err="1" smtClean="0"/>
              <a:t>MeerKAT</a:t>
            </a:r>
            <a:endParaRPr lang="en-US" sz="2400" dirty="0" smtClean="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2" descr="j1148-3c-only"/>
          <p:cNvPicPr>
            <a:picLocks noChangeAspect="1" noChangeArrowheads="1"/>
          </p:cNvPicPr>
          <p:nvPr/>
        </p:nvPicPr>
        <p:blipFill>
          <a:blip r:embed="rId3"/>
          <a:srcRect/>
          <a:stretch>
            <a:fillRect/>
          </a:stretch>
        </p:blipFill>
        <p:spPr bwMode="auto">
          <a:xfrm>
            <a:off x="1219200" y="1127125"/>
            <a:ext cx="3292475" cy="3292475"/>
          </a:xfrm>
          <a:prstGeom prst="rect">
            <a:avLst/>
          </a:prstGeom>
          <a:noFill/>
          <a:ln w="9525">
            <a:noFill/>
            <a:miter lim="800000"/>
            <a:headEnd/>
            <a:tailEnd/>
          </a:ln>
        </p:spPr>
      </p:pic>
      <p:sp>
        <p:nvSpPr>
          <p:cNvPr id="83971" name="Text Box 3"/>
          <p:cNvSpPr txBox="1">
            <a:spLocks noChangeArrowheads="1"/>
          </p:cNvSpPr>
          <p:nvPr/>
        </p:nvSpPr>
        <p:spPr bwMode="auto">
          <a:xfrm>
            <a:off x="76200" y="4635500"/>
            <a:ext cx="4495800" cy="1917700"/>
          </a:xfrm>
          <a:prstGeom prst="rect">
            <a:avLst/>
          </a:prstGeom>
          <a:noFill/>
          <a:ln w="9525">
            <a:noFill/>
            <a:miter lim="800000"/>
            <a:headEnd/>
            <a:tailEnd/>
          </a:ln>
        </p:spPr>
        <p:txBody>
          <a:bodyPr>
            <a:prstTxWarp prst="textNoShape">
              <a:avLst/>
            </a:prstTxWarp>
            <a:spAutoFit/>
          </a:bodyPr>
          <a:lstStyle/>
          <a:p>
            <a:pPr marL="190500" indent="-190500">
              <a:spcBef>
                <a:spcPct val="50000"/>
              </a:spcBef>
            </a:pPr>
            <a:r>
              <a:rPr lang="en-US" sz="2400">
                <a:latin typeface="Times New Roman" charset="0"/>
              </a:rPr>
              <a:t>SDSS J1148+52: Gas detection</a:t>
            </a:r>
          </a:p>
          <a:p>
            <a:pPr marL="190500" indent="-190500">
              <a:buFontTx/>
              <a:buChar char="•"/>
            </a:pPr>
            <a:r>
              <a:rPr lang="en-US" sz="2400" i="1">
                <a:latin typeface="Times New Roman" charset="0"/>
              </a:rPr>
              <a:t>z</a:t>
            </a:r>
            <a:r>
              <a:rPr lang="en-US" sz="2400">
                <a:latin typeface="Times New Roman" charset="0"/>
              </a:rPr>
              <a:t> = 6.42 (t</a:t>
            </a:r>
            <a:r>
              <a:rPr lang="en-US" sz="1600">
                <a:latin typeface="Times New Roman" charset="0"/>
              </a:rPr>
              <a:t> </a:t>
            </a:r>
            <a:r>
              <a:rPr lang="en-US" sz="2400">
                <a:latin typeface="Times New Roman" charset="0"/>
              </a:rPr>
              <a:t>= 0.87 Gyr)</a:t>
            </a:r>
          </a:p>
          <a:p>
            <a:pPr marL="190500" indent="-190500">
              <a:buFontTx/>
              <a:buChar char="•"/>
            </a:pPr>
            <a:r>
              <a:rPr lang="en-US" sz="2400">
                <a:latin typeface="Times New Roman" charset="0"/>
              </a:rPr>
              <a:t>L</a:t>
            </a:r>
            <a:r>
              <a:rPr lang="en-US" sz="1600" baseline="-25000">
                <a:latin typeface="Times New Roman" charset="0"/>
              </a:rPr>
              <a:t>bol</a:t>
            </a:r>
            <a:r>
              <a:rPr lang="en-US" sz="2400">
                <a:latin typeface="Times New Roman" charset="0"/>
              </a:rPr>
              <a:t> = 10</a:t>
            </a:r>
            <a:r>
              <a:rPr lang="en-US" sz="2400" baseline="30000">
                <a:latin typeface="Times New Roman" charset="0"/>
              </a:rPr>
              <a:t>14</a:t>
            </a:r>
            <a:r>
              <a:rPr lang="en-US" sz="2400">
                <a:latin typeface="Times New Roman" charset="0"/>
              </a:rPr>
              <a:t> L</a:t>
            </a:r>
            <a:r>
              <a:rPr lang="en-US" sz="2400" baseline="-25000">
                <a:latin typeface="Times New Roman" charset="0"/>
                <a:sym typeface="Wingdings" charset="2"/>
              </a:rPr>
              <a:t></a:t>
            </a:r>
            <a:endParaRPr lang="en-US" sz="1600">
              <a:latin typeface="Times New Roman" charset="0"/>
            </a:endParaRPr>
          </a:p>
          <a:p>
            <a:pPr marL="190500" indent="-190500">
              <a:buFontTx/>
              <a:buChar char="•"/>
            </a:pPr>
            <a:r>
              <a:rPr lang="en-US" sz="2400">
                <a:latin typeface="Times New Roman" charset="0"/>
              </a:rPr>
              <a:t>SMBH ~ 3 </a:t>
            </a:r>
            <a:r>
              <a:rPr lang="en-US" sz="2400">
                <a:latin typeface="Times New Roman" charset="0"/>
                <a:sym typeface="Symbol" charset="2"/>
              </a:rPr>
              <a:t></a:t>
            </a:r>
            <a:r>
              <a:rPr lang="en-US" sz="2400">
                <a:latin typeface="Times New Roman" charset="0"/>
              </a:rPr>
              <a:t> 10</a:t>
            </a:r>
            <a:r>
              <a:rPr lang="en-US" sz="2400" baseline="30000">
                <a:latin typeface="Times New Roman" charset="0"/>
              </a:rPr>
              <a:t>9</a:t>
            </a:r>
            <a:r>
              <a:rPr lang="en-US" sz="2400">
                <a:latin typeface="Times New Roman" charset="0"/>
              </a:rPr>
              <a:t> M</a:t>
            </a:r>
            <a:r>
              <a:rPr lang="en-US" sz="2400" baseline="-25000">
                <a:latin typeface="Times New Roman" charset="0"/>
                <a:sym typeface="Wingdings" charset="2"/>
              </a:rPr>
              <a:t></a:t>
            </a:r>
            <a:endParaRPr lang="en-US">
              <a:latin typeface="Times New Roman" charset="0"/>
            </a:endParaRPr>
          </a:p>
          <a:p>
            <a:pPr marL="190500" indent="-190500">
              <a:buFontTx/>
              <a:buChar char="•"/>
            </a:pPr>
            <a:r>
              <a:rPr lang="en-US" sz="2400">
                <a:latin typeface="Times New Roman" charset="0"/>
              </a:rPr>
              <a:t> M(H</a:t>
            </a:r>
            <a:r>
              <a:rPr lang="en-US" sz="1200">
                <a:latin typeface="Times New Roman" charset="0"/>
              </a:rPr>
              <a:t>2</a:t>
            </a:r>
            <a:r>
              <a:rPr lang="en-US" sz="2400">
                <a:latin typeface="Times New Roman" charset="0"/>
              </a:rPr>
              <a:t>) ~ 2 </a:t>
            </a:r>
            <a:r>
              <a:rPr lang="en-US" sz="2400">
                <a:latin typeface="Times New Roman" charset="0"/>
                <a:sym typeface="Symbol" charset="2"/>
              </a:rPr>
              <a:t> </a:t>
            </a:r>
            <a:r>
              <a:rPr lang="en-US" sz="2400">
                <a:latin typeface="Times New Roman" charset="0"/>
              </a:rPr>
              <a:t>10</a:t>
            </a:r>
            <a:r>
              <a:rPr lang="en-US" sz="2400" baseline="30000">
                <a:latin typeface="Times New Roman" charset="0"/>
              </a:rPr>
              <a:t>10</a:t>
            </a:r>
            <a:r>
              <a:rPr lang="en-US" sz="2400">
                <a:latin typeface="Times New Roman" charset="0"/>
              </a:rPr>
              <a:t> M</a:t>
            </a:r>
            <a:r>
              <a:rPr lang="en-US" sz="2400" baseline="-25000">
                <a:latin typeface="Times New Roman" charset="0"/>
                <a:sym typeface="Wingdings" charset="2"/>
              </a:rPr>
              <a:t></a:t>
            </a:r>
          </a:p>
        </p:txBody>
      </p:sp>
      <p:pic>
        <p:nvPicPr>
          <p:cNvPr id="83972" name="Picture 5" descr="1148"/>
          <p:cNvPicPr>
            <a:picLocks noChangeAspect="1" noChangeArrowheads="1"/>
          </p:cNvPicPr>
          <p:nvPr/>
        </p:nvPicPr>
        <p:blipFill>
          <a:blip r:embed="rId4"/>
          <a:srcRect/>
          <a:stretch>
            <a:fillRect/>
          </a:stretch>
        </p:blipFill>
        <p:spPr bwMode="auto">
          <a:xfrm>
            <a:off x="76200" y="2660650"/>
            <a:ext cx="2209800" cy="1708150"/>
          </a:xfrm>
          <a:prstGeom prst="rect">
            <a:avLst/>
          </a:prstGeom>
          <a:noFill/>
          <a:ln w="9525">
            <a:noFill/>
            <a:miter lim="800000"/>
            <a:headEnd/>
            <a:tailEnd/>
          </a:ln>
        </p:spPr>
      </p:pic>
      <p:sp>
        <p:nvSpPr>
          <p:cNvPr id="83973" name="Line 6"/>
          <p:cNvSpPr>
            <a:spLocks noChangeShapeType="1"/>
          </p:cNvSpPr>
          <p:nvPr/>
        </p:nvSpPr>
        <p:spPr bwMode="auto">
          <a:xfrm flipV="1">
            <a:off x="1524000" y="2824163"/>
            <a:ext cx="1219200" cy="533400"/>
          </a:xfrm>
          <a:prstGeom prst="line">
            <a:avLst/>
          </a:prstGeom>
          <a:noFill/>
          <a:ln w="28575">
            <a:solidFill>
              <a:srgbClr val="E00000"/>
            </a:solidFill>
            <a:round/>
            <a:headEnd/>
            <a:tailEnd type="triangle" w="med" len="med"/>
          </a:ln>
        </p:spPr>
        <p:txBody>
          <a:bodyPr>
            <a:prstTxWarp prst="textNoShape">
              <a:avLst/>
            </a:prstTxWarp>
          </a:bodyPr>
          <a:lstStyle/>
          <a:p>
            <a:endParaRPr lang="en-US"/>
          </a:p>
        </p:txBody>
      </p:sp>
      <p:grpSp>
        <p:nvGrpSpPr>
          <p:cNvPr id="2" name="Group 7"/>
          <p:cNvGrpSpPr>
            <a:grpSpLocks/>
          </p:cNvGrpSpPr>
          <p:nvPr/>
        </p:nvGrpSpPr>
        <p:grpSpPr bwMode="auto">
          <a:xfrm>
            <a:off x="5292725" y="981075"/>
            <a:ext cx="3536950" cy="3581400"/>
            <a:chOff x="3312" y="528"/>
            <a:chExt cx="2228" cy="2256"/>
          </a:xfrm>
        </p:grpSpPr>
        <p:pic>
          <p:nvPicPr>
            <p:cNvPr id="83978" name="Picture 8"/>
            <p:cNvPicPr>
              <a:picLocks noChangeAspect="1" noChangeArrowheads="1"/>
            </p:cNvPicPr>
            <p:nvPr/>
          </p:nvPicPr>
          <p:blipFill>
            <a:blip r:embed="rId5">
              <a:lum bright="-36000" contrast="94000"/>
            </a:blip>
            <a:srcRect l="2353" t="9093" r="2353" b="16365"/>
            <a:stretch>
              <a:fillRect/>
            </a:stretch>
          </p:blipFill>
          <p:spPr bwMode="auto">
            <a:xfrm>
              <a:off x="3312" y="528"/>
              <a:ext cx="2228" cy="2256"/>
            </a:xfrm>
            <a:prstGeom prst="rect">
              <a:avLst/>
            </a:prstGeom>
            <a:noFill/>
            <a:ln w="9525">
              <a:solidFill>
                <a:srgbClr val="FFCC00"/>
              </a:solidFill>
              <a:miter lim="800000"/>
              <a:headEnd/>
              <a:tailEnd/>
            </a:ln>
          </p:spPr>
        </p:pic>
        <p:sp>
          <p:nvSpPr>
            <p:cNvPr id="83979" name="Text Box 9"/>
            <p:cNvSpPr txBox="1">
              <a:spLocks noChangeArrowheads="1"/>
            </p:cNvSpPr>
            <p:nvPr/>
          </p:nvSpPr>
          <p:spPr bwMode="auto">
            <a:xfrm>
              <a:off x="4944" y="777"/>
              <a:ext cx="384" cy="187"/>
            </a:xfrm>
            <a:prstGeom prst="rect">
              <a:avLst/>
            </a:prstGeom>
            <a:noFill/>
            <a:ln w="9525">
              <a:noFill/>
              <a:miter lim="800000"/>
              <a:headEnd/>
              <a:tailEnd/>
            </a:ln>
          </p:spPr>
          <p:txBody>
            <a:bodyPr lIns="54000" tIns="10800" rIns="54000" bIns="10800">
              <a:prstTxWarp prst="textNoShape">
                <a:avLst/>
              </a:prstTxWarp>
              <a:spAutoFit/>
            </a:bodyPr>
            <a:lstStyle/>
            <a:p>
              <a:pPr algn="ctr">
                <a:spcBef>
                  <a:spcPct val="50000"/>
                </a:spcBef>
                <a:buFont typeface="Wingdings" charset="2"/>
                <a:buNone/>
              </a:pPr>
              <a:r>
                <a:rPr lang="en-US">
                  <a:solidFill>
                    <a:schemeClr val="bg1"/>
                  </a:solidFill>
                  <a:latin typeface="Times New Roman" charset="0"/>
                </a:rPr>
                <a:t>VLA</a:t>
              </a:r>
            </a:p>
          </p:txBody>
        </p:sp>
        <p:sp>
          <p:nvSpPr>
            <p:cNvPr id="83980" name="Text Box 10"/>
            <p:cNvSpPr txBox="1">
              <a:spLocks noChangeArrowheads="1"/>
            </p:cNvSpPr>
            <p:nvPr/>
          </p:nvSpPr>
          <p:spPr bwMode="auto">
            <a:xfrm>
              <a:off x="4848" y="1670"/>
              <a:ext cx="490" cy="206"/>
            </a:xfrm>
            <a:prstGeom prst="rect">
              <a:avLst/>
            </a:prstGeom>
            <a:noFill/>
            <a:ln w="9525">
              <a:noFill/>
              <a:miter lim="800000"/>
              <a:headEnd/>
              <a:tailEnd/>
            </a:ln>
          </p:spPr>
          <p:txBody>
            <a:bodyPr lIns="54000" tIns="10800" rIns="54000" bIns="10800">
              <a:prstTxWarp prst="textNoShape">
                <a:avLst/>
              </a:prstTxWarp>
              <a:spAutoFit/>
            </a:bodyPr>
            <a:lstStyle/>
            <a:p>
              <a:pPr algn="ctr">
                <a:spcBef>
                  <a:spcPct val="50000"/>
                </a:spcBef>
                <a:buFont typeface="Wingdings" charset="2"/>
                <a:buNone/>
              </a:pPr>
              <a:r>
                <a:rPr lang="en-US" sz="2000">
                  <a:solidFill>
                    <a:schemeClr val="bg1"/>
                  </a:solidFill>
                  <a:latin typeface="Times New Roman" charset="0"/>
                </a:rPr>
                <a:t>PdBI</a:t>
              </a:r>
            </a:p>
          </p:txBody>
        </p:sp>
      </p:grpSp>
      <p:sp>
        <p:nvSpPr>
          <p:cNvPr id="83975" name="Rectangle 11"/>
          <p:cNvSpPr>
            <a:spLocks noChangeArrowheads="1"/>
          </p:cNvSpPr>
          <p:nvPr/>
        </p:nvSpPr>
        <p:spPr bwMode="auto">
          <a:xfrm>
            <a:off x="4648200" y="4495800"/>
            <a:ext cx="4343400" cy="2193925"/>
          </a:xfrm>
          <a:prstGeom prst="rect">
            <a:avLst/>
          </a:prstGeom>
          <a:noFill/>
          <a:ln w="9525">
            <a:noFill/>
            <a:miter lim="800000"/>
            <a:headEnd/>
            <a:tailEnd/>
          </a:ln>
        </p:spPr>
        <p:txBody>
          <a:bodyPr>
            <a:prstTxWarp prst="textNoShape">
              <a:avLst/>
            </a:prstTxWarp>
            <a:spAutoFit/>
          </a:bodyPr>
          <a:lstStyle/>
          <a:p>
            <a:pPr marL="195263" indent="-195263">
              <a:spcBef>
                <a:spcPct val="50000"/>
              </a:spcBef>
              <a:buFont typeface="Times" charset="0"/>
              <a:buNone/>
            </a:pPr>
            <a:r>
              <a:rPr lang="en-US" sz="2400">
                <a:latin typeface="Times New Roman" charset="0"/>
              </a:rPr>
              <a:t>Fuel for Galaxy Formation</a:t>
            </a:r>
          </a:p>
          <a:p>
            <a:pPr marL="195263" indent="-195263">
              <a:spcBef>
                <a:spcPct val="25000"/>
              </a:spcBef>
              <a:buFont typeface="Times" charset="0"/>
              <a:buChar char="•"/>
            </a:pPr>
            <a:r>
              <a:rPr lang="en-US" sz="2400">
                <a:latin typeface="Times New Roman" charset="0"/>
              </a:rPr>
              <a:t>Size ~ 5.5 kpc</a:t>
            </a:r>
            <a:endParaRPr lang="en-US" sz="1600">
              <a:latin typeface="Times New Roman" charset="0"/>
            </a:endParaRPr>
          </a:p>
          <a:p>
            <a:pPr marL="195263" indent="-195263">
              <a:spcBef>
                <a:spcPct val="25000"/>
              </a:spcBef>
              <a:buFont typeface="Times" charset="0"/>
              <a:buChar char="•"/>
            </a:pPr>
            <a:r>
              <a:rPr lang="en-US" sz="2400">
                <a:latin typeface="Times New Roman" charset="0"/>
              </a:rPr>
              <a:t>Radio-FIR SED follows star forming galaxy</a:t>
            </a:r>
          </a:p>
          <a:p>
            <a:pPr marL="195263" indent="-195263">
              <a:spcBef>
                <a:spcPct val="25000"/>
              </a:spcBef>
              <a:buFont typeface="Times" charset="0"/>
              <a:buChar char="•"/>
            </a:pPr>
            <a:r>
              <a:rPr lang="en-US" sz="2400">
                <a:latin typeface="Times New Roman" charset="0"/>
              </a:rPr>
              <a:t>SFR ~ 3000 M</a:t>
            </a:r>
            <a:r>
              <a:rPr lang="en-US" sz="2400" baseline="-25000">
                <a:latin typeface="Times New Roman" charset="0"/>
                <a:sym typeface="Wingdings" charset="2"/>
              </a:rPr>
              <a:t></a:t>
            </a:r>
            <a:r>
              <a:rPr lang="en-US" sz="2400">
                <a:latin typeface="Times New Roman" charset="0"/>
              </a:rPr>
              <a:t>/yr</a:t>
            </a:r>
          </a:p>
        </p:txBody>
      </p:sp>
      <p:sp>
        <p:nvSpPr>
          <p:cNvPr id="83976" name="Text Box 12"/>
          <p:cNvSpPr txBox="1">
            <a:spLocks noChangeArrowheads="1"/>
          </p:cNvSpPr>
          <p:nvPr/>
        </p:nvSpPr>
        <p:spPr bwMode="auto">
          <a:xfrm>
            <a:off x="7848600" y="6515100"/>
            <a:ext cx="1219200" cy="266700"/>
          </a:xfrm>
          <a:prstGeom prst="rect">
            <a:avLst/>
          </a:prstGeom>
          <a:noFill/>
          <a:ln w="9525">
            <a:noFill/>
            <a:miter lim="800000"/>
            <a:headEnd/>
            <a:tailEnd/>
          </a:ln>
        </p:spPr>
        <p:txBody>
          <a:bodyPr lIns="54000" tIns="10800" rIns="54000" bIns="10800">
            <a:prstTxWarp prst="textNoShape">
              <a:avLst/>
            </a:prstTxWarp>
            <a:spAutoFit/>
          </a:bodyPr>
          <a:lstStyle/>
          <a:p>
            <a:pPr algn="ctr">
              <a:spcBef>
                <a:spcPct val="50000"/>
              </a:spcBef>
            </a:pPr>
            <a:r>
              <a:rPr lang="en-US" sz="1600">
                <a:latin typeface="Helvetica" charset="0"/>
              </a:rPr>
              <a:t>Carilli et al.</a:t>
            </a:r>
            <a:endParaRPr lang="en-US" sz="2000">
              <a:latin typeface="Times New Roman" charset="0"/>
            </a:endParaRPr>
          </a:p>
        </p:txBody>
      </p:sp>
      <p:sp>
        <p:nvSpPr>
          <p:cNvPr id="83977" name="TextBox 12"/>
          <p:cNvSpPr txBox="1">
            <a:spLocks noChangeArrowheads="1"/>
          </p:cNvSpPr>
          <p:nvPr/>
        </p:nvSpPr>
        <p:spPr bwMode="auto">
          <a:xfrm>
            <a:off x="0" y="228600"/>
            <a:ext cx="8839200" cy="584776"/>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CCFFCC"/>
                </a:solidFill>
              </a:rPr>
              <a:t>CO </a:t>
            </a:r>
            <a:r>
              <a:rPr lang="en-US" sz="3200" dirty="0">
                <a:solidFill>
                  <a:srgbClr val="CCFFCC"/>
                </a:solidFill>
              </a:rPr>
              <a:t>and dust detected at </a:t>
            </a:r>
            <a:r>
              <a:rPr lang="en-US" sz="3200" dirty="0" err="1">
                <a:solidFill>
                  <a:srgbClr val="CCFFCC"/>
                </a:solidFill>
              </a:rPr>
              <a:t>z</a:t>
            </a:r>
            <a:r>
              <a:rPr lang="en-US" sz="3200" dirty="0">
                <a:solidFill>
                  <a:srgbClr val="CCFFCC"/>
                </a:solidFill>
              </a:rPr>
              <a:t>=</a:t>
            </a:r>
            <a:r>
              <a:rPr lang="en-US" sz="3200" dirty="0" smtClean="0">
                <a:solidFill>
                  <a:srgbClr val="CCFFCC"/>
                </a:solidFill>
              </a:rPr>
              <a:t>6.42, already close to </a:t>
            </a:r>
            <a:r>
              <a:rPr lang="en-US" sz="3200" dirty="0" err="1" smtClean="0">
                <a:solidFill>
                  <a:srgbClr val="CCFFCC"/>
                </a:solidFill>
              </a:rPr>
              <a:t>EoR</a:t>
            </a:r>
            <a:endParaRPr lang="en-US" sz="3200" dirty="0">
              <a:solidFill>
                <a:srgbClr val="CCFFC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3" name="Title 1"/>
          <p:cNvSpPr>
            <a:spLocks noGrp="1"/>
          </p:cNvSpPr>
          <p:nvPr>
            <p:ph type="title" idx="4294967295"/>
          </p:nvPr>
        </p:nvSpPr>
        <p:spPr>
          <a:xfrm>
            <a:off x="457200" y="0"/>
            <a:ext cx="8686800" cy="1102585"/>
          </a:xfrm>
        </p:spPr>
        <p:txBody>
          <a:bodyPr/>
          <a:lstStyle/>
          <a:p>
            <a:r>
              <a:rPr lang="en-GB" dirty="0"/>
              <a:t>Theory for HI and H2 in Galaxies</a:t>
            </a:r>
          </a:p>
        </p:txBody>
      </p:sp>
      <p:sp>
        <p:nvSpPr>
          <p:cNvPr id="56324" name="TextBox 14"/>
          <p:cNvSpPr txBox="1">
            <a:spLocks noChangeArrowheads="1"/>
          </p:cNvSpPr>
          <p:nvPr/>
        </p:nvSpPr>
        <p:spPr bwMode="auto">
          <a:xfrm>
            <a:off x="0" y="6532563"/>
            <a:ext cx="9144000" cy="338137"/>
          </a:xfrm>
          <a:prstGeom prst="rect">
            <a:avLst/>
          </a:prstGeom>
          <a:solidFill>
            <a:srgbClr val="000000">
              <a:alpha val="25098"/>
            </a:srgbClr>
          </a:solidFill>
          <a:ln w="9525">
            <a:noFill/>
            <a:miter lim="800000"/>
            <a:headEnd/>
            <a:tailEnd/>
          </a:ln>
        </p:spPr>
        <p:txBody>
          <a:bodyPr>
            <a:prstTxWarp prst="textNoShape">
              <a:avLst/>
            </a:prstTxWarp>
            <a:spAutoFit/>
          </a:bodyPr>
          <a:lstStyle/>
          <a:p>
            <a:r>
              <a:rPr lang="en-GB" sz="1600" dirty="0" err="1">
                <a:latin typeface="Calibri" charset="0"/>
                <a:ea typeface="Arial" charset="0"/>
                <a:cs typeface="Arial" charset="0"/>
              </a:rPr>
              <a:t>Obreschkow</a:t>
            </a:r>
            <a:r>
              <a:rPr lang="en-GB" sz="1600" dirty="0">
                <a:latin typeface="Calibri" charset="0"/>
                <a:ea typeface="Arial" charset="0"/>
                <a:cs typeface="Arial" charset="0"/>
              </a:rPr>
              <a:t> et al., 2009, </a:t>
            </a:r>
            <a:r>
              <a:rPr lang="en-GB" sz="1600" dirty="0" err="1">
                <a:latin typeface="Calibri" charset="0"/>
                <a:ea typeface="Arial" charset="0"/>
                <a:cs typeface="Arial" charset="0"/>
              </a:rPr>
              <a:t>ApJ</a:t>
            </a:r>
            <a:r>
              <a:rPr lang="en-GB" sz="1600" dirty="0" smtClean="0">
                <a:latin typeface="Calibri" charset="0"/>
                <a:ea typeface="Arial" charset="0"/>
                <a:cs typeface="Arial" charset="0"/>
              </a:rPr>
              <a:t> </a:t>
            </a:r>
            <a:endParaRPr lang="en-GB" sz="1600" dirty="0">
              <a:latin typeface="Calibri" charset="0"/>
              <a:ea typeface="Arial" charset="0"/>
              <a:cs typeface="Arial" charset="0"/>
            </a:endParaRPr>
          </a:p>
        </p:txBody>
      </p:sp>
      <p:sp>
        <p:nvSpPr>
          <p:cNvPr id="56338" name="TextBox 30"/>
          <p:cNvSpPr txBox="1">
            <a:spLocks noChangeArrowheads="1"/>
          </p:cNvSpPr>
          <p:nvPr/>
        </p:nvSpPr>
        <p:spPr bwMode="auto">
          <a:xfrm>
            <a:off x="457200" y="1750431"/>
            <a:ext cx="3078537" cy="1569660"/>
          </a:xfrm>
          <a:prstGeom prst="rect">
            <a:avLst/>
          </a:prstGeom>
          <a:noFill/>
          <a:ln w="12700">
            <a:solidFill>
              <a:schemeClr val="tx1"/>
            </a:solidFill>
            <a:miter lim="800000"/>
            <a:headEnd/>
            <a:tailEnd/>
          </a:ln>
        </p:spPr>
        <p:txBody>
          <a:bodyPr wrap="square">
            <a:prstTxWarp prst="textNoShape">
              <a:avLst/>
            </a:prstTxWarp>
            <a:spAutoFit/>
          </a:bodyPr>
          <a:lstStyle/>
          <a:p>
            <a:r>
              <a:rPr lang="en-GB" sz="3200" dirty="0">
                <a:solidFill>
                  <a:srgbClr val="FFFF00"/>
                </a:solidFill>
                <a:latin typeface="Calibri" charset="0"/>
                <a:ea typeface="Arial" charset="0"/>
                <a:cs typeface="Arial" charset="0"/>
              </a:rPr>
              <a:t>Properties</a:t>
            </a:r>
            <a:r>
              <a:rPr lang="en-GB" sz="3200" dirty="0" smtClean="0">
                <a:solidFill>
                  <a:srgbClr val="FFFF00"/>
                </a:solidFill>
                <a:latin typeface="Calibri" charset="0"/>
                <a:ea typeface="Arial" charset="0"/>
                <a:cs typeface="Arial" charset="0"/>
              </a:rPr>
              <a:t> of HI </a:t>
            </a:r>
            <a:r>
              <a:rPr lang="en-GB" sz="3200" dirty="0">
                <a:solidFill>
                  <a:srgbClr val="FFFF00"/>
                </a:solidFill>
                <a:latin typeface="Calibri" charset="0"/>
                <a:ea typeface="Arial" charset="0"/>
                <a:cs typeface="Arial" charset="0"/>
              </a:rPr>
              <a:t>and </a:t>
            </a:r>
            <a:r>
              <a:rPr lang="en-GB" sz="3200" dirty="0" smtClean="0">
                <a:solidFill>
                  <a:srgbClr val="FFFF00"/>
                </a:solidFill>
                <a:latin typeface="Calibri" charset="0"/>
                <a:ea typeface="Arial" charset="0"/>
                <a:cs typeface="Arial" charset="0"/>
              </a:rPr>
              <a:t>H2 in a normal galaxy</a:t>
            </a:r>
            <a:endParaRPr lang="en-GB" sz="3200" dirty="0">
              <a:solidFill>
                <a:srgbClr val="FFFF00"/>
              </a:solidFill>
              <a:latin typeface="Calibri" charset="0"/>
              <a:ea typeface="Arial" charset="0"/>
              <a:cs typeface="Arial" charset="0"/>
            </a:endParaRPr>
          </a:p>
        </p:txBody>
      </p:sp>
      <p:pic>
        <p:nvPicPr>
          <p:cNvPr id="19461" name="Picture 5" descr="C:\Users\do\Desktop\fig_density_profiles2.jpg"/>
          <p:cNvPicPr>
            <a:picLocks noChangeAspect="1" noChangeArrowheads="1"/>
          </p:cNvPicPr>
          <p:nvPr/>
        </p:nvPicPr>
        <p:blipFill>
          <a:blip r:embed="rId2"/>
          <a:srcRect/>
          <a:stretch>
            <a:fillRect/>
          </a:stretch>
        </p:blipFill>
        <p:spPr bwMode="auto">
          <a:xfrm>
            <a:off x="3930504" y="825290"/>
            <a:ext cx="4850273" cy="4989602"/>
          </a:xfrm>
          <a:prstGeom prst="rect">
            <a:avLst/>
          </a:prstGeom>
          <a:noFill/>
          <a:ln w="9525">
            <a:noFill/>
            <a:miter lim="800000"/>
            <a:headEnd/>
            <a:tailEnd/>
          </a:ln>
        </p:spPr>
      </p:pic>
      <p:sp>
        <p:nvSpPr>
          <p:cNvPr id="20" name="TextBox 19"/>
          <p:cNvSpPr txBox="1"/>
          <p:nvPr/>
        </p:nvSpPr>
        <p:spPr>
          <a:xfrm>
            <a:off x="274620" y="5814892"/>
            <a:ext cx="10645763" cy="830997"/>
          </a:xfrm>
          <a:prstGeom prst="rect">
            <a:avLst/>
          </a:prstGeom>
          <a:noFill/>
        </p:spPr>
        <p:txBody>
          <a:bodyPr wrap="square" rtlCol="0">
            <a:spAutoFit/>
          </a:bodyPr>
          <a:lstStyle/>
          <a:p>
            <a:r>
              <a:rPr lang="en-US" sz="2400" b="1" dirty="0" smtClean="0">
                <a:solidFill>
                  <a:srgbClr val="FFFF00"/>
                </a:solidFill>
              </a:rPr>
              <a:t>Molecular hydrogen/atomic hydrogen ratio depends on Pressure, </a:t>
            </a:r>
          </a:p>
          <a:p>
            <a:r>
              <a:rPr lang="en-US" sz="2400" b="1" dirty="0" smtClean="0">
                <a:solidFill>
                  <a:srgbClr val="FFFF00"/>
                </a:solidFill>
              </a:rPr>
              <a:t>which builds up towards the centre of normal galaxies </a:t>
            </a:r>
            <a:endParaRPr lang="en-US" sz="24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9600" y="1003300"/>
            <a:ext cx="7594600" cy="5693865"/>
          </a:xfrm>
          <a:prstGeom prst="rect">
            <a:avLst/>
          </a:prstGeom>
          <a:noFill/>
        </p:spPr>
        <p:txBody>
          <a:bodyPr wrap="square" rtlCol="0">
            <a:spAutoFit/>
          </a:bodyPr>
          <a:lstStyle/>
          <a:p>
            <a:r>
              <a:rPr lang="en-US" sz="2800" dirty="0" smtClean="0">
                <a:solidFill>
                  <a:srgbClr val="FFFF00"/>
                </a:solidFill>
              </a:rPr>
              <a:t>Three stage observational scheme:</a:t>
            </a:r>
          </a:p>
          <a:p>
            <a:endParaRPr lang="en-US" sz="2400" dirty="0" smtClean="0"/>
          </a:p>
          <a:p>
            <a:r>
              <a:rPr lang="en-US" sz="2400" dirty="0" smtClean="0"/>
              <a:t>Stage 1: Target fields containing </a:t>
            </a:r>
            <a:r>
              <a:rPr lang="en-US" sz="2400" dirty="0" err="1" smtClean="0"/>
              <a:t>lensing</a:t>
            </a:r>
            <a:r>
              <a:rPr lang="en-US" sz="2400" dirty="0" smtClean="0"/>
              <a:t> clusters, (A370, A 1689 and MACS 2129) chosen because they have no bright radio sources) thereby taking advantage of the </a:t>
            </a:r>
            <a:r>
              <a:rPr lang="en-US" sz="2400" dirty="0" err="1" smtClean="0"/>
              <a:t>lensing</a:t>
            </a:r>
            <a:r>
              <a:rPr lang="en-US" sz="2400" dirty="0" smtClean="0"/>
              <a:t> magnification in source brightness, angular extents and source counts that </a:t>
            </a:r>
            <a:r>
              <a:rPr lang="en-US" sz="2400" dirty="0" err="1" smtClean="0"/>
              <a:t>lensing</a:t>
            </a:r>
            <a:r>
              <a:rPr lang="en-US" sz="2400" dirty="0" smtClean="0"/>
              <a:t> affords. (3 </a:t>
            </a:r>
            <a:r>
              <a:rPr lang="en-US" sz="2400" dirty="0" err="1" smtClean="0"/>
              <a:t>x</a:t>
            </a:r>
            <a:r>
              <a:rPr lang="en-US" sz="2400" dirty="0" smtClean="0"/>
              <a:t> 600 hrs)</a:t>
            </a:r>
          </a:p>
          <a:p>
            <a:r>
              <a:rPr lang="en-US" sz="2400" dirty="0" smtClean="0">
                <a:solidFill>
                  <a:srgbClr val="FFFF00"/>
                </a:solidFill>
              </a:rPr>
              <a:t>Sensitivity in a 1 MHz bandwidth is about 10 </a:t>
            </a:r>
            <a:r>
              <a:rPr lang="en-US" sz="2400" dirty="0" err="1" smtClean="0">
                <a:solidFill>
                  <a:srgbClr val="FFFF00"/>
                </a:solidFill>
              </a:rPr>
              <a:t>microjansky</a:t>
            </a:r>
            <a:r>
              <a:rPr lang="en-US" sz="2400" dirty="0" smtClean="0">
                <a:solidFill>
                  <a:srgbClr val="FFFF00"/>
                </a:solidFill>
              </a:rPr>
              <a:t> in 250 hrs</a:t>
            </a:r>
          </a:p>
          <a:p>
            <a:endParaRPr lang="en-US" sz="2400" dirty="0" smtClean="0"/>
          </a:p>
          <a:p>
            <a:r>
              <a:rPr lang="en-US" sz="2400" dirty="0" smtClean="0"/>
              <a:t>Stage 2: High-</a:t>
            </a:r>
            <a:r>
              <a:rPr lang="en-US" sz="2400" dirty="0" err="1" smtClean="0"/>
              <a:t>z</a:t>
            </a:r>
            <a:r>
              <a:rPr lang="en-US" sz="2400" dirty="0" smtClean="0"/>
              <a:t> quasars  and some blank fields (9 </a:t>
            </a:r>
            <a:r>
              <a:rPr lang="en-US" sz="2400" dirty="0" err="1" smtClean="0"/>
              <a:t>x</a:t>
            </a:r>
            <a:r>
              <a:rPr lang="en-US" sz="2400" dirty="0" smtClean="0"/>
              <a:t> 300 hrs)</a:t>
            </a:r>
          </a:p>
          <a:p>
            <a:endParaRPr lang="en-US" sz="2400" dirty="0" smtClean="0"/>
          </a:p>
          <a:p>
            <a:r>
              <a:rPr lang="en-US" sz="2400" dirty="0" smtClean="0"/>
              <a:t>Stage 3: One square degree survey </a:t>
            </a:r>
            <a:r>
              <a:rPr lang="en-US" sz="2400" dirty="0" err="1" smtClean="0"/>
              <a:t>centred</a:t>
            </a:r>
            <a:r>
              <a:rPr lang="en-US" sz="2400" dirty="0" smtClean="0"/>
              <a:t> on a prominent field already targeted by other surveys </a:t>
            </a:r>
            <a:r>
              <a:rPr lang="en-US" sz="2400" dirty="0" err="1" smtClean="0"/>
              <a:t>eg</a:t>
            </a:r>
            <a:r>
              <a:rPr lang="en-US" sz="2400" dirty="0" smtClean="0"/>
              <a:t> ECDFS (250 </a:t>
            </a:r>
            <a:r>
              <a:rPr lang="en-US" sz="2400" dirty="0" err="1" smtClean="0"/>
              <a:t>x</a:t>
            </a:r>
            <a:r>
              <a:rPr lang="en-US" sz="2400" dirty="0" smtClean="0"/>
              <a:t> 8 hrs)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940"/>
            <a:ext cx="8229600" cy="1143000"/>
          </a:xfrm>
        </p:spPr>
        <p:txBody>
          <a:bodyPr>
            <a:normAutofit fontScale="90000"/>
          </a:bodyPr>
          <a:lstStyle/>
          <a:p>
            <a:r>
              <a:rPr lang="en-US" sz="3556" dirty="0" smtClean="0"/>
              <a:t/>
            </a:r>
            <a:br>
              <a:rPr lang="en-US" sz="3556" dirty="0" smtClean="0"/>
            </a:br>
            <a:r>
              <a:rPr lang="en-US" sz="3556" dirty="0" err="1" smtClean="0"/>
              <a:t>MeerGAL</a:t>
            </a:r>
            <a:r>
              <a:rPr lang="en-US" sz="3556" dirty="0" smtClean="0"/>
              <a:t> </a:t>
            </a:r>
            <a:r>
              <a:rPr lang="en-US" sz="3556" dirty="0" smtClean="0">
                <a:solidFill>
                  <a:srgbClr val="FFFF00"/>
                </a:solidFill>
              </a:rPr>
              <a:t>– High-frequency </a:t>
            </a:r>
            <a:r>
              <a:rPr lang="en-US" sz="3556" dirty="0" smtClean="0"/>
              <a:t>survey of the Milky Way Galaxy (and </a:t>
            </a:r>
            <a:r>
              <a:rPr lang="en-US" sz="3556" dirty="0" err="1" smtClean="0"/>
              <a:t>Magellanic</a:t>
            </a:r>
            <a:r>
              <a:rPr lang="en-US" sz="3556" dirty="0" smtClean="0"/>
              <a:t> Clouds)</a:t>
            </a:r>
            <a:br>
              <a:rPr lang="en-US" sz="3556" dirty="0" smtClean="0"/>
            </a:br>
            <a:r>
              <a:rPr lang="en-US" sz="3111" dirty="0" smtClean="0">
                <a:solidFill>
                  <a:srgbClr val="CCFFCC"/>
                </a:solidFill>
              </a:rPr>
              <a:t>Mark Thompson and </a:t>
            </a:r>
            <a:r>
              <a:rPr lang="en-US" sz="3111" dirty="0" err="1" smtClean="0">
                <a:solidFill>
                  <a:srgbClr val="CCFFCC"/>
                </a:solidFill>
              </a:rPr>
              <a:t>Sharmila</a:t>
            </a:r>
            <a:r>
              <a:rPr lang="en-US" sz="3111" dirty="0" smtClean="0">
                <a:solidFill>
                  <a:srgbClr val="CCFFCC"/>
                </a:solidFill>
              </a:rPr>
              <a:t> </a:t>
            </a:r>
            <a:r>
              <a:rPr lang="en-US" sz="3111" dirty="0" err="1" smtClean="0">
                <a:solidFill>
                  <a:srgbClr val="CCFFCC"/>
                </a:solidFill>
              </a:rPr>
              <a:t>Goedhart</a:t>
            </a:r>
            <a:r>
              <a:rPr lang="en-US" dirty="0" smtClean="0"/>
              <a:t/>
            </a:r>
            <a:br>
              <a:rPr lang="en-US" dirty="0" smtClean="0"/>
            </a:br>
            <a:endParaRPr lang="en-US" dirty="0"/>
          </a:p>
        </p:txBody>
      </p:sp>
      <p:sp>
        <p:nvSpPr>
          <p:cNvPr id="3" name="Content Placeholder 2"/>
          <p:cNvSpPr>
            <a:spLocks noGrp="1"/>
          </p:cNvSpPr>
          <p:nvPr>
            <p:ph idx="1"/>
          </p:nvPr>
        </p:nvSpPr>
        <p:spPr>
          <a:xfrm>
            <a:off x="457200" y="2414518"/>
            <a:ext cx="8229600" cy="4443482"/>
          </a:xfrm>
        </p:spPr>
        <p:txBody>
          <a:bodyPr>
            <a:normAutofit/>
          </a:bodyPr>
          <a:lstStyle/>
          <a:p>
            <a:pPr>
              <a:buNone/>
            </a:pPr>
            <a:endParaRPr lang="en-US" dirty="0" smtClean="0">
              <a:solidFill>
                <a:srgbClr val="CCFFCC"/>
              </a:solidFill>
            </a:endParaRPr>
          </a:p>
          <a:p>
            <a:pPr>
              <a:buNone/>
            </a:pPr>
            <a:endParaRPr lang="en-US" dirty="0" smtClean="0">
              <a:solidFill>
                <a:srgbClr val="CCFFCC"/>
              </a:solidFill>
            </a:endParaRPr>
          </a:p>
          <a:p>
            <a:pPr>
              <a:buNone/>
            </a:pPr>
            <a:endParaRPr lang="en-US" dirty="0" smtClean="0">
              <a:solidFill>
                <a:srgbClr val="CCFFCC"/>
              </a:solidFill>
            </a:endParaRPr>
          </a:p>
          <a:p>
            <a:pPr>
              <a:buNone/>
            </a:pPr>
            <a:endParaRPr lang="en-US" dirty="0" smtClean="0">
              <a:solidFill>
                <a:srgbClr val="CCFFCC"/>
              </a:solidFill>
            </a:endParaRPr>
          </a:p>
        </p:txBody>
      </p:sp>
      <p:sp>
        <p:nvSpPr>
          <p:cNvPr id="4" name="Rectangle 3"/>
          <p:cNvSpPr/>
          <p:nvPr/>
        </p:nvSpPr>
        <p:spPr>
          <a:xfrm>
            <a:off x="457200" y="2274836"/>
            <a:ext cx="8229600" cy="4678204"/>
          </a:xfrm>
          <a:prstGeom prst="rect">
            <a:avLst/>
          </a:prstGeom>
        </p:spPr>
        <p:txBody>
          <a:bodyPr wrap="square">
            <a:spAutoFit/>
          </a:bodyPr>
          <a:lstStyle/>
          <a:p>
            <a:r>
              <a:rPr lang="en-US" sz="2800" dirty="0" smtClean="0"/>
              <a:t>Unique to </a:t>
            </a:r>
            <a:r>
              <a:rPr lang="en-US" sz="2800" dirty="0" err="1" smtClean="0"/>
              <a:t>MeerKAT</a:t>
            </a:r>
            <a:r>
              <a:rPr lang="en-US" sz="2800" dirty="0" smtClean="0"/>
              <a:t> and another reason for 8-14.5 GHz</a:t>
            </a:r>
          </a:p>
          <a:p>
            <a:endParaRPr lang="en-US" sz="2800" dirty="0" smtClean="0"/>
          </a:p>
          <a:p>
            <a:r>
              <a:rPr lang="en-US" sz="2800" dirty="0" smtClean="0"/>
              <a:t>Stellar formation and evolution - HII Regions,</a:t>
            </a:r>
          </a:p>
          <a:p>
            <a:endParaRPr lang="en-US" sz="2800" dirty="0" smtClean="0"/>
          </a:p>
          <a:p>
            <a:r>
              <a:rPr lang="en-US" sz="2800" dirty="0" smtClean="0"/>
              <a:t> Recombination lines and Galactic Rotation Curve,</a:t>
            </a:r>
          </a:p>
          <a:p>
            <a:endParaRPr lang="en-US" sz="2800" dirty="0" smtClean="0"/>
          </a:p>
          <a:p>
            <a:r>
              <a:rPr lang="en-US" sz="2800" dirty="0" smtClean="0"/>
              <a:t> interstellar molecules, </a:t>
            </a:r>
          </a:p>
          <a:p>
            <a:r>
              <a:rPr lang="en-US" sz="2800" dirty="0" smtClean="0">
                <a:solidFill>
                  <a:srgbClr val="FFFF00"/>
                </a:solidFill>
              </a:rPr>
              <a:t>Astrobiology - new molecules, molecules of life…</a:t>
            </a:r>
            <a:r>
              <a:rPr lang="en-US" dirty="0" smtClean="0">
                <a:solidFill>
                  <a:srgbClr val="FFFF00"/>
                </a:solidFill>
              </a:rPr>
              <a:t>.</a:t>
            </a:r>
          </a:p>
          <a:p>
            <a:endParaRPr lang="en-US" dirty="0" smtClean="0">
              <a:solidFill>
                <a:srgbClr val="FFFF00"/>
              </a:solidFill>
            </a:endParaRPr>
          </a:p>
          <a:p>
            <a:r>
              <a:rPr lang="en-US" sz="2800" dirty="0" smtClean="0"/>
              <a:t>MASERS throughout the Galaxy - astrometry follow-</a:t>
            </a:r>
            <a:r>
              <a:rPr lang="en-US" sz="2800" dirty="0" smtClean="0"/>
              <a:t>up with VLBI</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676400" y="152400"/>
            <a:ext cx="6096000" cy="1295400"/>
          </a:xfrm>
        </p:spPr>
        <p:txBody>
          <a:bodyPr>
            <a:normAutofit fontScale="90000"/>
          </a:bodyPr>
          <a:lstStyle/>
          <a:p>
            <a:pPr eaLnBrk="1" hangingPunct="1"/>
            <a:r>
              <a:rPr lang="en-US"/>
              <a:t>Astrobiology at Long Wavelengths</a:t>
            </a:r>
          </a:p>
        </p:txBody>
      </p:sp>
      <p:sp>
        <p:nvSpPr>
          <p:cNvPr id="29699" name="Rectangle 3"/>
          <p:cNvSpPr>
            <a:spLocks noGrp="1" noChangeArrowheads="1"/>
          </p:cNvSpPr>
          <p:nvPr>
            <p:ph type="body" idx="1"/>
          </p:nvPr>
        </p:nvSpPr>
        <p:spPr>
          <a:xfrm>
            <a:off x="0" y="1447800"/>
            <a:ext cx="4876800" cy="3124200"/>
          </a:xfrm>
        </p:spPr>
        <p:txBody>
          <a:bodyPr/>
          <a:lstStyle/>
          <a:p>
            <a:pPr marL="290513" indent="-290513" eaLnBrk="1" hangingPunct="1">
              <a:buFontTx/>
              <a:buNone/>
            </a:pPr>
            <a:r>
              <a:rPr lang="en-US" dirty="0" err="1">
                <a:latin typeface="Symbol" charset="2"/>
              </a:rPr>
              <a:t>l</a:t>
            </a:r>
            <a:r>
              <a:rPr lang="en-US" dirty="0"/>
              <a:t> &gt; 1 cm</a:t>
            </a:r>
          </a:p>
          <a:p>
            <a:pPr marL="290513" indent="-290513" eaLnBrk="1" hangingPunct="1"/>
            <a:r>
              <a:rPr lang="en-US" sz="2400" dirty="0"/>
              <a:t>Not affected by dust</a:t>
            </a:r>
          </a:p>
          <a:p>
            <a:pPr marL="290513" indent="-290513" eaLnBrk="1" hangingPunct="1"/>
            <a:r>
              <a:rPr lang="en-US" sz="2400" dirty="0"/>
              <a:t>Complex molecules have transitions at longer wavelengths</a:t>
            </a:r>
          </a:p>
          <a:p>
            <a:pPr marL="290513" indent="-290513" eaLnBrk="1" hangingPunct="1"/>
            <a:r>
              <a:rPr lang="en-US" sz="2400" dirty="0"/>
              <a:t>“Waterhole” (1.4–1.7 GHz)</a:t>
            </a:r>
          </a:p>
          <a:p>
            <a:pPr marL="290513" indent="-290513" eaLnBrk="1" hangingPunct="1"/>
            <a:r>
              <a:rPr lang="en-US" sz="2400" dirty="0"/>
              <a:t>Leakage emissions from </a:t>
            </a:r>
            <a:r>
              <a:rPr lang="en-US" sz="2400" dirty="0" err="1"/>
              <a:t>extrasolar</a:t>
            </a:r>
            <a:r>
              <a:rPr lang="en-US" sz="2400" dirty="0"/>
              <a:t> </a:t>
            </a:r>
            <a:r>
              <a:rPr lang="en-US" sz="2400" dirty="0" smtClean="0"/>
              <a:t>planets!</a:t>
            </a:r>
          </a:p>
          <a:p>
            <a:pPr marL="290513" indent="-290513" eaLnBrk="1" hangingPunct="1"/>
            <a:endParaRPr lang="en-US" dirty="0"/>
          </a:p>
        </p:txBody>
      </p:sp>
      <p:pic>
        <p:nvPicPr>
          <p:cNvPr id="29700" name="Picture 4"/>
          <p:cNvPicPr>
            <a:picLocks noChangeAspect="1" noChangeArrowheads="1"/>
          </p:cNvPicPr>
          <p:nvPr/>
        </p:nvPicPr>
        <p:blipFill>
          <a:blip r:embed="rId2"/>
          <a:srcRect/>
          <a:stretch>
            <a:fillRect/>
          </a:stretch>
        </p:blipFill>
        <p:spPr bwMode="auto">
          <a:xfrm>
            <a:off x="6934200" y="914400"/>
            <a:ext cx="2209800" cy="1789113"/>
          </a:xfrm>
          <a:prstGeom prst="rect">
            <a:avLst/>
          </a:prstGeom>
          <a:noFill/>
          <a:ln w="9525">
            <a:noFill/>
            <a:miter lim="800000"/>
            <a:headEnd/>
            <a:tailEnd/>
          </a:ln>
        </p:spPr>
      </p:pic>
      <p:pic>
        <p:nvPicPr>
          <p:cNvPr id="29701" name="Picture 5"/>
          <p:cNvPicPr>
            <a:picLocks noChangeAspect="1" noChangeArrowheads="1"/>
          </p:cNvPicPr>
          <p:nvPr/>
        </p:nvPicPr>
        <p:blipFill>
          <a:blip r:embed="rId3"/>
          <a:srcRect/>
          <a:stretch>
            <a:fillRect/>
          </a:stretch>
        </p:blipFill>
        <p:spPr bwMode="auto">
          <a:xfrm>
            <a:off x="5257800" y="2598738"/>
            <a:ext cx="3511550" cy="4183062"/>
          </a:xfrm>
          <a:prstGeom prst="rect">
            <a:avLst/>
          </a:prstGeom>
          <a:noFill/>
          <a:ln w="9525">
            <a:noFill/>
            <a:miter lim="800000"/>
            <a:headEnd/>
            <a:tailEnd/>
          </a:ln>
        </p:spPr>
      </p:pic>
      <p:sp>
        <p:nvSpPr>
          <p:cNvPr id="29702" name="Text Box 6"/>
          <p:cNvSpPr txBox="1">
            <a:spLocks noChangeArrowheads="1"/>
          </p:cNvSpPr>
          <p:nvPr/>
        </p:nvSpPr>
        <p:spPr bwMode="auto">
          <a:xfrm>
            <a:off x="0" y="0"/>
            <a:ext cx="1600200" cy="947738"/>
          </a:xfrm>
          <a:prstGeom prst="rect">
            <a:avLst/>
          </a:prstGeom>
          <a:solidFill>
            <a:schemeClr val="bg1"/>
          </a:solidFill>
          <a:ln w="9525">
            <a:solidFill>
              <a:schemeClr val="accent2"/>
            </a:solidFill>
            <a:miter lim="800000"/>
            <a:headEnd/>
            <a:tailEnd/>
          </a:ln>
        </p:spPr>
        <p:txBody>
          <a:bodyPr lIns="54000" tIns="10800" rIns="54000" bIns="10800">
            <a:prstTxWarp prst="textNoShape">
              <a:avLst/>
            </a:prstTxWarp>
            <a:spAutoFit/>
          </a:bodyPr>
          <a:lstStyle/>
          <a:p>
            <a:r>
              <a:rPr lang="en-US" sz="1600">
                <a:latin typeface="Times New Roman" charset="0"/>
              </a:rPr>
              <a:t>Origins</a:t>
            </a:r>
          </a:p>
          <a:p>
            <a:pPr marL="190500" lvl="1">
              <a:spcBef>
                <a:spcPct val="5000"/>
              </a:spcBef>
            </a:pPr>
            <a:r>
              <a:rPr lang="en-US" sz="1400">
                <a:latin typeface="Times New Roman" charset="0"/>
              </a:rPr>
              <a:t>First Light</a:t>
            </a:r>
          </a:p>
          <a:p>
            <a:pPr marL="190500" lvl="1">
              <a:spcBef>
                <a:spcPct val="5000"/>
              </a:spcBef>
            </a:pPr>
            <a:r>
              <a:rPr lang="en-US" sz="1400">
                <a:latin typeface="Times New Roman" charset="0"/>
              </a:rPr>
              <a:t>Galaxy Evolution</a:t>
            </a:r>
          </a:p>
          <a:p>
            <a:pPr marL="190500" lvl="1">
              <a:spcBef>
                <a:spcPct val="5000"/>
              </a:spcBef>
            </a:pPr>
            <a:r>
              <a:rPr lang="en-US" sz="1400">
                <a:solidFill>
                  <a:schemeClr val="tx2"/>
                </a:solidFill>
                <a:latin typeface="Times New Roman" charset="0"/>
              </a:rPr>
              <a:t>Astrobiology</a:t>
            </a:r>
            <a:endParaRPr lang="en-US" sz="1600">
              <a:solidFill>
                <a:schemeClr val="tx2"/>
              </a:solidFill>
              <a:latin typeface="Times New Roman" charset="0"/>
            </a:endParaRPr>
          </a:p>
        </p:txBody>
      </p:sp>
      <p:pic>
        <p:nvPicPr>
          <p:cNvPr id="29703" name="Picture 7"/>
          <p:cNvPicPr>
            <a:picLocks noChangeAspect="1" noChangeArrowheads="1"/>
          </p:cNvPicPr>
          <p:nvPr/>
        </p:nvPicPr>
        <p:blipFill>
          <a:blip r:embed="rId4"/>
          <a:srcRect l="28203" t="5225" r="2797" b="40948"/>
          <a:stretch>
            <a:fillRect/>
          </a:stretch>
        </p:blipFill>
        <p:spPr bwMode="auto">
          <a:xfrm>
            <a:off x="533400" y="4924425"/>
            <a:ext cx="3581400" cy="1857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3: Deep Continuum studies (</a:t>
            </a:r>
            <a:r>
              <a:rPr lang="en-US" dirty="0" err="1" smtClean="0">
                <a:solidFill>
                  <a:srgbClr val="FFFF00"/>
                </a:solidFill>
              </a:rPr>
              <a:t>Mightee</a:t>
            </a:r>
            <a:r>
              <a:rPr lang="en-US" dirty="0" smtClean="0">
                <a:solidFill>
                  <a:srgbClr val="FFFF00"/>
                </a:solidFill>
              </a:rPr>
              <a:t>)</a:t>
            </a:r>
            <a:r>
              <a:rPr lang="en-US" dirty="0" smtClean="0"/>
              <a:t> </a:t>
            </a:r>
            <a:r>
              <a:rPr lang="en-US" dirty="0" smtClean="0">
                <a:solidFill>
                  <a:srgbClr val="CCFFCC"/>
                </a:solidFill>
              </a:rPr>
              <a:t>van </a:t>
            </a:r>
            <a:r>
              <a:rPr lang="en-US" dirty="0" err="1" smtClean="0">
                <a:solidFill>
                  <a:srgbClr val="CCFFCC"/>
                </a:solidFill>
              </a:rPr>
              <a:t>der</a:t>
            </a:r>
            <a:r>
              <a:rPr lang="en-US" dirty="0" smtClean="0">
                <a:solidFill>
                  <a:srgbClr val="CCFFCC"/>
                </a:solidFill>
              </a:rPr>
              <a:t> </a:t>
            </a:r>
            <a:r>
              <a:rPr lang="en-US" dirty="0" err="1" smtClean="0">
                <a:solidFill>
                  <a:srgbClr val="CCFFCC"/>
                </a:solidFill>
              </a:rPr>
              <a:t>Heyden</a:t>
            </a:r>
            <a:r>
              <a:rPr lang="en-US" dirty="0" smtClean="0">
                <a:solidFill>
                  <a:srgbClr val="CCFFCC"/>
                </a:solidFill>
              </a:rPr>
              <a:t> and Jarvis</a:t>
            </a:r>
            <a:r>
              <a:rPr lang="en-US" dirty="0" smtClean="0">
                <a:solidFill>
                  <a:srgbClr val="FF0000"/>
                </a:solidFill>
              </a:rPr>
              <a:t/>
            </a:r>
            <a:br>
              <a:rPr lang="en-US" dirty="0" smtClean="0">
                <a:solidFill>
                  <a:srgbClr val="FF0000"/>
                </a:solidFill>
              </a:rPr>
            </a:br>
            <a:endParaRPr lang="en-US" dirty="0"/>
          </a:p>
        </p:txBody>
      </p:sp>
      <p:sp>
        <p:nvSpPr>
          <p:cNvPr id="3" name="Content Placeholder 2"/>
          <p:cNvSpPr>
            <a:spLocks noGrp="1"/>
          </p:cNvSpPr>
          <p:nvPr>
            <p:ph idx="1"/>
          </p:nvPr>
        </p:nvSpPr>
        <p:spPr>
          <a:xfrm>
            <a:off x="457200" y="1600200"/>
            <a:ext cx="8229600" cy="5026554"/>
          </a:xfrm>
        </p:spPr>
        <p:txBody>
          <a:bodyPr>
            <a:normAutofit/>
          </a:bodyPr>
          <a:lstStyle/>
          <a:p>
            <a:r>
              <a:rPr lang="en-US" dirty="0" smtClean="0"/>
              <a:t>Long integrations of selected regions in order to reach micro-</a:t>
            </a:r>
            <a:r>
              <a:rPr lang="en-US" dirty="0" err="1" smtClean="0"/>
              <a:t>Jansky</a:t>
            </a:r>
            <a:r>
              <a:rPr lang="en-US" dirty="0" smtClean="0"/>
              <a:t> sensitivity levels</a:t>
            </a:r>
          </a:p>
          <a:p>
            <a:r>
              <a:rPr lang="en-US" dirty="0" smtClean="0"/>
              <a:t>Will integrate on the same field as </a:t>
            </a:r>
            <a:r>
              <a:rPr lang="en-US" dirty="0" err="1" smtClean="0"/>
              <a:t>Laduma</a:t>
            </a:r>
            <a:endParaRPr lang="en-US" dirty="0" smtClean="0"/>
          </a:p>
          <a:p>
            <a:r>
              <a:rPr lang="en-US" dirty="0" smtClean="0"/>
              <a:t>Synergy with the wider field ASKAP-EMU survey</a:t>
            </a:r>
          </a:p>
          <a:p>
            <a:pPr>
              <a:buNone/>
            </a:pPr>
            <a:r>
              <a:rPr lang="en-US" dirty="0" err="1" smtClean="0">
                <a:solidFill>
                  <a:srgbClr val="FFFF00"/>
                </a:solidFill>
              </a:rPr>
              <a:t>Mightee</a:t>
            </a:r>
            <a:r>
              <a:rPr lang="en-US" dirty="0" smtClean="0">
                <a:solidFill>
                  <a:srgbClr val="FFFF00"/>
                </a:solidFill>
              </a:rPr>
              <a:t> is so sensitive that it is very likely to detect new types of radio sources – showing the way the radio galaxy population evolved</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55"/>
            <a:ext cx="8229600" cy="1143000"/>
          </a:xfrm>
        </p:spPr>
        <p:txBody>
          <a:bodyPr>
            <a:normAutofit fontScale="90000"/>
          </a:bodyPr>
          <a:lstStyle/>
          <a:p>
            <a:r>
              <a:rPr lang="en-US" dirty="0" err="1" smtClean="0"/>
              <a:t>MeerKAT</a:t>
            </a:r>
            <a:r>
              <a:rPr lang="en-US" dirty="0" smtClean="0"/>
              <a:t> Large Surveys</a:t>
            </a:r>
            <a:br>
              <a:rPr lang="en-US" dirty="0" smtClean="0"/>
            </a:br>
            <a:r>
              <a:rPr lang="en-US" dirty="0" smtClean="0"/>
              <a:t>Community response</a:t>
            </a:r>
            <a:endParaRPr lang="en-US" dirty="0"/>
          </a:p>
        </p:txBody>
      </p:sp>
      <p:sp>
        <p:nvSpPr>
          <p:cNvPr id="6" name="Vertical Text Placeholder 5"/>
          <p:cNvSpPr>
            <a:spLocks noGrp="1"/>
          </p:cNvSpPr>
          <p:nvPr>
            <p:ph type="body" orient="vert" idx="1"/>
          </p:nvPr>
        </p:nvSpPr>
        <p:spPr/>
        <p:txBody>
          <a:bodyPr/>
          <a:lstStyle/>
          <a:p>
            <a:endParaRPr lang="en-US"/>
          </a:p>
        </p:txBody>
      </p:sp>
      <p:sp>
        <p:nvSpPr>
          <p:cNvPr id="3" name="Slide Number Placeholder 2"/>
          <p:cNvSpPr>
            <a:spLocks noGrp="1"/>
          </p:cNvSpPr>
          <p:nvPr>
            <p:ph type="sldNum" sz="quarter" idx="12"/>
          </p:nvPr>
        </p:nvSpPr>
        <p:spPr/>
        <p:txBody>
          <a:bodyPr/>
          <a:lstStyle/>
          <a:p>
            <a:fld id="{785AD95A-99EE-2547-B922-A53ED9CE1525}" type="slidenum">
              <a:rPr lang="en-US" smtClean="0"/>
              <a:pPr/>
              <a:t>3</a:t>
            </a:fld>
            <a:endParaRPr lang="en-US"/>
          </a:p>
        </p:txBody>
      </p:sp>
      <p:graphicFrame>
        <p:nvGraphicFramePr>
          <p:cNvPr id="215042" name="Object 2"/>
          <p:cNvGraphicFramePr>
            <a:graphicFrameLocks noChangeAspect="1"/>
          </p:cNvGraphicFramePr>
          <p:nvPr/>
        </p:nvGraphicFramePr>
        <p:xfrm>
          <a:off x="25261" y="1149455"/>
          <a:ext cx="9118739" cy="5348817"/>
        </p:xfrm>
        <a:graphic>
          <a:graphicData uri="http://schemas.openxmlformats.org/presentationml/2006/ole">
            <p:oleObj spid="_x0000_s166914" name="Worksheet" r:id="rId4" imgW="9155556" imgH="5371429" progId="Excel.Sheet.12">
              <p:embed/>
            </p:oleObj>
          </a:graphicData>
        </a:graphic>
      </p:graphicFrame>
      <p:sp>
        <p:nvSpPr>
          <p:cNvPr id="5" name="TextBox 4"/>
          <p:cNvSpPr txBox="1"/>
          <p:nvPr/>
        </p:nvSpPr>
        <p:spPr>
          <a:xfrm>
            <a:off x="6477000" y="6096000"/>
            <a:ext cx="1442184" cy="346249"/>
          </a:xfrm>
          <a:prstGeom prst="rect">
            <a:avLst/>
          </a:prstGeom>
          <a:noFill/>
        </p:spPr>
        <p:txBody>
          <a:bodyPr wrap="none" rtlCol="0">
            <a:spAutoFit/>
          </a:bodyPr>
          <a:lstStyle/>
          <a:p>
            <a:pPr>
              <a:buNone/>
            </a:pPr>
            <a:r>
              <a:rPr lang="en-US" sz="1800" dirty="0" smtClean="0">
                <a:solidFill>
                  <a:schemeClr val="tx2"/>
                </a:solidFill>
              </a:rPr>
              <a:t>22 countries</a:t>
            </a:r>
            <a:endParaRPr lang="en-US" sz="1800" dirty="0">
              <a:solidFill>
                <a:schemeClr val="tx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3" name="Rectangle 3"/>
          <p:cNvSpPr>
            <a:spLocks noGrp="1" noChangeArrowheads="1"/>
          </p:cNvSpPr>
          <p:nvPr>
            <p:ph type="title"/>
          </p:nvPr>
        </p:nvSpPr>
        <p:spPr>
          <a:xfrm>
            <a:off x="0" y="341313"/>
            <a:ext cx="9144000" cy="552450"/>
          </a:xfrm>
        </p:spPr>
        <p:txBody>
          <a:bodyPr>
            <a:normAutofit fontScale="90000"/>
          </a:bodyPr>
          <a:lstStyle/>
          <a:p>
            <a:r>
              <a:rPr lang="en-AU" dirty="0" smtClean="0">
                <a:solidFill>
                  <a:srgbClr val="FFFF00"/>
                </a:solidFill>
              </a:rPr>
              <a:t>Approach to major </a:t>
            </a:r>
            <a:r>
              <a:rPr lang="en-AU" dirty="0">
                <a:solidFill>
                  <a:srgbClr val="FFFF00"/>
                </a:solidFill>
              </a:rPr>
              <a:t>radio surveys</a:t>
            </a:r>
          </a:p>
        </p:txBody>
      </p:sp>
      <p:sp>
        <p:nvSpPr>
          <p:cNvPr id="87044" name="Text Box 4"/>
          <p:cNvSpPr txBox="1">
            <a:spLocks noChangeArrowheads="1"/>
          </p:cNvSpPr>
          <p:nvPr/>
        </p:nvSpPr>
        <p:spPr bwMode="auto">
          <a:xfrm>
            <a:off x="60325" y="5864225"/>
            <a:ext cx="184150" cy="519113"/>
          </a:xfrm>
          <a:prstGeom prst="rect">
            <a:avLst/>
          </a:prstGeom>
          <a:noFill/>
          <a:ln w="9525">
            <a:noFill/>
            <a:miter lim="800000"/>
            <a:headEnd/>
            <a:tailEnd/>
          </a:ln>
        </p:spPr>
        <p:txBody>
          <a:bodyPr wrap="none">
            <a:prstTxWarp prst="textNoShape">
              <a:avLst/>
            </a:prstTxWarp>
            <a:spAutoFit/>
          </a:bodyPr>
          <a:lstStyle/>
          <a:p>
            <a:endParaRPr lang="en-AU" sz="2800">
              <a:latin typeface="Comic Sans MS" charset="0"/>
            </a:endParaRPr>
          </a:p>
        </p:txBody>
      </p:sp>
      <p:pic>
        <p:nvPicPr>
          <p:cNvPr id="87046" name="Picture 8"/>
          <p:cNvPicPr>
            <a:picLocks noChangeAspect="1" noChangeArrowheads="1"/>
          </p:cNvPicPr>
          <p:nvPr/>
        </p:nvPicPr>
        <p:blipFill>
          <a:blip r:embed="rId3"/>
          <a:srcRect/>
          <a:stretch>
            <a:fillRect/>
          </a:stretch>
        </p:blipFill>
        <p:spPr bwMode="auto">
          <a:xfrm>
            <a:off x="2296027" y="1667229"/>
            <a:ext cx="4758547" cy="4376802"/>
          </a:xfrm>
          <a:prstGeom prst="rect">
            <a:avLst/>
          </a:prstGeom>
          <a:noFill/>
          <a:ln w="9525">
            <a:noFill/>
            <a:miter lim="800000"/>
            <a:headEnd/>
            <a:tailEnd/>
          </a:ln>
        </p:spPr>
      </p:pic>
      <p:sp>
        <p:nvSpPr>
          <p:cNvPr id="87047" name="Text Box 9"/>
          <p:cNvSpPr txBox="1">
            <a:spLocks noChangeArrowheads="1"/>
          </p:cNvSpPr>
          <p:nvPr/>
        </p:nvSpPr>
        <p:spPr bwMode="auto">
          <a:xfrm>
            <a:off x="2296028" y="1114425"/>
            <a:ext cx="4758547" cy="369332"/>
          </a:xfrm>
          <a:prstGeom prst="rect">
            <a:avLst/>
          </a:prstGeom>
          <a:noFill/>
          <a:ln w="9525">
            <a:noFill/>
            <a:miter lim="800000"/>
            <a:headEnd/>
            <a:tailEnd/>
          </a:ln>
        </p:spPr>
        <p:txBody>
          <a:bodyPr wrap="square">
            <a:prstTxWarp prst="textNoShape">
              <a:avLst/>
            </a:prstTxWarp>
            <a:spAutoFit/>
          </a:bodyPr>
          <a:lstStyle/>
          <a:p>
            <a:r>
              <a:rPr lang="en-AU" dirty="0"/>
              <a:t>The wedding-cake approach</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1371600" y="1041400"/>
            <a:ext cx="5816600" cy="5816600"/>
            <a:chOff x="1371600" y="1041400"/>
            <a:chExt cx="5816600" cy="5816600"/>
          </a:xfrm>
        </p:grpSpPr>
        <p:pic>
          <p:nvPicPr>
            <p:cNvPr id="38925" name="Picture 17" descr="Radio_Surveys-ATLAS_modified_before.gif"/>
            <p:cNvPicPr>
              <a:picLocks noChangeAspect="1"/>
            </p:cNvPicPr>
            <p:nvPr/>
          </p:nvPicPr>
          <p:blipFill>
            <a:blip r:embed="rId3"/>
            <a:srcRect/>
            <a:stretch>
              <a:fillRect/>
            </a:stretch>
          </p:blipFill>
          <p:spPr bwMode="auto">
            <a:xfrm>
              <a:off x="1371600" y="1041400"/>
              <a:ext cx="5816600" cy="5816600"/>
            </a:xfrm>
            <a:prstGeom prst="rect">
              <a:avLst/>
            </a:prstGeom>
            <a:noFill/>
            <a:ln w="9525">
              <a:noFill/>
              <a:miter lim="800000"/>
              <a:headEnd/>
              <a:tailEnd/>
            </a:ln>
          </p:spPr>
        </p:pic>
        <p:pic>
          <p:nvPicPr>
            <p:cNvPr id="38926" name="Picture 18" descr="Radio_Surveys-ATLAS_modified2.gif"/>
            <p:cNvPicPr>
              <a:picLocks noChangeAspect="1"/>
            </p:cNvPicPr>
            <p:nvPr/>
          </p:nvPicPr>
          <p:blipFill>
            <a:blip r:embed="rId4"/>
            <a:srcRect/>
            <a:stretch>
              <a:fillRect/>
            </a:stretch>
          </p:blipFill>
          <p:spPr bwMode="auto">
            <a:xfrm>
              <a:off x="1371600" y="1054100"/>
              <a:ext cx="5803900" cy="5803900"/>
            </a:xfrm>
            <a:prstGeom prst="rect">
              <a:avLst/>
            </a:prstGeom>
            <a:noFill/>
            <a:ln w="9525">
              <a:noFill/>
              <a:miter lim="800000"/>
              <a:headEnd/>
              <a:tailEnd/>
            </a:ln>
          </p:spPr>
        </p:pic>
        <p:sp>
          <p:nvSpPr>
            <p:cNvPr id="38927" name="Text Box 5"/>
            <p:cNvSpPr txBox="1">
              <a:spLocks noChangeArrowheads="1"/>
            </p:cNvSpPr>
            <p:nvPr/>
          </p:nvSpPr>
          <p:spPr bwMode="auto">
            <a:xfrm>
              <a:off x="2444750" y="6491288"/>
              <a:ext cx="4057650" cy="366712"/>
            </a:xfrm>
            <a:prstGeom prst="rect">
              <a:avLst/>
            </a:prstGeom>
            <a:noFill/>
            <a:ln w="9525">
              <a:noFill/>
              <a:miter lim="800000"/>
              <a:headEnd/>
              <a:tailEnd/>
            </a:ln>
          </p:spPr>
          <p:txBody>
            <a:bodyPr wrap="none">
              <a:prstTxWarp prst="textNoShape">
                <a:avLst/>
              </a:prstTxWarp>
              <a:spAutoFit/>
            </a:bodyPr>
            <a:lstStyle/>
            <a:p>
              <a:pPr eaLnBrk="1" hangingPunct="1"/>
              <a:r>
                <a:rPr lang="en-AU" sz="1800">
                  <a:solidFill>
                    <a:srgbClr val="3333CC"/>
                  </a:solidFill>
                  <a:latin typeface="Arial" charset="0"/>
                </a:rPr>
                <a:t>Diagram courtesy of Isabella Prandoni</a:t>
              </a:r>
            </a:p>
          </p:txBody>
        </p:sp>
        <p:grpSp>
          <p:nvGrpSpPr>
            <p:cNvPr id="3" name="Group 6"/>
            <p:cNvGrpSpPr>
              <a:grpSpLocks/>
            </p:cNvGrpSpPr>
            <p:nvPr/>
          </p:nvGrpSpPr>
          <p:grpSpPr bwMode="auto">
            <a:xfrm>
              <a:off x="3251200" y="1590675"/>
              <a:ext cx="3143250" cy="4210050"/>
              <a:chOff x="1968" y="1002"/>
              <a:chExt cx="1980" cy="2652"/>
            </a:xfrm>
          </p:grpSpPr>
          <p:sp>
            <p:nvSpPr>
              <p:cNvPr id="38935" name="Line 7"/>
              <p:cNvSpPr>
                <a:spLocks noChangeShapeType="1"/>
              </p:cNvSpPr>
              <p:nvPr/>
            </p:nvSpPr>
            <p:spPr bwMode="auto">
              <a:xfrm flipV="1">
                <a:off x="1968" y="1002"/>
                <a:ext cx="1980" cy="2652"/>
              </a:xfrm>
              <a:prstGeom prst="line">
                <a:avLst/>
              </a:prstGeom>
              <a:noFill/>
              <a:ln w="38100">
                <a:solidFill>
                  <a:srgbClr val="3333CC"/>
                </a:solidFill>
                <a:prstDash val="dash"/>
                <a:round/>
                <a:headEnd/>
                <a:tailEnd/>
              </a:ln>
            </p:spPr>
            <p:txBody>
              <a:bodyPr>
                <a:prstTxWarp prst="textNoShape">
                  <a:avLst/>
                </a:prstTxWarp>
              </a:bodyPr>
              <a:lstStyle/>
              <a:p>
                <a:endParaRPr lang="en-US"/>
              </a:p>
            </p:txBody>
          </p:sp>
          <p:sp>
            <p:nvSpPr>
              <p:cNvPr id="38936" name="Text Box 8"/>
              <p:cNvSpPr txBox="1">
                <a:spLocks noChangeArrowheads="1"/>
              </p:cNvSpPr>
              <p:nvPr/>
            </p:nvSpPr>
            <p:spPr bwMode="auto">
              <a:xfrm rot="-3196822">
                <a:off x="1227" y="2249"/>
                <a:ext cx="2524" cy="231"/>
              </a:xfrm>
              <a:prstGeom prst="rect">
                <a:avLst/>
              </a:prstGeom>
              <a:noFill/>
              <a:ln w="9525">
                <a:noFill/>
                <a:miter lim="800000"/>
                <a:headEnd/>
                <a:tailEnd/>
              </a:ln>
            </p:spPr>
            <p:txBody>
              <a:bodyPr wrap="none">
                <a:prstTxWarp prst="textNoShape">
                  <a:avLst/>
                </a:prstTxWarp>
                <a:spAutoFit/>
              </a:bodyPr>
              <a:lstStyle/>
              <a:p>
                <a:pPr eaLnBrk="1" hangingPunct="1"/>
                <a:r>
                  <a:rPr lang="en-AU" sz="1800">
                    <a:solidFill>
                      <a:srgbClr val="3333CC"/>
                    </a:solidFill>
                    <a:latin typeface="Arial" charset="0"/>
                  </a:rPr>
                  <a:t>Limit of conventional radio-telescopes</a:t>
                </a:r>
              </a:p>
            </p:txBody>
          </p:sp>
        </p:grpSp>
        <p:grpSp>
          <p:nvGrpSpPr>
            <p:cNvPr id="4" name="Group 9"/>
            <p:cNvGrpSpPr>
              <a:grpSpLocks/>
            </p:cNvGrpSpPr>
            <p:nvPr/>
          </p:nvGrpSpPr>
          <p:grpSpPr bwMode="auto">
            <a:xfrm>
              <a:off x="3200400" y="1104900"/>
              <a:ext cx="1314450" cy="3514725"/>
              <a:chOff x="2040" y="714"/>
              <a:chExt cx="828" cy="2214"/>
            </a:xfrm>
          </p:grpSpPr>
          <p:sp>
            <p:nvSpPr>
              <p:cNvPr id="38932" name="Oval 10"/>
              <p:cNvSpPr>
                <a:spLocks noChangeArrowheads="1"/>
              </p:cNvSpPr>
              <p:nvPr/>
            </p:nvSpPr>
            <p:spPr bwMode="auto">
              <a:xfrm rot="2273044">
                <a:off x="2040" y="714"/>
                <a:ext cx="528" cy="2214"/>
              </a:xfrm>
              <a:prstGeom prst="ellipse">
                <a:avLst/>
              </a:prstGeom>
              <a:noFill/>
              <a:ln w="38100">
                <a:solidFill>
                  <a:srgbClr val="3333CC"/>
                </a:solidFill>
                <a:prstDash val="dash"/>
                <a:round/>
                <a:headEnd/>
                <a:tailEnd/>
              </a:ln>
            </p:spPr>
            <p:txBody>
              <a:bodyPr wrap="none" anchor="ctr">
                <a:prstTxWarp prst="textNoShape">
                  <a:avLst/>
                </a:prstTxWarp>
              </a:bodyPr>
              <a:lstStyle/>
              <a:p>
                <a:endParaRPr lang="en-US"/>
              </a:p>
            </p:txBody>
          </p:sp>
          <p:sp>
            <p:nvSpPr>
              <p:cNvPr id="38933" name="Line 11"/>
              <p:cNvSpPr>
                <a:spLocks noChangeShapeType="1"/>
              </p:cNvSpPr>
              <p:nvPr/>
            </p:nvSpPr>
            <p:spPr bwMode="auto">
              <a:xfrm flipH="1" flipV="1">
                <a:off x="2238" y="1884"/>
                <a:ext cx="630" cy="546"/>
              </a:xfrm>
              <a:prstGeom prst="line">
                <a:avLst/>
              </a:prstGeom>
              <a:noFill/>
              <a:ln w="76200">
                <a:solidFill>
                  <a:srgbClr val="3333CC"/>
                </a:solidFill>
                <a:round/>
                <a:headEnd/>
                <a:tailEnd type="triangle" w="med" len="med"/>
              </a:ln>
            </p:spPr>
            <p:txBody>
              <a:bodyPr>
                <a:prstTxWarp prst="textNoShape">
                  <a:avLst/>
                </a:prstTxWarp>
              </a:bodyPr>
              <a:lstStyle/>
              <a:p>
                <a:endParaRPr lang="en-US"/>
              </a:p>
            </p:txBody>
          </p:sp>
          <p:sp>
            <p:nvSpPr>
              <p:cNvPr id="38934" name="Text Box 12"/>
              <p:cNvSpPr txBox="1">
                <a:spLocks noChangeArrowheads="1"/>
              </p:cNvSpPr>
              <p:nvPr/>
            </p:nvSpPr>
            <p:spPr bwMode="auto">
              <a:xfrm rot="-3144750">
                <a:off x="1616" y="1709"/>
                <a:ext cx="1156" cy="231"/>
              </a:xfrm>
              <a:prstGeom prst="rect">
                <a:avLst/>
              </a:prstGeom>
              <a:noFill/>
              <a:ln w="9525">
                <a:noFill/>
                <a:miter lim="800000"/>
                <a:headEnd/>
                <a:tailEnd/>
              </a:ln>
            </p:spPr>
            <p:txBody>
              <a:bodyPr wrap="none">
                <a:prstTxWarp prst="textNoShape">
                  <a:avLst/>
                </a:prstTxWarp>
                <a:spAutoFit/>
              </a:bodyPr>
              <a:lstStyle/>
              <a:p>
                <a:pPr eaLnBrk="1" hangingPunct="1"/>
                <a:r>
                  <a:rPr lang="en-AU" sz="1800">
                    <a:solidFill>
                      <a:srgbClr val="3333CC"/>
                    </a:solidFill>
                    <a:latin typeface="Arial" charset="0"/>
                  </a:rPr>
                  <a:t>SKA pathfinders</a:t>
                </a:r>
              </a:p>
            </p:txBody>
          </p:sp>
        </p:grpSp>
        <p:cxnSp>
          <p:nvCxnSpPr>
            <p:cNvPr id="28" name="Straight Connector 27"/>
            <p:cNvCxnSpPr/>
            <p:nvPr/>
          </p:nvCxnSpPr>
          <p:spPr bwMode="auto">
            <a:xfrm rot="5400000" flipH="1" flipV="1">
              <a:off x="4724400" y="4229100"/>
              <a:ext cx="1588" cy="1588"/>
            </a:xfrm>
            <a:prstGeom prst="line">
              <a:avLst/>
            </a:prstGeom>
            <a:solidFill>
              <a:schemeClr val="accent1"/>
            </a:solidFill>
            <a:ln w="76200" cap="flat" cmpd="sng" algn="ctr">
              <a:solidFill>
                <a:schemeClr val="bg1">
                  <a:lumMod val="60000"/>
                  <a:lumOff val="40000"/>
                </a:schemeClr>
              </a:solidFill>
              <a:prstDash val="solid"/>
              <a:round/>
              <a:headEnd type="none" w="med" len="med"/>
              <a:tailEnd type="none" w="med" len="med"/>
            </a:ln>
            <a:effectLst/>
          </p:spPr>
        </p:cxnSp>
        <p:cxnSp>
          <p:nvCxnSpPr>
            <p:cNvPr id="38931" name="Straight Connector 18"/>
            <p:cNvCxnSpPr>
              <a:cxnSpLocks noChangeShapeType="1"/>
            </p:cNvCxnSpPr>
            <p:nvPr/>
          </p:nvCxnSpPr>
          <p:spPr bwMode="auto">
            <a:xfrm>
              <a:off x="4275138" y="4229100"/>
              <a:ext cx="500062" cy="1588"/>
            </a:xfrm>
            <a:prstGeom prst="line">
              <a:avLst/>
            </a:prstGeom>
            <a:noFill/>
            <a:ln w="76200">
              <a:solidFill>
                <a:srgbClr val="0A0AFF"/>
              </a:solidFill>
              <a:round/>
              <a:headEnd/>
              <a:tailEnd/>
            </a:ln>
          </p:spPr>
        </p:cxnSp>
      </p:grpSp>
      <p:sp>
        <p:nvSpPr>
          <p:cNvPr id="38915" name="Rectangle 2"/>
          <p:cNvSpPr>
            <a:spLocks noGrp="1" noChangeArrowheads="1"/>
          </p:cNvSpPr>
          <p:nvPr>
            <p:ph type="title"/>
          </p:nvPr>
        </p:nvSpPr>
        <p:spPr>
          <a:xfrm>
            <a:off x="962025" y="341313"/>
            <a:ext cx="6858000" cy="552450"/>
          </a:xfrm>
        </p:spPr>
        <p:txBody>
          <a:bodyPr>
            <a:normAutofit fontScale="90000"/>
          </a:bodyPr>
          <a:lstStyle/>
          <a:p>
            <a:r>
              <a:rPr lang="en-AU"/>
              <a:t>Current major 20cm surveys</a:t>
            </a:r>
          </a:p>
        </p:txBody>
      </p:sp>
      <p:sp>
        <p:nvSpPr>
          <p:cNvPr id="38916" name="Text Box 3"/>
          <p:cNvSpPr txBox="1">
            <a:spLocks noChangeArrowheads="1"/>
          </p:cNvSpPr>
          <p:nvPr/>
        </p:nvSpPr>
        <p:spPr bwMode="auto">
          <a:xfrm>
            <a:off x="60325" y="5864225"/>
            <a:ext cx="184150" cy="519113"/>
          </a:xfrm>
          <a:prstGeom prst="rect">
            <a:avLst/>
          </a:prstGeom>
          <a:noFill/>
          <a:ln w="9525">
            <a:noFill/>
            <a:miter lim="800000"/>
            <a:headEnd/>
            <a:tailEnd/>
          </a:ln>
        </p:spPr>
        <p:txBody>
          <a:bodyPr wrap="none">
            <a:prstTxWarp prst="textNoShape">
              <a:avLst/>
            </a:prstTxWarp>
            <a:spAutoFit/>
          </a:bodyPr>
          <a:lstStyle/>
          <a:p>
            <a:endParaRPr lang="en-AU" sz="2800">
              <a:solidFill>
                <a:schemeClr val="tx1"/>
              </a:solidFill>
              <a:latin typeface="Comic Sans MS" charset="0"/>
            </a:endParaRPr>
          </a:p>
        </p:txBody>
      </p:sp>
      <p:grpSp>
        <p:nvGrpSpPr>
          <p:cNvPr id="5" name="Group 9"/>
          <p:cNvGrpSpPr>
            <a:grpSpLocks/>
          </p:cNvGrpSpPr>
          <p:nvPr/>
        </p:nvGrpSpPr>
        <p:grpSpPr bwMode="auto">
          <a:xfrm>
            <a:off x="3200400" y="1104900"/>
            <a:ext cx="1314450" cy="3514725"/>
            <a:chOff x="2040" y="714"/>
            <a:chExt cx="828" cy="2214"/>
          </a:xfrm>
        </p:grpSpPr>
        <p:sp>
          <p:nvSpPr>
            <p:cNvPr id="38922" name="Oval 10"/>
            <p:cNvSpPr>
              <a:spLocks noChangeArrowheads="1"/>
            </p:cNvSpPr>
            <p:nvPr/>
          </p:nvSpPr>
          <p:spPr bwMode="auto">
            <a:xfrm rot="2273044">
              <a:off x="2040" y="714"/>
              <a:ext cx="528" cy="2214"/>
            </a:xfrm>
            <a:prstGeom prst="ellipse">
              <a:avLst/>
            </a:prstGeom>
            <a:noFill/>
            <a:ln w="38100">
              <a:solidFill>
                <a:srgbClr val="3333CC"/>
              </a:solidFill>
              <a:prstDash val="dash"/>
              <a:round/>
              <a:headEnd/>
              <a:tailEnd/>
            </a:ln>
          </p:spPr>
          <p:txBody>
            <a:bodyPr wrap="none" anchor="ctr">
              <a:prstTxWarp prst="textNoShape">
                <a:avLst/>
              </a:prstTxWarp>
            </a:bodyPr>
            <a:lstStyle/>
            <a:p>
              <a:endParaRPr lang="en-US"/>
            </a:p>
          </p:txBody>
        </p:sp>
        <p:sp>
          <p:nvSpPr>
            <p:cNvPr id="38923" name="Line 11"/>
            <p:cNvSpPr>
              <a:spLocks noChangeShapeType="1"/>
            </p:cNvSpPr>
            <p:nvPr/>
          </p:nvSpPr>
          <p:spPr bwMode="auto">
            <a:xfrm flipH="1" flipV="1">
              <a:off x="2238" y="1884"/>
              <a:ext cx="630" cy="546"/>
            </a:xfrm>
            <a:prstGeom prst="line">
              <a:avLst/>
            </a:prstGeom>
            <a:noFill/>
            <a:ln w="76200">
              <a:solidFill>
                <a:srgbClr val="3333CC"/>
              </a:solidFill>
              <a:round/>
              <a:headEnd/>
              <a:tailEnd type="triangle" w="med" len="med"/>
            </a:ln>
          </p:spPr>
          <p:txBody>
            <a:bodyPr>
              <a:prstTxWarp prst="textNoShape">
                <a:avLst/>
              </a:prstTxWarp>
            </a:bodyPr>
            <a:lstStyle/>
            <a:p>
              <a:endParaRPr lang="en-US"/>
            </a:p>
          </p:txBody>
        </p:sp>
        <p:sp>
          <p:nvSpPr>
            <p:cNvPr id="38924" name="Text Box 12"/>
            <p:cNvSpPr txBox="1">
              <a:spLocks noChangeArrowheads="1"/>
            </p:cNvSpPr>
            <p:nvPr/>
          </p:nvSpPr>
          <p:spPr bwMode="auto">
            <a:xfrm rot="-3144750">
              <a:off x="1616" y="1709"/>
              <a:ext cx="1156" cy="231"/>
            </a:xfrm>
            <a:prstGeom prst="rect">
              <a:avLst/>
            </a:prstGeom>
            <a:noFill/>
            <a:ln w="9525">
              <a:noFill/>
              <a:miter lim="800000"/>
              <a:headEnd/>
              <a:tailEnd/>
            </a:ln>
          </p:spPr>
          <p:txBody>
            <a:bodyPr wrap="none">
              <a:prstTxWarp prst="textNoShape">
                <a:avLst/>
              </a:prstTxWarp>
              <a:spAutoFit/>
            </a:bodyPr>
            <a:lstStyle/>
            <a:p>
              <a:pPr eaLnBrk="1" hangingPunct="1"/>
              <a:r>
                <a:rPr lang="en-AU" sz="1800">
                  <a:solidFill>
                    <a:srgbClr val="3333CC"/>
                  </a:solidFill>
                  <a:latin typeface="Arial" charset="0"/>
                </a:rPr>
                <a:t>SKA pathfinders</a:t>
              </a:r>
            </a:p>
          </p:txBody>
        </p:sp>
      </p:grpSp>
      <p:grpSp>
        <p:nvGrpSpPr>
          <p:cNvPr id="6" name="Group 19"/>
          <p:cNvGrpSpPr>
            <a:grpSpLocks/>
          </p:cNvGrpSpPr>
          <p:nvPr/>
        </p:nvGrpSpPr>
        <p:grpSpPr bwMode="auto">
          <a:xfrm>
            <a:off x="1803400" y="952500"/>
            <a:ext cx="7350125" cy="1779588"/>
            <a:chOff x="1816100" y="952500"/>
            <a:chExt cx="7349540" cy="1779727"/>
          </a:xfrm>
        </p:grpSpPr>
        <p:cxnSp>
          <p:nvCxnSpPr>
            <p:cNvPr id="17" name="Straight Connector 16"/>
            <p:cNvCxnSpPr/>
            <p:nvPr/>
          </p:nvCxnSpPr>
          <p:spPr bwMode="auto">
            <a:xfrm rot="10800000">
              <a:off x="4508286" y="1866971"/>
              <a:ext cx="1752461" cy="1588"/>
            </a:xfrm>
            <a:prstGeom prst="line">
              <a:avLst/>
            </a:prstGeom>
            <a:solidFill>
              <a:schemeClr val="accent1"/>
            </a:solidFill>
            <a:ln w="76200" cap="flat" cmpd="sng" algn="ctr">
              <a:solidFill>
                <a:schemeClr val="bg1">
                  <a:lumMod val="60000"/>
                  <a:lumOff val="40000"/>
                </a:schemeClr>
              </a:solidFill>
              <a:prstDash val="solid"/>
              <a:round/>
              <a:headEnd type="none" w="med" len="med"/>
              <a:tailEnd type="stealth" w="med" len="med"/>
            </a:ln>
            <a:effectLst/>
          </p:spPr>
        </p:cxnSp>
        <p:sp>
          <p:nvSpPr>
            <p:cNvPr id="38920" name="TextBox 17"/>
            <p:cNvSpPr txBox="1">
              <a:spLocks noChangeArrowheads="1"/>
            </p:cNvSpPr>
            <p:nvPr/>
          </p:nvSpPr>
          <p:spPr bwMode="auto">
            <a:xfrm>
              <a:off x="6659826" y="952500"/>
              <a:ext cx="2505814" cy="1754327"/>
            </a:xfrm>
            <a:prstGeom prst="rect">
              <a:avLst/>
            </a:prstGeom>
            <a:solidFill>
              <a:srgbClr val="FFFF00"/>
            </a:solidFill>
            <a:ln w="9525">
              <a:noFill/>
              <a:miter lim="800000"/>
              <a:headEnd/>
              <a:tailEnd/>
            </a:ln>
          </p:spPr>
          <p:txBody>
            <a:bodyPr wrap="none">
              <a:prstTxWarp prst="textNoShape">
                <a:avLst/>
              </a:prstTxWarp>
              <a:spAutoFit/>
            </a:bodyPr>
            <a:lstStyle/>
            <a:p>
              <a:r>
                <a:rPr lang="en-US">
                  <a:solidFill>
                    <a:srgbClr val="0A0AFF"/>
                  </a:solidFill>
                </a:rPr>
                <a:t>NVSS</a:t>
              </a:r>
            </a:p>
            <a:p>
              <a:r>
                <a:rPr lang="en-US">
                  <a:solidFill>
                    <a:srgbClr val="0A0AFF"/>
                  </a:solidFill>
                </a:rPr>
                <a:t>75% of sky</a:t>
              </a:r>
            </a:p>
            <a:p>
              <a:r>
                <a:rPr lang="en-US">
                  <a:solidFill>
                    <a:srgbClr val="0A0AFF"/>
                  </a:solidFill>
                </a:rPr>
                <a:t>rms=450μJy</a:t>
              </a:r>
            </a:p>
          </p:txBody>
        </p:sp>
        <p:sp>
          <p:nvSpPr>
            <p:cNvPr id="38921" name="TextBox 18"/>
            <p:cNvSpPr txBox="1">
              <a:spLocks noChangeArrowheads="1"/>
            </p:cNvSpPr>
            <p:nvPr/>
          </p:nvSpPr>
          <p:spPr bwMode="auto">
            <a:xfrm>
              <a:off x="1816100" y="977900"/>
              <a:ext cx="2287806" cy="1754327"/>
            </a:xfrm>
            <a:prstGeom prst="rect">
              <a:avLst/>
            </a:prstGeom>
            <a:solidFill>
              <a:srgbClr val="FFFF00"/>
            </a:solidFill>
            <a:ln w="9525">
              <a:noFill/>
              <a:miter lim="800000"/>
              <a:headEnd/>
              <a:tailEnd/>
            </a:ln>
          </p:spPr>
          <p:txBody>
            <a:bodyPr wrap="none">
              <a:prstTxWarp prst="textNoShape">
                <a:avLst/>
              </a:prstTxWarp>
              <a:spAutoFit/>
            </a:bodyPr>
            <a:lstStyle/>
            <a:p>
              <a:r>
                <a:rPr lang="en-US">
                  <a:solidFill>
                    <a:srgbClr val="0A0AFF"/>
                  </a:solidFill>
                </a:rPr>
                <a:t>EMU</a:t>
              </a:r>
            </a:p>
            <a:p>
              <a:r>
                <a:rPr lang="en-US">
                  <a:solidFill>
                    <a:srgbClr val="0A0AFF"/>
                  </a:solidFill>
                </a:rPr>
                <a:t>75% of sky</a:t>
              </a:r>
            </a:p>
            <a:p>
              <a:r>
                <a:rPr lang="en-US">
                  <a:solidFill>
                    <a:srgbClr val="0A0AFF"/>
                  </a:solidFill>
                </a:rPr>
                <a:t>rms=10μJy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9090" name="Picture 16" descr="Radio_Surveys-ATLAS_modified_before.gif"/>
          <p:cNvPicPr>
            <a:picLocks noChangeAspect="1"/>
          </p:cNvPicPr>
          <p:nvPr/>
        </p:nvPicPr>
        <p:blipFill>
          <a:blip r:embed="rId3"/>
          <a:srcRect/>
          <a:stretch>
            <a:fillRect/>
          </a:stretch>
        </p:blipFill>
        <p:spPr bwMode="auto">
          <a:xfrm>
            <a:off x="1371600" y="1041400"/>
            <a:ext cx="5816600" cy="5816600"/>
          </a:xfrm>
          <a:prstGeom prst="rect">
            <a:avLst/>
          </a:prstGeom>
          <a:noFill/>
          <a:ln w="9525">
            <a:noFill/>
            <a:miter lim="800000"/>
            <a:headEnd/>
            <a:tailEnd/>
          </a:ln>
        </p:spPr>
      </p:pic>
      <p:pic>
        <p:nvPicPr>
          <p:cNvPr id="18" name="Picture 17" descr="Radio_Surveys-ATLAS_modified2.gif"/>
          <p:cNvPicPr>
            <a:picLocks noChangeAspect="1"/>
          </p:cNvPicPr>
          <p:nvPr/>
        </p:nvPicPr>
        <p:blipFill>
          <a:blip r:embed="rId4"/>
          <a:srcRect/>
          <a:stretch>
            <a:fillRect/>
          </a:stretch>
        </p:blipFill>
        <p:spPr bwMode="auto">
          <a:xfrm>
            <a:off x="1371600" y="1054100"/>
            <a:ext cx="5803900" cy="5803900"/>
          </a:xfrm>
          <a:prstGeom prst="rect">
            <a:avLst/>
          </a:prstGeom>
          <a:noFill/>
          <a:ln w="9525">
            <a:noFill/>
            <a:miter lim="800000"/>
            <a:headEnd/>
            <a:tailEnd/>
          </a:ln>
        </p:spPr>
      </p:pic>
      <p:sp>
        <p:nvSpPr>
          <p:cNvPr id="89092" name="Rectangle 2"/>
          <p:cNvSpPr>
            <a:spLocks noGrp="1" noChangeArrowheads="1"/>
          </p:cNvSpPr>
          <p:nvPr>
            <p:ph type="title"/>
          </p:nvPr>
        </p:nvSpPr>
        <p:spPr>
          <a:xfrm>
            <a:off x="838200" y="341313"/>
            <a:ext cx="7848600" cy="552450"/>
          </a:xfrm>
        </p:spPr>
        <p:txBody>
          <a:bodyPr>
            <a:normAutofit fontScale="90000"/>
          </a:bodyPr>
          <a:lstStyle/>
          <a:p>
            <a:r>
              <a:rPr lang="en-AU">
                <a:solidFill>
                  <a:srgbClr val="FFFF00"/>
                </a:solidFill>
              </a:rPr>
              <a:t>Current major 20cm surveys</a:t>
            </a:r>
          </a:p>
        </p:txBody>
      </p:sp>
      <p:sp>
        <p:nvSpPr>
          <p:cNvPr id="89093" name="Text Box 3"/>
          <p:cNvSpPr txBox="1">
            <a:spLocks noChangeArrowheads="1"/>
          </p:cNvSpPr>
          <p:nvPr/>
        </p:nvSpPr>
        <p:spPr bwMode="auto">
          <a:xfrm>
            <a:off x="60325" y="5864225"/>
            <a:ext cx="184150" cy="519113"/>
          </a:xfrm>
          <a:prstGeom prst="rect">
            <a:avLst/>
          </a:prstGeom>
          <a:noFill/>
          <a:ln w="9525">
            <a:noFill/>
            <a:miter lim="800000"/>
            <a:headEnd/>
            <a:tailEnd/>
          </a:ln>
        </p:spPr>
        <p:txBody>
          <a:bodyPr wrap="none">
            <a:prstTxWarp prst="textNoShape">
              <a:avLst/>
            </a:prstTxWarp>
            <a:spAutoFit/>
          </a:bodyPr>
          <a:lstStyle/>
          <a:p>
            <a:endParaRPr lang="en-AU" sz="2800">
              <a:latin typeface="Comic Sans MS" charset="0"/>
            </a:endParaRPr>
          </a:p>
        </p:txBody>
      </p:sp>
      <p:sp>
        <p:nvSpPr>
          <p:cNvPr id="89094" name="Text Box 5"/>
          <p:cNvSpPr txBox="1">
            <a:spLocks noChangeArrowheads="1"/>
          </p:cNvSpPr>
          <p:nvPr/>
        </p:nvSpPr>
        <p:spPr bwMode="auto">
          <a:xfrm>
            <a:off x="2444750" y="6491288"/>
            <a:ext cx="4057650" cy="366712"/>
          </a:xfrm>
          <a:prstGeom prst="rect">
            <a:avLst/>
          </a:prstGeom>
          <a:noFill/>
          <a:ln w="9525">
            <a:noFill/>
            <a:miter lim="800000"/>
            <a:headEnd/>
            <a:tailEnd/>
          </a:ln>
        </p:spPr>
        <p:txBody>
          <a:bodyPr wrap="none">
            <a:prstTxWarp prst="textNoShape">
              <a:avLst/>
            </a:prstTxWarp>
            <a:spAutoFit/>
          </a:bodyPr>
          <a:lstStyle/>
          <a:p>
            <a:r>
              <a:rPr lang="en-AU">
                <a:solidFill>
                  <a:srgbClr val="3333CC"/>
                </a:solidFill>
              </a:rPr>
              <a:t>Diagram courtesy of Isabella Prandoni</a:t>
            </a:r>
          </a:p>
        </p:txBody>
      </p:sp>
      <p:grpSp>
        <p:nvGrpSpPr>
          <p:cNvPr id="2" name="Group 6"/>
          <p:cNvGrpSpPr>
            <a:grpSpLocks/>
          </p:cNvGrpSpPr>
          <p:nvPr/>
        </p:nvGrpSpPr>
        <p:grpSpPr bwMode="auto">
          <a:xfrm>
            <a:off x="3251200" y="1590675"/>
            <a:ext cx="3143250" cy="4210050"/>
            <a:chOff x="1968" y="1002"/>
            <a:chExt cx="1980" cy="2652"/>
          </a:xfrm>
        </p:grpSpPr>
        <p:sp>
          <p:nvSpPr>
            <p:cNvPr id="89102" name="Line 7"/>
            <p:cNvSpPr>
              <a:spLocks noChangeShapeType="1"/>
            </p:cNvSpPr>
            <p:nvPr/>
          </p:nvSpPr>
          <p:spPr bwMode="auto">
            <a:xfrm flipV="1">
              <a:off x="1968" y="1002"/>
              <a:ext cx="1980" cy="2652"/>
            </a:xfrm>
            <a:prstGeom prst="line">
              <a:avLst/>
            </a:prstGeom>
            <a:noFill/>
            <a:ln w="38100">
              <a:solidFill>
                <a:srgbClr val="3333CC"/>
              </a:solidFill>
              <a:prstDash val="dash"/>
              <a:round/>
              <a:headEnd/>
              <a:tailEnd/>
            </a:ln>
          </p:spPr>
          <p:txBody>
            <a:bodyPr>
              <a:prstTxWarp prst="textNoShape">
                <a:avLst/>
              </a:prstTxWarp>
            </a:bodyPr>
            <a:lstStyle/>
            <a:p>
              <a:endParaRPr lang="en-US"/>
            </a:p>
          </p:txBody>
        </p:sp>
        <p:sp>
          <p:nvSpPr>
            <p:cNvPr id="89103" name="Text Box 8"/>
            <p:cNvSpPr txBox="1">
              <a:spLocks noChangeArrowheads="1"/>
            </p:cNvSpPr>
            <p:nvPr/>
          </p:nvSpPr>
          <p:spPr bwMode="auto">
            <a:xfrm rot="-3196822">
              <a:off x="1227" y="2249"/>
              <a:ext cx="2524" cy="231"/>
            </a:xfrm>
            <a:prstGeom prst="rect">
              <a:avLst/>
            </a:prstGeom>
            <a:noFill/>
            <a:ln w="9525">
              <a:noFill/>
              <a:miter lim="800000"/>
              <a:headEnd/>
              <a:tailEnd/>
            </a:ln>
          </p:spPr>
          <p:txBody>
            <a:bodyPr wrap="none">
              <a:prstTxWarp prst="textNoShape">
                <a:avLst/>
              </a:prstTxWarp>
              <a:spAutoFit/>
            </a:bodyPr>
            <a:lstStyle/>
            <a:p>
              <a:r>
                <a:rPr lang="en-AU">
                  <a:solidFill>
                    <a:srgbClr val="3333CC"/>
                  </a:solidFill>
                </a:rPr>
                <a:t>Limit of conventional radio-telescopes</a:t>
              </a:r>
            </a:p>
          </p:txBody>
        </p:sp>
      </p:grpSp>
      <p:grpSp>
        <p:nvGrpSpPr>
          <p:cNvPr id="3" name="Group 9"/>
          <p:cNvGrpSpPr>
            <a:grpSpLocks/>
          </p:cNvGrpSpPr>
          <p:nvPr/>
        </p:nvGrpSpPr>
        <p:grpSpPr bwMode="auto">
          <a:xfrm>
            <a:off x="3200400" y="1104900"/>
            <a:ext cx="1314450" cy="3514725"/>
            <a:chOff x="2040" y="714"/>
            <a:chExt cx="828" cy="2214"/>
          </a:xfrm>
        </p:grpSpPr>
        <p:sp>
          <p:nvSpPr>
            <p:cNvPr id="89099" name="Oval 10"/>
            <p:cNvSpPr>
              <a:spLocks noChangeArrowheads="1"/>
            </p:cNvSpPr>
            <p:nvPr/>
          </p:nvSpPr>
          <p:spPr bwMode="auto">
            <a:xfrm rot="2273044">
              <a:off x="2040" y="714"/>
              <a:ext cx="528" cy="2214"/>
            </a:xfrm>
            <a:prstGeom prst="ellipse">
              <a:avLst/>
            </a:prstGeom>
            <a:noFill/>
            <a:ln w="38100">
              <a:solidFill>
                <a:srgbClr val="3333CC"/>
              </a:solidFill>
              <a:prstDash val="dash"/>
              <a:round/>
              <a:headEnd/>
              <a:tailEnd/>
            </a:ln>
          </p:spPr>
          <p:txBody>
            <a:bodyPr wrap="none" anchor="ctr">
              <a:prstTxWarp prst="textNoShape">
                <a:avLst/>
              </a:prstTxWarp>
            </a:bodyPr>
            <a:lstStyle/>
            <a:p>
              <a:endParaRPr lang="en-US"/>
            </a:p>
          </p:txBody>
        </p:sp>
        <p:sp>
          <p:nvSpPr>
            <p:cNvPr id="89100" name="Line 11"/>
            <p:cNvSpPr>
              <a:spLocks noChangeShapeType="1"/>
            </p:cNvSpPr>
            <p:nvPr/>
          </p:nvSpPr>
          <p:spPr bwMode="auto">
            <a:xfrm flipH="1" flipV="1">
              <a:off x="2238" y="1884"/>
              <a:ext cx="630" cy="546"/>
            </a:xfrm>
            <a:prstGeom prst="line">
              <a:avLst/>
            </a:prstGeom>
            <a:noFill/>
            <a:ln w="76200">
              <a:solidFill>
                <a:srgbClr val="3333CC"/>
              </a:solidFill>
              <a:round/>
              <a:headEnd/>
              <a:tailEnd type="triangle" w="med" len="med"/>
            </a:ln>
          </p:spPr>
          <p:txBody>
            <a:bodyPr>
              <a:prstTxWarp prst="textNoShape">
                <a:avLst/>
              </a:prstTxWarp>
            </a:bodyPr>
            <a:lstStyle/>
            <a:p>
              <a:endParaRPr lang="en-US"/>
            </a:p>
          </p:txBody>
        </p:sp>
        <p:sp>
          <p:nvSpPr>
            <p:cNvPr id="89101" name="Text Box 12"/>
            <p:cNvSpPr txBox="1">
              <a:spLocks noChangeArrowheads="1"/>
            </p:cNvSpPr>
            <p:nvPr/>
          </p:nvSpPr>
          <p:spPr bwMode="auto">
            <a:xfrm rot="-3144750">
              <a:off x="1616" y="1709"/>
              <a:ext cx="1156" cy="231"/>
            </a:xfrm>
            <a:prstGeom prst="rect">
              <a:avLst/>
            </a:prstGeom>
            <a:noFill/>
            <a:ln w="9525">
              <a:noFill/>
              <a:miter lim="800000"/>
              <a:headEnd/>
              <a:tailEnd/>
            </a:ln>
          </p:spPr>
          <p:txBody>
            <a:bodyPr wrap="none">
              <a:prstTxWarp prst="textNoShape">
                <a:avLst/>
              </a:prstTxWarp>
              <a:spAutoFit/>
            </a:bodyPr>
            <a:lstStyle/>
            <a:p>
              <a:r>
                <a:rPr lang="en-AU">
                  <a:solidFill>
                    <a:srgbClr val="3333CC"/>
                  </a:solidFill>
                </a:rPr>
                <a:t>SKA pathfinders</a:t>
              </a:r>
            </a:p>
          </p:txBody>
        </p:sp>
      </p:grpSp>
      <p:cxnSp>
        <p:nvCxnSpPr>
          <p:cNvPr id="16" name="Straight Connector 15"/>
          <p:cNvCxnSpPr/>
          <p:nvPr/>
        </p:nvCxnSpPr>
        <p:spPr bwMode="auto">
          <a:xfrm rot="5400000" flipH="1" flipV="1">
            <a:off x="4724400" y="4229100"/>
            <a:ext cx="1588" cy="1588"/>
          </a:xfrm>
          <a:prstGeom prst="line">
            <a:avLst/>
          </a:prstGeom>
          <a:solidFill>
            <a:schemeClr val="accent1"/>
          </a:solidFill>
          <a:ln w="76200" cap="flat" cmpd="sng" algn="ctr">
            <a:solidFill>
              <a:schemeClr val="bg1">
                <a:lumMod val="60000"/>
                <a:lumOff val="40000"/>
              </a:schemeClr>
            </a:solidFill>
            <a:prstDash val="solid"/>
            <a:round/>
            <a:headEnd type="none" w="med" len="med"/>
            <a:tailEnd type="none" w="med" len="med"/>
          </a:ln>
          <a:effectLst/>
        </p:spPr>
      </p:cxnSp>
      <p:cxnSp>
        <p:nvCxnSpPr>
          <p:cNvPr id="89098" name="Straight Connector 18"/>
          <p:cNvCxnSpPr>
            <a:cxnSpLocks noChangeShapeType="1"/>
          </p:cNvCxnSpPr>
          <p:nvPr/>
        </p:nvCxnSpPr>
        <p:spPr bwMode="auto">
          <a:xfrm>
            <a:off x="4275138" y="4229100"/>
            <a:ext cx="500062" cy="1588"/>
          </a:xfrm>
          <a:prstGeom prst="line">
            <a:avLst/>
          </a:prstGeom>
          <a:noFill/>
          <a:ln w="76200">
            <a:solidFill>
              <a:srgbClr val="0A0AFF"/>
            </a:solidFill>
            <a:round/>
            <a:headEnd/>
            <a:tailEn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97007"/>
            <a:ext cx="9144000" cy="1847728"/>
          </a:xfrm>
        </p:spPr>
        <p:txBody>
          <a:bodyPr>
            <a:normAutofit fontScale="90000"/>
          </a:bodyPr>
          <a:lstStyle/>
          <a:p>
            <a:r>
              <a:rPr lang="en-US" dirty="0" smtClean="0"/>
              <a:t>– </a:t>
            </a:r>
            <a:br>
              <a:rPr lang="en-US" dirty="0" smtClean="0"/>
            </a:br>
            <a:r>
              <a:rPr lang="en-US" dirty="0" smtClean="0"/>
              <a:t> </a:t>
            </a:r>
            <a:r>
              <a:rPr lang="en-US" dirty="0" smtClean="0">
                <a:solidFill>
                  <a:srgbClr val="FFFF00"/>
                </a:solidFill>
              </a:rPr>
              <a:t>Pulsars </a:t>
            </a:r>
            <a:br>
              <a:rPr lang="en-US" dirty="0" smtClean="0">
                <a:solidFill>
                  <a:srgbClr val="FFFF00"/>
                </a:solidFill>
              </a:rPr>
            </a:br>
            <a:r>
              <a:rPr lang="en-US" sz="3200" i="1" dirty="0" smtClean="0">
                <a:solidFill>
                  <a:schemeClr val="tx2"/>
                </a:solidFill>
              </a:rPr>
              <a:t>Pulsar Timing (</a:t>
            </a:r>
            <a:r>
              <a:rPr lang="en-US" sz="3200" i="1" dirty="0" err="1" smtClean="0">
                <a:solidFill>
                  <a:schemeClr val="tx2"/>
                </a:solidFill>
              </a:rPr>
              <a:t>Bailes</a:t>
            </a:r>
            <a:r>
              <a:rPr lang="en-US" sz="3200" i="1" dirty="0" smtClean="0">
                <a:solidFill>
                  <a:schemeClr val="tx2"/>
                </a:solidFill>
              </a:rPr>
              <a:t>), </a:t>
            </a:r>
            <a:r>
              <a:rPr lang="en-US" sz="3200" i="1" dirty="0" err="1" smtClean="0">
                <a:solidFill>
                  <a:schemeClr val="tx2"/>
                </a:solidFill>
              </a:rPr>
              <a:t>Trapum</a:t>
            </a:r>
            <a:r>
              <a:rPr lang="en-US" sz="3200" i="1" dirty="0" smtClean="0">
                <a:solidFill>
                  <a:schemeClr val="tx2"/>
                </a:solidFill>
              </a:rPr>
              <a:t> (</a:t>
            </a:r>
            <a:r>
              <a:rPr lang="en-US" sz="3200" i="1" dirty="0" err="1" smtClean="0">
                <a:solidFill>
                  <a:schemeClr val="tx2"/>
                </a:solidFill>
              </a:rPr>
              <a:t>Stappers</a:t>
            </a:r>
            <a:r>
              <a:rPr lang="en-US" sz="3200" i="1" dirty="0" smtClean="0">
                <a:solidFill>
                  <a:schemeClr val="tx2"/>
                </a:solidFill>
              </a:rPr>
              <a:t> and Kramer)</a:t>
            </a:r>
            <a:r>
              <a:rPr lang="en-US" sz="3200" i="1" dirty="0" smtClean="0">
                <a:solidFill>
                  <a:srgbClr val="FF0000"/>
                </a:solidFill>
              </a:rPr>
              <a:t/>
            </a:r>
            <a:br>
              <a:rPr lang="en-US" sz="3200" i="1" dirty="0" smtClean="0">
                <a:solidFill>
                  <a:srgbClr val="FF0000"/>
                </a:solidFill>
              </a:rPr>
            </a:br>
            <a:r>
              <a:rPr lang="en-US" sz="3200" i="1" dirty="0" smtClean="0">
                <a:solidFill>
                  <a:srgbClr val="FF0000"/>
                </a:solidFill>
              </a:rPr>
              <a:t/>
            </a:r>
            <a:br>
              <a:rPr lang="en-US" sz="3200" i="1" dirty="0" smtClean="0">
                <a:solidFill>
                  <a:srgbClr val="FF0000"/>
                </a:solidFill>
              </a:rPr>
            </a:br>
            <a:endParaRPr lang="en-US" i="1" dirty="0">
              <a:solidFill>
                <a:srgbClr val="FF0000"/>
              </a:solidFill>
            </a:endParaRPr>
          </a:p>
        </p:txBody>
      </p:sp>
      <p:sp>
        <p:nvSpPr>
          <p:cNvPr id="3" name="Content Placeholder 2"/>
          <p:cNvSpPr>
            <a:spLocks noGrp="1"/>
          </p:cNvSpPr>
          <p:nvPr>
            <p:ph idx="1"/>
          </p:nvPr>
        </p:nvSpPr>
        <p:spPr>
          <a:xfrm>
            <a:off x="457200" y="2344735"/>
            <a:ext cx="8229600" cy="5387280"/>
          </a:xfrm>
        </p:spPr>
        <p:txBody>
          <a:bodyPr>
            <a:normAutofit/>
          </a:bodyPr>
          <a:lstStyle/>
          <a:p>
            <a:r>
              <a:rPr lang="en-US" dirty="0" smtClean="0"/>
              <a:t>Pulsar timing – gravitational waves</a:t>
            </a:r>
          </a:p>
          <a:p>
            <a:r>
              <a:rPr lang="en-US" dirty="0" smtClean="0"/>
              <a:t>Pulsar timing – variations in period may indicate gravitational waves pervading the medium</a:t>
            </a:r>
          </a:p>
          <a:p>
            <a:r>
              <a:rPr lang="en-US" dirty="0" smtClean="0"/>
              <a:t>Pulsar Searches – looking for new types of Pulsar </a:t>
            </a:r>
            <a:r>
              <a:rPr lang="en-US" dirty="0" smtClean="0">
                <a:solidFill>
                  <a:srgbClr val="FF0000"/>
                </a:solidFill>
              </a:rPr>
              <a:t>some switch on and off – why? how?</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685800" y="228600"/>
            <a:ext cx="7772400" cy="1143000"/>
          </a:xfrm>
        </p:spPr>
        <p:txBody>
          <a:bodyPr/>
          <a:lstStyle/>
          <a:p>
            <a:r>
              <a:rPr lang="en-US" sz="4000"/>
              <a:t>Pulsars are rotating neutron stars</a:t>
            </a:r>
          </a:p>
        </p:txBody>
      </p:sp>
      <p:pic>
        <p:nvPicPr>
          <p:cNvPr id="138243" name="Picture 3" descr="spinning neutron star"/>
          <p:cNvPicPr>
            <a:picLocks noGrp="1" noChangeAspect="1" noChangeArrowheads="1" noCrop="1"/>
          </p:cNvPicPr>
          <p:nvPr>
            <p:ph sz="half" idx="1"/>
          </p:nvPr>
        </p:nvPicPr>
        <p:blipFill>
          <a:blip r:embed="rId2"/>
          <a:srcRect/>
          <a:stretch>
            <a:fillRect/>
          </a:stretch>
        </p:blipFill>
        <p:spPr>
          <a:xfrm>
            <a:off x="6096000" y="5257800"/>
            <a:ext cx="1905000" cy="1428750"/>
          </a:xfrm>
          <a:noFill/>
          <a:ln/>
        </p:spPr>
      </p:pic>
      <p:pic>
        <p:nvPicPr>
          <p:cNvPr id="138244" name="Picture 4" descr="ns_cross_section"/>
          <p:cNvPicPr>
            <a:picLocks noGrp="1" noChangeAspect="1" noChangeArrowheads="1"/>
          </p:cNvPicPr>
          <p:nvPr>
            <p:ph sz="half" idx="2"/>
          </p:nvPr>
        </p:nvPicPr>
        <p:blipFill>
          <a:blip r:embed="rId3"/>
          <a:srcRect/>
          <a:stretch>
            <a:fillRect/>
          </a:stretch>
        </p:blipFill>
        <p:spPr>
          <a:xfrm>
            <a:off x="304800" y="1371600"/>
            <a:ext cx="4614863" cy="5314950"/>
          </a:xfrm>
          <a:noFill/>
          <a:ln/>
        </p:spPr>
      </p:pic>
      <p:sp>
        <p:nvSpPr>
          <p:cNvPr id="138245" name="Text Box 5"/>
          <p:cNvSpPr txBox="1">
            <a:spLocks noChangeArrowheads="1"/>
          </p:cNvSpPr>
          <p:nvPr/>
        </p:nvSpPr>
        <p:spPr bwMode="auto">
          <a:xfrm>
            <a:off x="5029200" y="1219200"/>
            <a:ext cx="4114800" cy="33924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a:latin typeface="Arial" charset="0"/>
              </a:rPr>
              <a:t>Mass 1.4 M</a:t>
            </a:r>
            <a:r>
              <a:rPr lang="en-US" sz="1600">
                <a:latin typeface="Arial" charset="0"/>
              </a:rPr>
              <a:t>o</a:t>
            </a:r>
            <a:endParaRPr lang="en-US" sz="1800">
              <a:latin typeface="Arial" charset="0"/>
            </a:endParaRPr>
          </a:p>
          <a:p>
            <a:pPr>
              <a:spcBef>
                <a:spcPct val="50000"/>
              </a:spcBef>
            </a:pPr>
            <a:r>
              <a:rPr lang="en-US" sz="1800">
                <a:latin typeface="Arial" charset="0"/>
              </a:rPr>
              <a:t>Radius	10 km</a:t>
            </a:r>
          </a:p>
          <a:p>
            <a:pPr>
              <a:spcBef>
                <a:spcPct val="50000"/>
              </a:spcBef>
            </a:pPr>
            <a:r>
              <a:rPr lang="en-US" sz="1800">
                <a:latin typeface="Arial" charset="0"/>
              </a:rPr>
              <a:t>Surface – crystalline solid, density  				10^6 gm/cc</a:t>
            </a:r>
          </a:p>
          <a:p>
            <a:pPr>
              <a:spcBef>
                <a:spcPct val="50000"/>
              </a:spcBef>
            </a:pPr>
            <a:r>
              <a:rPr lang="en-US" sz="1800">
                <a:latin typeface="Arial" charset="0"/>
              </a:rPr>
              <a:t>Outer core – solid with free neutrons</a:t>
            </a:r>
          </a:p>
          <a:p>
            <a:pPr>
              <a:spcBef>
                <a:spcPct val="50000"/>
              </a:spcBef>
            </a:pPr>
            <a:r>
              <a:rPr lang="en-US" sz="1800">
                <a:latin typeface="Arial" charset="0"/>
              </a:rPr>
              <a:t>Inner core – neutron superfluid, 				d=10^14</a:t>
            </a:r>
          </a:p>
          <a:p>
            <a:pPr>
              <a:spcBef>
                <a:spcPct val="50000"/>
              </a:spcBef>
            </a:pPr>
            <a:r>
              <a:rPr lang="en-US" sz="1800">
                <a:latin typeface="Arial" charset="0"/>
              </a:rPr>
              <a:t>Popssible solid central core;</a:t>
            </a:r>
          </a:p>
          <a:p>
            <a:pPr>
              <a:spcBef>
                <a:spcPct val="50000"/>
              </a:spcBef>
            </a:pPr>
            <a:r>
              <a:rPr lang="en-US" sz="1800">
                <a:latin typeface="Arial" charset="0"/>
              </a:rPr>
              <a:t>Central density 10^15 g/cc</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t>Pulsar size</a:t>
            </a:r>
          </a:p>
        </p:txBody>
      </p:sp>
      <p:pic>
        <p:nvPicPr>
          <p:cNvPr id="139267" name="Picture 3" descr="PSR_Size"/>
          <p:cNvPicPr>
            <a:picLocks noGrp="1" noChangeAspect="1" noChangeArrowheads="1"/>
          </p:cNvPicPr>
          <p:nvPr>
            <p:ph idx="1"/>
          </p:nvPr>
        </p:nvPicPr>
        <p:blipFill>
          <a:blip r:embed="rId2"/>
          <a:srcRect/>
          <a:stretch>
            <a:fillRect/>
          </a:stretch>
        </p:blipFill>
        <p:spPr>
          <a:xfrm>
            <a:off x="304800" y="2200275"/>
            <a:ext cx="7924800" cy="3087688"/>
          </a:xfrm>
          <a:noFill/>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solidFill>
                  <a:srgbClr val="FFFF00"/>
                </a:solidFill>
              </a:rPr>
              <a:t>Pulsar timing</a:t>
            </a:r>
          </a:p>
        </p:txBody>
      </p:sp>
      <p:sp>
        <p:nvSpPr>
          <p:cNvPr id="56323" name="Content Placeholder 2"/>
          <p:cNvSpPr>
            <a:spLocks noGrp="1"/>
          </p:cNvSpPr>
          <p:nvPr>
            <p:ph idx="1"/>
          </p:nvPr>
        </p:nvSpPr>
        <p:spPr/>
        <p:txBody>
          <a:bodyPr/>
          <a:lstStyle/>
          <a:p>
            <a:r>
              <a:rPr lang="en-US" dirty="0" err="1" smtClean="0"/>
              <a:t>MeerKAT</a:t>
            </a:r>
            <a:r>
              <a:rPr lang="en-US" dirty="0" smtClean="0"/>
              <a:t> 4.5 times as sensitive as </a:t>
            </a:r>
            <a:r>
              <a:rPr lang="en-US" dirty="0" err="1" smtClean="0"/>
              <a:t>Parkes</a:t>
            </a:r>
            <a:endParaRPr lang="en-US" dirty="0" smtClean="0"/>
          </a:p>
          <a:p>
            <a:pPr>
              <a:buFontTx/>
              <a:buNone/>
            </a:pPr>
            <a:r>
              <a:rPr lang="en-US" dirty="0" smtClean="0"/>
              <a:t>        (Matthew </a:t>
            </a:r>
            <a:r>
              <a:rPr lang="en-US" dirty="0" err="1" smtClean="0"/>
              <a:t>Bailes</a:t>
            </a:r>
            <a:r>
              <a:rPr lang="en-US" dirty="0" smtClean="0"/>
              <a:t>, PI Pulsar </a:t>
            </a:r>
            <a:r>
              <a:rPr lang="en-US" dirty="0" smtClean="0"/>
              <a:t>timing at </a:t>
            </a:r>
            <a:r>
              <a:rPr lang="en-US" dirty="0" smtClean="0"/>
              <a:t>X</a:t>
            </a:r>
            <a:r>
              <a:rPr lang="en-US" dirty="0" smtClean="0"/>
              <a:t>-band)</a:t>
            </a:r>
            <a:endParaRPr lang="en-US" dirty="0" smtClean="0"/>
          </a:p>
        </p:txBody>
      </p:sp>
      <p:pic>
        <p:nvPicPr>
          <p:cNvPr id="56324" name="Picture 3"/>
          <p:cNvPicPr>
            <a:picLocks noChangeAspect="1"/>
          </p:cNvPicPr>
          <p:nvPr/>
        </p:nvPicPr>
        <p:blipFill>
          <a:blip r:embed="rId2"/>
          <a:srcRect/>
          <a:stretch>
            <a:fillRect/>
          </a:stretch>
        </p:blipFill>
        <p:spPr bwMode="auto">
          <a:xfrm>
            <a:off x="-28575" y="2819400"/>
            <a:ext cx="9043988" cy="403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frequency Pulsar observations</a:t>
            </a:r>
            <a:endParaRPr lang="en-US" dirty="0"/>
          </a:p>
        </p:txBody>
      </p:sp>
      <p:sp>
        <p:nvSpPr>
          <p:cNvPr id="3" name="Content Placeholder 2"/>
          <p:cNvSpPr>
            <a:spLocks noGrp="1"/>
          </p:cNvSpPr>
          <p:nvPr>
            <p:ph idx="1"/>
          </p:nvPr>
        </p:nvSpPr>
        <p:spPr/>
        <p:txBody>
          <a:bodyPr>
            <a:normAutofit fontScale="47500" lnSpcReduction="20000"/>
          </a:bodyPr>
          <a:lstStyle/>
          <a:p>
            <a:r>
              <a:rPr lang="en-US" sz="3840" dirty="0" smtClean="0">
                <a:solidFill>
                  <a:srgbClr val="FFFF00"/>
                </a:solidFill>
              </a:rPr>
              <a:t>Exploration of Central region of the Galaxy to conduct precision Pulsar timing with the aim of detecting the gravitational wave background using an array of millisecond pulsars.</a:t>
            </a:r>
          </a:p>
          <a:p>
            <a:r>
              <a:rPr lang="en-US" sz="3840" dirty="0" smtClean="0"/>
              <a:t>Rigorously test General Relativity and alternative theories of gravity using the double pulsar and other relativistic binaries.</a:t>
            </a:r>
          </a:p>
          <a:p>
            <a:r>
              <a:rPr lang="en-US" sz="3840" dirty="0" smtClean="0">
                <a:solidFill>
                  <a:srgbClr val="FFFF00"/>
                </a:solidFill>
              </a:rPr>
              <a:t>determine the distribution of neutron star masses, </a:t>
            </a:r>
          </a:p>
          <a:p>
            <a:r>
              <a:rPr lang="en-US" sz="3840" dirty="0" smtClean="0">
                <a:solidFill>
                  <a:srgbClr val="FFFFFF"/>
                </a:solidFill>
              </a:rPr>
              <a:t>precisely map the orbits of the binary pulsars to trace their origin and evolution, study pulsar planetary systems, determine the origin and evolution of the globular cluster pulsars.</a:t>
            </a:r>
          </a:p>
          <a:p>
            <a:r>
              <a:rPr lang="en-US" sz="3840" dirty="0" smtClean="0">
                <a:solidFill>
                  <a:srgbClr val="FFFF00"/>
                </a:solidFill>
              </a:rPr>
              <a:t>study the internal structure of neutron stars via glitch monitoring, explore the radio pulsar emission mechanism and its relation to gamma-ray and x-ray emission. </a:t>
            </a:r>
          </a:p>
          <a:p>
            <a:r>
              <a:rPr lang="en-US" sz="3840" dirty="0" smtClean="0">
                <a:solidFill>
                  <a:srgbClr val="FFFFFF"/>
                </a:solidFill>
              </a:rPr>
              <a:t>understand the </a:t>
            </a:r>
            <a:r>
              <a:rPr lang="en-US" sz="3840" dirty="0" err="1" smtClean="0">
                <a:solidFill>
                  <a:srgbClr val="FFFFFF"/>
                </a:solidFill>
              </a:rPr>
              <a:t>magnetars</a:t>
            </a:r>
            <a:r>
              <a:rPr lang="en-US" sz="3840" dirty="0" smtClean="0">
                <a:solidFill>
                  <a:srgbClr val="FFFFFF"/>
                </a:solidFill>
              </a:rPr>
              <a:t>, </a:t>
            </a:r>
          </a:p>
          <a:p>
            <a:r>
              <a:rPr lang="en-US" sz="3840" dirty="0" smtClean="0">
                <a:solidFill>
                  <a:srgbClr val="FFFF00"/>
                </a:solidFill>
              </a:rPr>
              <a:t>determine a large number of pulsar parallaxes and proper motions, rigorously map the interstellar medium, </a:t>
            </a:r>
          </a:p>
          <a:p>
            <a:r>
              <a:rPr lang="en-US" sz="3840" dirty="0" smtClean="0">
                <a:solidFill>
                  <a:srgbClr val="FFFFFF"/>
                </a:solidFill>
              </a:rPr>
              <a:t>study the single pulses of a large ensemble of pulsars, determine the pulsar birthrate and population and determine the true nature of the rotating radio transients (</a:t>
            </a:r>
            <a:r>
              <a:rPr lang="en-US" sz="3840" dirty="0" err="1" smtClean="0">
                <a:solidFill>
                  <a:srgbClr val="FFFFFF"/>
                </a:solidFill>
              </a:rPr>
              <a:t>RRATs</a:t>
            </a:r>
            <a:r>
              <a:rPr lang="en-US" sz="3840" dirty="0" smtClean="0">
                <a:solidFill>
                  <a:srgbClr val="FFFFFF"/>
                </a:solidFill>
              </a:rPr>
              <a:t>)</a:t>
            </a:r>
            <a:r>
              <a:rPr lang="en-US" sz="3840" dirty="0" smtClean="0">
                <a:solidFill>
                  <a:srgbClr val="FFFF00"/>
                </a:solidFill>
              </a:rPr>
              <a:t>.</a:t>
            </a:r>
          </a:p>
          <a:p>
            <a:r>
              <a:rPr lang="en-US" dirty="0" smtClean="0">
                <a:solidFill>
                  <a:srgbClr val="FFFF00"/>
                </a:solidFill>
              </a:rPr>
              <a:t> </a:t>
            </a:r>
          </a:p>
          <a:p>
            <a:endParaRPr lang="en-US"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GB" sz="3200" smtClean="0">
                <a:solidFill>
                  <a:srgbClr val="FFFF00"/>
                </a:solidFill>
                <a:effectLst>
                  <a:outerShdw blurRad="38100" dist="38100" dir="2700000" algn="tl">
                    <a:srgbClr val="000000"/>
                  </a:outerShdw>
                </a:effectLst>
              </a:rPr>
              <a:t>PULSARS and Tests of General Relativity and Search for Gravitational Waves</a:t>
            </a:r>
          </a:p>
        </p:txBody>
      </p:sp>
      <p:sp>
        <p:nvSpPr>
          <p:cNvPr id="3" name="Content Placeholder 2"/>
          <p:cNvSpPr>
            <a:spLocks noGrp="1"/>
          </p:cNvSpPr>
          <p:nvPr>
            <p:ph idx="4294967295"/>
          </p:nvPr>
        </p:nvSpPr>
        <p:spPr>
          <a:xfrm>
            <a:off x="3733800" y="1600200"/>
            <a:ext cx="5410200" cy="5257800"/>
          </a:xfrm>
        </p:spPr>
        <p:txBody>
          <a:bodyPr/>
          <a:lstStyle/>
          <a:p>
            <a:pPr eaLnBrk="1" hangingPunct="1">
              <a:buClr>
                <a:srgbClr val="FF0000"/>
              </a:buClr>
              <a:buFontTx/>
              <a:buNone/>
              <a:defRPr/>
            </a:pPr>
            <a:r>
              <a:rPr lang="en-GB">
                <a:solidFill>
                  <a:srgbClr val="CCFFCC"/>
                </a:solidFill>
                <a:effectLst>
                  <a:outerShdw blurRad="38100" dist="38100" dir="2700000" algn="tl">
                    <a:srgbClr val="FFFFFF"/>
                  </a:outerShdw>
                </a:effectLst>
              </a:rPr>
              <a:t>Huge pulsar surveys will discover pulsar black hole binaries, providing direct tests of gravity in the strong field limit.</a:t>
            </a:r>
          </a:p>
          <a:p>
            <a:pPr eaLnBrk="1" hangingPunct="1">
              <a:buClr>
                <a:srgbClr val="FF0000"/>
              </a:buClr>
              <a:buFontTx/>
              <a:buNone/>
              <a:defRPr/>
            </a:pPr>
            <a:r>
              <a:rPr lang="en-GB">
                <a:solidFill>
                  <a:srgbClr val="CCFFCC"/>
                </a:solidFill>
                <a:effectLst>
                  <a:outerShdw blurRad="38100" dist="38100" dir="2700000" algn="tl">
                    <a:srgbClr val="FFFFFF"/>
                  </a:outerShdw>
                </a:effectLst>
              </a:rPr>
              <a:t>Huge numbers of pulsars provide an array of very stable “clocks” which can be used to detect a background of grav waves.</a:t>
            </a:r>
          </a:p>
        </p:txBody>
      </p:sp>
      <p:pic>
        <p:nvPicPr>
          <p:cNvPr id="60420" name="Picture 2" descr="BH-pulsar binary"/>
          <p:cNvPicPr>
            <a:picLocks noChangeAspect="1" noChangeArrowheads="1"/>
          </p:cNvPicPr>
          <p:nvPr/>
        </p:nvPicPr>
        <p:blipFill>
          <a:blip r:embed="rId2"/>
          <a:srcRect/>
          <a:stretch>
            <a:fillRect/>
          </a:stretch>
        </p:blipFill>
        <p:spPr bwMode="auto">
          <a:xfrm>
            <a:off x="614363" y="1773238"/>
            <a:ext cx="3057525" cy="2293937"/>
          </a:xfrm>
          <a:prstGeom prst="rect">
            <a:avLst/>
          </a:prstGeom>
          <a:noFill/>
          <a:ln w="9525">
            <a:noFill/>
            <a:miter lim="800000"/>
            <a:headEnd/>
            <a:tailEnd/>
          </a:ln>
        </p:spPr>
      </p:pic>
      <p:pic>
        <p:nvPicPr>
          <p:cNvPr id="60421" name="Picture 4" descr="gravback.jpg"/>
          <p:cNvPicPr>
            <a:picLocks noChangeAspect="1"/>
          </p:cNvPicPr>
          <p:nvPr/>
        </p:nvPicPr>
        <p:blipFill>
          <a:blip r:embed="rId3"/>
          <a:srcRect/>
          <a:stretch>
            <a:fillRect/>
          </a:stretch>
        </p:blipFill>
        <p:spPr bwMode="auto">
          <a:xfrm>
            <a:off x="579438" y="4233863"/>
            <a:ext cx="3078162" cy="2309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473200" y="165100"/>
            <a:ext cx="5532199" cy="1077218"/>
          </a:xfrm>
          <a:prstGeom prst="rect">
            <a:avLst/>
          </a:prstGeom>
          <a:noFill/>
        </p:spPr>
        <p:txBody>
          <a:bodyPr wrap="square" rtlCol="0">
            <a:spAutoFit/>
          </a:bodyPr>
          <a:lstStyle/>
          <a:p>
            <a:pPr algn="ctr"/>
            <a:r>
              <a:rPr lang="en-US" sz="3200" dirty="0" err="1" smtClean="0">
                <a:solidFill>
                  <a:srgbClr val="FFFF00"/>
                </a:solidFill>
              </a:rPr>
              <a:t>ThunderKAT</a:t>
            </a:r>
            <a:r>
              <a:rPr lang="en-US" sz="3200" dirty="0" smtClean="0">
                <a:solidFill>
                  <a:srgbClr val="FFFF00"/>
                </a:solidFill>
              </a:rPr>
              <a:t> – </a:t>
            </a:r>
            <a:r>
              <a:rPr lang="en-US" sz="3200" dirty="0" smtClean="0"/>
              <a:t>Extreme Physics</a:t>
            </a:r>
          </a:p>
          <a:p>
            <a:pPr algn="ctr"/>
            <a:r>
              <a:rPr lang="en-US" sz="3200" dirty="0" smtClean="0"/>
              <a:t>(</a:t>
            </a:r>
            <a:r>
              <a:rPr lang="en-US" sz="3200" i="1" dirty="0" err="1" smtClean="0">
                <a:solidFill>
                  <a:srgbClr val="FFFF00"/>
                </a:solidFill>
              </a:rPr>
              <a:t>Woudt</a:t>
            </a:r>
            <a:r>
              <a:rPr lang="en-US" sz="3200" i="1" dirty="0" smtClean="0">
                <a:solidFill>
                  <a:srgbClr val="FFFF00"/>
                </a:solidFill>
              </a:rPr>
              <a:t> and Fender</a:t>
            </a:r>
            <a:r>
              <a:rPr lang="en-US" sz="3200" dirty="0" smtClean="0"/>
              <a:t>)</a:t>
            </a:r>
            <a:endParaRPr lang="en-US" sz="3200" dirty="0"/>
          </a:p>
        </p:txBody>
      </p:sp>
      <p:sp>
        <p:nvSpPr>
          <p:cNvPr id="3" name="TextBox 2"/>
          <p:cNvSpPr txBox="1"/>
          <p:nvPr/>
        </p:nvSpPr>
        <p:spPr>
          <a:xfrm>
            <a:off x="457200" y="1407418"/>
            <a:ext cx="8191500" cy="6801862"/>
          </a:xfrm>
          <a:prstGeom prst="rect">
            <a:avLst/>
          </a:prstGeom>
          <a:noFill/>
        </p:spPr>
        <p:txBody>
          <a:bodyPr wrap="square" rtlCol="0">
            <a:spAutoFit/>
          </a:bodyPr>
          <a:lstStyle/>
          <a:p>
            <a:r>
              <a:rPr lang="en-US" sz="2000" dirty="0" smtClean="0"/>
              <a:t>Slow radio transients (several seconds and longer in duration) are relatively rare. </a:t>
            </a:r>
            <a:r>
              <a:rPr lang="en-US" sz="2000" dirty="0" err="1" smtClean="0"/>
              <a:t>eg</a:t>
            </a:r>
            <a:r>
              <a:rPr lang="en-US" sz="2000" dirty="0" smtClean="0"/>
              <a:t> Supernovae, Novae and </a:t>
            </a:r>
            <a:r>
              <a:rPr lang="en-US" sz="2000" dirty="0" smtClean="0"/>
              <a:t>even </a:t>
            </a:r>
            <a:r>
              <a:rPr lang="en-US" sz="2000" dirty="0" smtClean="0"/>
              <a:t>more exotic objects. But rather few  studies have been undertaken.</a:t>
            </a:r>
          </a:p>
          <a:p>
            <a:endParaRPr lang="en-US" sz="2000" dirty="0" smtClean="0"/>
          </a:p>
          <a:p>
            <a:r>
              <a:rPr lang="en-US" sz="2000" dirty="0" smtClean="0"/>
              <a:t>Gamma ray bursts from AGN and other compact radio sources are observed occasionally, but have not been well studied or</a:t>
            </a:r>
            <a:r>
              <a:rPr lang="en-US" sz="2000" dirty="0" smtClean="0"/>
              <a:t> fully understood</a:t>
            </a:r>
            <a:r>
              <a:rPr lang="en-US" sz="2000" dirty="0" smtClean="0"/>
              <a:t>. </a:t>
            </a:r>
          </a:p>
          <a:p>
            <a:endParaRPr lang="en-US" sz="2000" dirty="0" smtClean="0"/>
          </a:p>
          <a:p>
            <a:r>
              <a:rPr lang="en-US" sz="2000" dirty="0" smtClean="0"/>
              <a:t> </a:t>
            </a:r>
            <a:r>
              <a:rPr lang="en-US" sz="2000" dirty="0" err="1" smtClean="0"/>
              <a:t>ThunderKAT</a:t>
            </a:r>
            <a:r>
              <a:rPr lang="en-US" sz="2000" dirty="0" smtClean="0"/>
              <a:t> aims to monitor a wide field with </a:t>
            </a:r>
            <a:r>
              <a:rPr lang="en-US" sz="2000" dirty="0" err="1" smtClean="0"/>
              <a:t>MeerKAT</a:t>
            </a:r>
            <a:r>
              <a:rPr lang="en-US" sz="2000" dirty="0" smtClean="0"/>
              <a:t> in the hope of finding transient events. </a:t>
            </a:r>
          </a:p>
          <a:p>
            <a:endParaRPr lang="en-US" sz="2000" dirty="0" smtClean="0"/>
          </a:p>
          <a:p>
            <a:r>
              <a:rPr lang="en-US" sz="2000" dirty="0" smtClean="0"/>
              <a:t>Other instruments will be ready to follow up on those events.</a:t>
            </a:r>
          </a:p>
          <a:p>
            <a:endParaRPr lang="en-US" sz="2000" dirty="0" smtClean="0"/>
          </a:p>
          <a:p>
            <a:r>
              <a:rPr lang="en-US" sz="2000" dirty="0" smtClean="0"/>
              <a:t> </a:t>
            </a:r>
            <a:r>
              <a:rPr lang="en-US" sz="2000" dirty="0" smtClean="0">
                <a:solidFill>
                  <a:srgbClr val="FFFF00"/>
                </a:solidFill>
              </a:rPr>
              <a:t>The essence of the project is the high sensitivity of </a:t>
            </a:r>
            <a:r>
              <a:rPr lang="en-US" sz="2000" dirty="0" err="1" smtClean="0">
                <a:solidFill>
                  <a:srgbClr val="FFFF00"/>
                </a:solidFill>
              </a:rPr>
              <a:t>MeerKAT</a:t>
            </a:r>
            <a:r>
              <a:rPr lang="en-US" sz="2000" dirty="0" smtClean="0">
                <a:solidFill>
                  <a:srgbClr val="FFFF00"/>
                </a:solidFill>
              </a:rPr>
              <a:t>, a spigot from the </a:t>
            </a:r>
            <a:r>
              <a:rPr lang="en-US" sz="2000" dirty="0" err="1" smtClean="0">
                <a:solidFill>
                  <a:srgbClr val="FFFF00"/>
                </a:solidFill>
              </a:rPr>
              <a:t>correlator</a:t>
            </a:r>
            <a:r>
              <a:rPr lang="en-US" sz="2000" dirty="0" smtClean="0">
                <a:solidFill>
                  <a:srgbClr val="FFFF00"/>
                </a:solidFill>
              </a:rPr>
              <a:t> permanently connected to the transient detector system and the ability to marshal other instruments to follow through in the radio and other wavelengths. </a:t>
            </a:r>
          </a:p>
          <a:p>
            <a:r>
              <a:rPr lang="en-US" sz="2000" dirty="0" smtClean="0"/>
              <a:t>Optical follow-up is of great interest.</a:t>
            </a:r>
          </a:p>
          <a:p>
            <a:endParaRPr lang="en-US" sz="2400" dirty="0" smtClean="0"/>
          </a:p>
          <a:p>
            <a:endParaRPr lang="en-US" sz="2400" dirty="0" smtClean="0"/>
          </a:p>
          <a:p>
            <a:endParaRPr lang="en-US" sz="2400" i="1" dirty="0" smtClean="0">
              <a:solidFill>
                <a:srgbClr val="CCFFCC"/>
              </a:solidFill>
            </a:endParaRPr>
          </a:p>
          <a:p>
            <a:endParaRPr lang="en-US" sz="24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Vertical Text Placeholder 2"/>
          <p:cNvSpPr>
            <a:spLocks noGrp="1"/>
          </p:cNvSpPr>
          <p:nvPr>
            <p:ph type="body" orient="vert" idx="1"/>
          </p:nvPr>
        </p:nvSpPr>
        <p:spPr/>
        <p:txBody>
          <a:bodyPr/>
          <a:lstStyle/>
          <a:p>
            <a:endParaRPr lang="en-US"/>
          </a:p>
        </p:txBody>
      </p:sp>
      <p:sp>
        <p:nvSpPr>
          <p:cNvPr id="4" name="Slide Number Placeholder 3"/>
          <p:cNvSpPr>
            <a:spLocks noGrp="1"/>
          </p:cNvSpPr>
          <p:nvPr>
            <p:ph type="sldNum" sz="quarter" idx="12"/>
          </p:nvPr>
        </p:nvSpPr>
        <p:spPr/>
        <p:txBody>
          <a:bodyPr/>
          <a:lstStyle/>
          <a:p>
            <a:fld id="{6D0A7D2A-8651-5F46-9CE7-B5DB812FEC89}" type="slidenum">
              <a:rPr lang="en-US" smtClean="0"/>
              <a:pPr/>
              <a:t>4</a:t>
            </a:fld>
            <a:endParaRPr lang="en-US"/>
          </a:p>
        </p:txBody>
      </p:sp>
      <p:pic>
        <p:nvPicPr>
          <p:cNvPr id="5" name="Picture 4"/>
          <p:cNvPicPr>
            <a:picLocks noChangeAspect="1"/>
          </p:cNvPicPr>
          <p:nvPr/>
        </p:nvPicPr>
        <p:blipFill>
          <a:blip r:embed="rId2"/>
          <a:stretch>
            <a:fillRect/>
          </a:stretch>
        </p:blipFill>
        <p:spPr>
          <a:xfrm>
            <a:off x="0" y="-72163"/>
            <a:ext cx="9316710" cy="6930163"/>
          </a:xfrm>
          <a:prstGeom prst="rect">
            <a:avLst/>
          </a:prstGeom>
        </p:spPr>
      </p:pic>
      <p:sp>
        <p:nvSpPr>
          <p:cNvPr id="7" name="Rectangle 6"/>
          <p:cNvSpPr/>
          <p:nvPr/>
        </p:nvSpPr>
        <p:spPr bwMode="auto">
          <a:xfrm>
            <a:off x="2209800" y="6324600"/>
            <a:ext cx="6477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None/>
              <a:tabLst/>
            </a:pPr>
            <a:r>
              <a:rPr lang="en-US" sz="1600" dirty="0" smtClean="0"/>
              <a:t>= place holder for  VLBI with </a:t>
            </a:r>
            <a:r>
              <a:rPr lang="en-US" sz="1600" dirty="0" err="1" smtClean="0"/>
              <a:t>MeerKAT</a:t>
            </a:r>
            <a:endParaRPr kumimoji="0" lang="en-US" sz="1600" b="0" i="0" u="none" strike="noStrike" cap="none" normalizeH="0" baseline="0" dirty="0">
              <a:ln>
                <a:noFill/>
              </a:ln>
              <a:solidFill>
                <a:schemeClr val="tx1"/>
              </a:solidFill>
              <a:effectLst/>
              <a:latin typeface="Arial" pitchFamily="-112" charset="0"/>
            </a:endParaRPr>
          </a:p>
        </p:txBody>
      </p:sp>
      <p:sp>
        <p:nvSpPr>
          <p:cNvPr id="8" name="TextBox 7"/>
          <p:cNvSpPr txBox="1"/>
          <p:nvPr/>
        </p:nvSpPr>
        <p:spPr>
          <a:xfrm>
            <a:off x="2921000" y="3276600"/>
            <a:ext cx="6223000" cy="584776"/>
          </a:xfrm>
          <a:prstGeom prst="rect">
            <a:avLst/>
          </a:prstGeom>
          <a:noFill/>
        </p:spPr>
        <p:txBody>
          <a:bodyPr wrap="square" rtlCol="0">
            <a:spAutoFit/>
          </a:bodyPr>
          <a:lstStyle/>
          <a:p>
            <a:r>
              <a:rPr lang="en-US" sz="1600" dirty="0" smtClean="0">
                <a:solidFill>
                  <a:srgbClr val="000090"/>
                </a:solidFill>
              </a:rPr>
              <a:t>Includes</a:t>
            </a:r>
            <a:r>
              <a:rPr lang="en-US" sz="1600" dirty="0" smtClean="0"/>
              <a:t> </a:t>
            </a:r>
            <a:r>
              <a:rPr lang="en-US" sz="1600" dirty="0" smtClean="0">
                <a:solidFill>
                  <a:srgbClr val="000090"/>
                </a:solidFill>
              </a:rPr>
              <a:t>magnetic fields in galaxies (polarization and Faraday rotation) 		</a:t>
            </a:r>
            <a:r>
              <a:rPr lang="en-US" sz="1600" dirty="0" smtClean="0"/>
              <a:t>and 				Faraday rotation)</a:t>
            </a:r>
            <a:endParaRPr lang="en-US" sz="1600"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00"/>
                </a:solidFill>
              </a:rPr>
              <a:t>The way forward</a:t>
            </a:r>
            <a:endParaRPr lang="en-US" dirty="0">
              <a:solidFill>
                <a:srgbClr val="FFFF00"/>
              </a:solidFill>
            </a:endParaRPr>
          </a:p>
        </p:txBody>
      </p:sp>
      <p:sp>
        <p:nvSpPr>
          <p:cNvPr id="3" name="Subtitle 2"/>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0" y="304800"/>
            <a:ext cx="9144000" cy="6370974"/>
          </a:xfrm>
          <a:prstGeom prst="rect">
            <a:avLst/>
          </a:prstGeom>
          <a:noFill/>
          <a:ln w="9525">
            <a:noFill/>
            <a:miter lim="800000"/>
            <a:headEnd/>
            <a:tailEnd/>
          </a:ln>
        </p:spPr>
        <p:txBody>
          <a:bodyPr>
            <a:prstTxWarp prst="textNoShape">
              <a:avLst/>
            </a:prstTxWarp>
            <a:spAutoFit/>
          </a:bodyPr>
          <a:lstStyle/>
          <a:p>
            <a:endParaRPr lang="en-US" sz="2400" i="1" dirty="0" smtClean="0">
              <a:solidFill>
                <a:srgbClr val="FFFF00"/>
              </a:solidFill>
            </a:endParaRPr>
          </a:p>
          <a:p>
            <a:endParaRPr lang="en-US" sz="2400" i="1" dirty="0" smtClean="0">
              <a:solidFill>
                <a:srgbClr val="FFFF00"/>
              </a:solidFill>
            </a:endParaRPr>
          </a:p>
          <a:p>
            <a:endParaRPr lang="en-US" sz="2400" i="1" dirty="0" smtClean="0">
              <a:solidFill>
                <a:srgbClr val="FFFF00"/>
              </a:solidFill>
            </a:endParaRPr>
          </a:p>
          <a:p>
            <a:r>
              <a:rPr lang="en-US" sz="2400" i="1" dirty="0" smtClean="0">
                <a:solidFill>
                  <a:srgbClr val="FFFF00"/>
                </a:solidFill>
              </a:rPr>
              <a:t>The </a:t>
            </a:r>
            <a:r>
              <a:rPr lang="en-US" sz="2400" i="1" dirty="0" err="1">
                <a:solidFill>
                  <a:srgbClr val="FFFF00"/>
                </a:solidFill>
              </a:rPr>
              <a:t>MeerKAT</a:t>
            </a:r>
            <a:r>
              <a:rPr lang="en-US" sz="2400" i="1" dirty="0">
                <a:solidFill>
                  <a:srgbClr val="FFFF00"/>
                </a:solidFill>
              </a:rPr>
              <a:t> organization is anxious to ensure that the successful Survey Teams shall work with us to ensure a coherent approach to issues like Project Development, Special Software, Data Format (we propose VO compatibility), Team </a:t>
            </a:r>
            <a:r>
              <a:rPr lang="en-US" sz="2400" i="1" dirty="0" err="1">
                <a:solidFill>
                  <a:srgbClr val="FFFF00"/>
                </a:solidFill>
              </a:rPr>
              <a:t>Organisation</a:t>
            </a:r>
            <a:r>
              <a:rPr lang="en-US" sz="2400" i="1" dirty="0">
                <a:solidFill>
                  <a:srgbClr val="FFFF00"/>
                </a:solidFill>
              </a:rPr>
              <a:t> and Dynamics (working groups), Publication/Data Release Policy and Outreach. </a:t>
            </a:r>
          </a:p>
          <a:p>
            <a:r>
              <a:rPr lang="en-US" sz="2400" i="1" dirty="0">
                <a:solidFill>
                  <a:srgbClr val="FFFF00"/>
                </a:solidFill>
              </a:rPr>
              <a:t>Large Survey Oversight Team set up to conduct regular (quarterly) meetings of PIs and request that the Project teams conduct annual meetings with our scientific/technical liaison personnel, Roy Booth and Justin Jonas (in the first instance), to report progress, problems and possible changes in scientific priorities as other projects progress.</a:t>
            </a:r>
          </a:p>
          <a:p>
            <a:r>
              <a:rPr lang="en-US" sz="2400" i="1" dirty="0">
                <a:solidFill>
                  <a:srgbClr val="FFFF00"/>
                </a:solidFill>
              </a:rPr>
              <a:t> </a:t>
            </a:r>
          </a:p>
          <a:p>
            <a:r>
              <a:rPr lang="en-US" sz="2400" i="1" dirty="0">
                <a:solidFill>
                  <a:srgbClr val="FFFF00"/>
                </a:solidFill>
              </a:rPr>
              <a:t>The project  will adapt HR policy towards special </a:t>
            </a:r>
            <a:r>
              <a:rPr lang="en-US" sz="2400" i="1" dirty="0" err="1">
                <a:solidFill>
                  <a:srgbClr val="FFFF00"/>
                </a:solidFill>
              </a:rPr>
              <a:t>postdocs</a:t>
            </a:r>
            <a:r>
              <a:rPr lang="en-US" sz="2400" i="1" dirty="0">
                <a:solidFill>
                  <a:srgbClr val="FFFF00"/>
                </a:solidFill>
              </a:rPr>
              <a:t> and PhD positions in fields related to the accepted Large Survey </a:t>
            </a:r>
            <a:r>
              <a:rPr lang="en-US" sz="2400" i="1" dirty="0" err="1">
                <a:solidFill>
                  <a:srgbClr val="FFFF00"/>
                </a:solidFill>
              </a:rPr>
              <a:t>Programmes</a:t>
            </a:r>
            <a:r>
              <a:rPr lang="en-US" sz="2400" i="1" dirty="0">
                <a:solidFill>
                  <a:srgbClr val="FFFF00"/>
                </a:solidFill>
              </a:rPr>
              <a:t>, and request that a reciprocal policy is adopted by the team leaders</a:t>
            </a:r>
            <a:r>
              <a:rPr lang="en-US" sz="2400" i="1" dirty="0">
                <a:solidFill>
                  <a:srgbClr val="CCFFCC"/>
                </a:solidFill>
              </a:rPr>
              <a:t>.</a:t>
            </a:r>
          </a:p>
        </p:txBody>
      </p:sp>
      <p:sp>
        <p:nvSpPr>
          <p:cNvPr id="7" name="Title 6"/>
          <p:cNvSpPr>
            <a:spLocks noGrp="1"/>
          </p:cNvSpPr>
          <p:nvPr>
            <p:ph type="title"/>
          </p:nvPr>
        </p:nvSpPr>
        <p:spPr/>
        <p:txBody>
          <a:bodyPr>
            <a:normAutofit fontScale="90000"/>
          </a:bodyPr>
          <a:lstStyle/>
          <a:p>
            <a:r>
              <a:rPr lang="en-US" dirty="0" smtClean="0"/>
              <a:t>From </a:t>
            </a:r>
            <a:r>
              <a:rPr lang="en-US" dirty="0" err="1" smtClean="0"/>
              <a:t>Bernies</a:t>
            </a:r>
            <a:r>
              <a:rPr lang="en-US" dirty="0" smtClean="0"/>
              <a:t> letter to Successful PIs</a:t>
            </a:r>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the MLS</a:t>
            </a:r>
            <a:endParaRPr lang="en-US" dirty="0"/>
          </a:p>
        </p:txBody>
      </p:sp>
      <p:sp>
        <p:nvSpPr>
          <p:cNvPr id="3" name="Content Placeholder 2"/>
          <p:cNvSpPr>
            <a:spLocks noGrp="1"/>
          </p:cNvSpPr>
          <p:nvPr>
            <p:ph idx="1"/>
          </p:nvPr>
        </p:nvSpPr>
        <p:spPr/>
        <p:txBody>
          <a:bodyPr/>
          <a:lstStyle/>
          <a:p>
            <a:r>
              <a:rPr lang="en-US" dirty="0" smtClean="0"/>
              <a:t>Regular interactions with PIs</a:t>
            </a:r>
          </a:p>
          <a:p>
            <a:r>
              <a:rPr lang="en-US" dirty="0" smtClean="0"/>
              <a:t>Persuading surveys to set up working groups to interact directly with appropriate engineering teams – software (pipeline), digital (</a:t>
            </a:r>
            <a:r>
              <a:rPr lang="en-US" dirty="0" err="1" smtClean="0"/>
              <a:t>correlator</a:t>
            </a:r>
            <a:r>
              <a:rPr lang="en-US" dirty="0" smtClean="0"/>
              <a:t>)….system eng. (specs</a:t>
            </a:r>
            <a:r>
              <a:rPr lang="en-US" dirty="0" smtClean="0"/>
              <a:t>)</a:t>
            </a:r>
          </a:p>
          <a:p>
            <a:r>
              <a:rPr lang="en-US" dirty="0" smtClean="0"/>
              <a:t>Involvement of PIs in KAT-7 commissioning</a:t>
            </a:r>
            <a:endParaRPr lang="en-US" dirty="0" smtClean="0"/>
          </a:p>
          <a:p>
            <a:r>
              <a:rPr lang="en-US" dirty="0" smtClean="0">
                <a:solidFill>
                  <a:srgbClr val="FFFF00"/>
                </a:solidFill>
              </a:rPr>
              <a:t>Annual MLS</a:t>
            </a:r>
            <a:r>
              <a:rPr lang="en-US" dirty="0" smtClean="0">
                <a:solidFill>
                  <a:srgbClr val="FFFF00"/>
                </a:solidFill>
              </a:rPr>
              <a:t> progress </a:t>
            </a:r>
            <a:r>
              <a:rPr lang="en-US" dirty="0" smtClean="0"/>
              <a:t>meetings </a:t>
            </a:r>
            <a:r>
              <a:rPr lang="en-US" dirty="0" smtClean="0"/>
              <a:t>with project reps.</a:t>
            </a:r>
            <a:r>
              <a:rPr lang="en-US" dirty="0" smtClean="0"/>
              <a:t> </a:t>
            </a:r>
          </a:p>
          <a:p>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609600"/>
            <a:ext cx="9144000" cy="1143000"/>
          </a:xfrm>
        </p:spPr>
        <p:txBody>
          <a:bodyPr>
            <a:normAutofit fontScale="90000"/>
          </a:bodyPr>
          <a:lstStyle/>
          <a:p>
            <a:r>
              <a:rPr lang="en-AU" dirty="0"/>
              <a:t>ASKAP and Meerkat are different from conventional </a:t>
            </a:r>
            <a:r>
              <a:rPr lang="en-AU" dirty="0" smtClean="0"/>
              <a:t>telescopes</a:t>
            </a:r>
            <a:br>
              <a:rPr lang="en-AU" dirty="0" smtClean="0"/>
            </a:br>
            <a:endParaRPr lang="en-AU" dirty="0"/>
          </a:p>
        </p:txBody>
      </p:sp>
      <p:sp>
        <p:nvSpPr>
          <p:cNvPr id="735235" name="Rectangle 3"/>
          <p:cNvSpPr>
            <a:spLocks noGrp="1" noChangeArrowheads="1"/>
          </p:cNvSpPr>
          <p:nvPr>
            <p:ph type="body" idx="1"/>
          </p:nvPr>
        </p:nvSpPr>
        <p:spPr>
          <a:xfrm>
            <a:off x="698500" y="1828800"/>
            <a:ext cx="7772400" cy="4876800"/>
          </a:xfrm>
        </p:spPr>
        <p:txBody>
          <a:bodyPr>
            <a:normAutofit fontScale="92500"/>
          </a:bodyPr>
          <a:lstStyle/>
          <a:p>
            <a:pPr>
              <a:lnSpc>
                <a:spcPct val="90000"/>
              </a:lnSpc>
            </a:pPr>
            <a:r>
              <a:rPr lang="en-AU" dirty="0" smtClean="0">
                <a:solidFill>
                  <a:srgbClr val="FFFF00"/>
                </a:solidFill>
              </a:rPr>
              <a:t>They will both be dominated by large survey projects</a:t>
            </a:r>
          </a:p>
          <a:p>
            <a:pPr>
              <a:lnSpc>
                <a:spcPct val="90000"/>
              </a:lnSpc>
            </a:pPr>
            <a:r>
              <a:rPr lang="en-AU" dirty="0" smtClean="0">
                <a:solidFill>
                  <a:srgbClr val="FF0000"/>
                </a:solidFill>
              </a:rPr>
              <a:t>Nobody will go to the telescope to observe</a:t>
            </a:r>
          </a:p>
          <a:p>
            <a:pPr>
              <a:lnSpc>
                <a:spcPct val="90000"/>
              </a:lnSpc>
            </a:pPr>
            <a:r>
              <a:rPr lang="en-AU" dirty="0" smtClean="0"/>
              <a:t>Observations will be orchestrated by the Ops team - often two projects simultaneously</a:t>
            </a:r>
          </a:p>
          <a:p>
            <a:pPr>
              <a:lnSpc>
                <a:spcPct val="90000"/>
              </a:lnSpc>
            </a:pPr>
            <a:r>
              <a:rPr lang="en-AU" dirty="0" smtClean="0">
                <a:solidFill>
                  <a:srgbClr val="FFFF00"/>
                </a:solidFill>
              </a:rPr>
              <a:t>Observers won’t reduce their data</a:t>
            </a:r>
          </a:p>
          <a:p>
            <a:pPr lvl="1">
              <a:lnSpc>
                <a:spcPct val="90000"/>
              </a:lnSpc>
            </a:pPr>
            <a:r>
              <a:rPr lang="en-AU" dirty="0" smtClean="0"/>
              <a:t>It will all be reduced in real-time in a pipeline</a:t>
            </a:r>
          </a:p>
          <a:p>
            <a:pPr lvl="1">
              <a:lnSpc>
                <a:spcPct val="90000"/>
              </a:lnSpc>
            </a:pPr>
            <a:r>
              <a:rPr lang="en-AU" dirty="0" smtClean="0"/>
              <a:t>Producing images, cubes, source </a:t>
            </a:r>
            <a:r>
              <a:rPr lang="en-AU" dirty="0" err="1" smtClean="0"/>
              <a:t>catalogs</a:t>
            </a:r>
            <a:r>
              <a:rPr lang="en-AU" dirty="0" smtClean="0"/>
              <a:t>., etc</a:t>
            </a:r>
          </a:p>
          <a:p>
            <a:pPr>
              <a:lnSpc>
                <a:spcPct val="90000"/>
              </a:lnSpc>
            </a:pPr>
            <a:r>
              <a:rPr lang="en-AU" dirty="0" smtClean="0"/>
              <a:t>PIs will mine the data on the web</a:t>
            </a:r>
          </a:p>
          <a:p>
            <a:pPr lvl="1">
              <a:lnSpc>
                <a:spcPct val="90000"/>
              </a:lnSpc>
            </a:pPr>
            <a:r>
              <a:rPr lang="en-AU" dirty="0" smtClean="0"/>
              <a:t>Using VO tools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5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5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52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52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52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52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523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52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5"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76492"/>
          </a:xfrm>
        </p:spPr>
        <p:txBody>
          <a:bodyPr>
            <a:normAutofit fontScale="90000"/>
          </a:bodyPr>
          <a:lstStyle/>
          <a:p>
            <a:r>
              <a:rPr lang="en-US" dirty="0" smtClean="0"/>
              <a:t>Common scientific questions/requirements across the pathfinders  </a:t>
            </a:r>
            <a:br>
              <a:rPr lang="en-US" dirty="0" smtClean="0"/>
            </a:br>
            <a:r>
              <a:rPr lang="en-US" dirty="0" smtClean="0">
                <a:solidFill>
                  <a:srgbClr val="FFFF00"/>
                </a:solidFill>
              </a:rPr>
              <a:t>Exploiting synergies </a:t>
            </a:r>
            <a:r>
              <a:rPr lang="en-US" sz="2667" dirty="0" smtClean="0"/>
              <a:t>G. Kaufman</a:t>
            </a:r>
            <a:r>
              <a:rPr lang="en-US" dirty="0" smtClean="0"/>
              <a:t> </a:t>
            </a:r>
            <a:endParaRPr lang="en-US" dirty="0"/>
          </a:p>
        </p:txBody>
      </p:sp>
      <p:sp>
        <p:nvSpPr>
          <p:cNvPr id="3" name="Content Placeholder 2"/>
          <p:cNvSpPr>
            <a:spLocks noGrp="1"/>
          </p:cNvSpPr>
          <p:nvPr>
            <p:ph idx="1"/>
          </p:nvPr>
        </p:nvSpPr>
        <p:spPr>
          <a:xfrm>
            <a:off x="457200" y="1853398"/>
            <a:ext cx="8229600" cy="5004602"/>
          </a:xfrm>
        </p:spPr>
        <p:txBody>
          <a:bodyPr>
            <a:normAutofit fontScale="70000" lnSpcReduction="20000"/>
          </a:bodyPr>
          <a:lstStyle/>
          <a:p>
            <a:endParaRPr lang="en-US" dirty="0" smtClean="0"/>
          </a:p>
          <a:p>
            <a:r>
              <a:rPr lang="en-US" dirty="0" smtClean="0"/>
              <a:t>The balance between wide/shallow (ASKAP) and narrow/deep (</a:t>
            </a:r>
            <a:r>
              <a:rPr lang="en-US" dirty="0" err="1" smtClean="0"/>
              <a:t>MeerKAT</a:t>
            </a:r>
            <a:r>
              <a:rPr lang="en-US" dirty="0" smtClean="0"/>
              <a:t>) surveys and cooperation on location of fields</a:t>
            </a:r>
          </a:p>
          <a:p>
            <a:r>
              <a:rPr lang="en-US" dirty="0" smtClean="0"/>
              <a:t>Ancillary data – familiarity with optical, IR and other data, sources, spectra, etc</a:t>
            </a:r>
          </a:p>
          <a:p>
            <a:r>
              <a:rPr lang="en-US" dirty="0" smtClean="0"/>
              <a:t>Critical tools – Pipelines, source extraction, (source extraction in the presence of a strong source - </a:t>
            </a:r>
            <a:r>
              <a:rPr lang="en-US" i="1" dirty="0" smtClean="0">
                <a:solidFill>
                  <a:srgbClr val="FFFF00"/>
                </a:solidFill>
              </a:rPr>
              <a:t>peeling</a:t>
            </a:r>
            <a:r>
              <a:rPr lang="en-US" dirty="0" smtClean="0"/>
              <a:t>), </a:t>
            </a:r>
            <a:r>
              <a:rPr lang="en-US" dirty="0" err="1" smtClean="0">
                <a:solidFill>
                  <a:srgbClr val="CCFFCC"/>
                </a:solidFill>
              </a:rPr>
              <a:t>polarisation</a:t>
            </a:r>
            <a:r>
              <a:rPr lang="en-US" dirty="0" smtClean="0">
                <a:solidFill>
                  <a:srgbClr val="CCFFCC"/>
                </a:solidFill>
              </a:rPr>
              <a:t> measurement</a:t>
            </a:r>
            <a:r>
              <a:rPr lang="en-US" dirty="0" smtClean="0"/>
              <a:t>, data analysis tools (</a:t>
            </a:r>
            <a:r>
              <a:rPr lang="en-US" dirty="0" err="1" smtClean="0"/>
              <a:t>eg</a:t>
            </a:r>
            <a:r>
              <a:rPr lang="en-US" dirty="0" smtClean="0"/>
              <a:t> automatic extraction of rotation curves using model fitting and other techniques), non circular motions, radial flow analysis</a:t>
            </a:r>
          </a:p>
          <a:p>
            <a:r>
              <a:rPr lang="en-US" dirty="0" smtClean="0"/>
              <a:t>Tools for interpretation – simulations of galaxy/AGN systems, source counts, source evolution, constraints by large scale structure (cosmic web), predictions of source/galaxy populations in cosmological volumes, N-body simulations</a:t>
            </a: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sz="3765" dirty="0" smtClean="0">
                <a:solidFill>
                  <a:srgbClr val="FFFF00"/>
                </a:solidFill>
              </a:rPr>
              <a:t>Networking among the pathfinder survey groups</a:t>
            </a:r>
          </a:p>
          <a:p>
            <a:r>
              <a:rPr lang="en-US" dirty="0" smtClean="0"/>
              <a:t>Using existing telescopes (</a:t>
            </a:r>
            <a:r>
              <a:rPr lang="en-US" dirty="0" err="1" smtClean="0"/>
              <a:t>eg</a:t>
            </a:r>
            <a:r>
              <a:rPr lang="en-US" dirty="0" smtClean="0"/>
              <a:t> KAT-7 but also other telescopes) to obtain pilot data sets that can be used by everyone for tuning source extraction algorithms, data analysis pipelines…</a:t>
            </a:r>
          </a:p>
          <a:p>
            <a:r>
              <a:rPr lang="en-US" dirty="0" smtClean="0"/>
              <a:t>A forum for sharing expertise in software – perhaps leading to more uniformity across the surveys</a:t>
            </a:r>
          </a:p>
          <a:p>
            <a:r>
              <a:rPr lang="en-US" dirty="0" smtClean="0"/>
              <a:t>Public data base of simulations</a:t>
            </a:r>
          </a:p>
          <a:p>
            <a:r>
              <a:rPr lang="en-US" dirty="0" smtClean="0"/>
              <a:t>Data bases of ancillary data- Optical/IR imaging, spectroscopy, X-ray data,…</a:t>
            </a:r>
          </a:p>
          <a:p>
            <a:r>
              <a:rPr lang="en-US" dirty="0" smtClean="0">
                <a:solidFill>
                  <a:srgbClr val="FFFF00"/>
                </a:solidFill>
              </a:rPr>
              <a:t>Some of these collaborations already exist in </a:t>
            </a:r>
            <a:r>
              <a:rPr lang="en-US" dirty="0" err="1" smtClean="0">
                <a:solidFill>
                  <a:srgbClr val="FFFF00"/>
                </a:solidFill>
              </a:rPr>
              <a:t>eg</a:t>
            </a:r>
            <a:r>
              <a:rPr lang="en-US" dirty="0" smtClean="0">
                <a:solidFill>
                  <a:srgbClr val="FFFF00"/>
                </a:solidFill>
              </a:rPr>
              <a:t> the Pulsar community but we should become part of them, and participate in setting up others</a:t>
            </a:r>
            <a:endParaRPr lang="en-US" dirty="0">
              <a:solidFill>
                <a:srgbClr val="FFFF00"/>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HI (OH) Galaxy Surveys</a:t>
            </a:r>
            <a:br>
              <a:rPr lang="en-US" dirty="0" smtClean="0"/>
            </a:br>
            <a:endParaRPr lang="en-US" dirty="0"/>
          </a:p>
        </p:txBody>
      </p:sp>
      <p:sp>
        <p:nvSpPr>
          <p:cNvPr id="3" name="Content Placeholder 2"/>
          <p:cNvSpPr>
            <a:spLocks noGrp="1"/>
          </p:cNvSpPr>
          <p:nvPr>
            <p:ph idx="1"/>
          </p:nvPr>
        </p:nvSpPr>
        <p:spPr>
          <a:xfrm>
            <a:off x="457200" y="1104900"/>
            <a:ext cx="8229600" cy="5562600"/>
          </a:xfrm>
        </p:spPr>
        <p:txBody>
          <a:bodyPr>
            <a:noAutofit/>
          </a:bodyPr>
          <a:lstStyle/>
          <a:p>
            <a:pPr marL="514350" indent="-514350">
              <a:buNone/>
            </a:pPr>
            <a:r>
              <a:rPr lang="en-US" sz="2000" dirty="0" smtClean="0">
                <a:solidFill>
                  <a:srgbClr val="FFFF00"/>
                </a:solidFill>
              </a:rPr>
              <a:t>	</a:t>
            </a:r>
            <a:endParaRPr lang="en-US" sz="2000" dirty="0" smtClean="0"/>
          </a:p>
          <a:p>
            <a:pPr marL="514350" indent="-514350"/>
            <a:r>
              <a:rPr lang="en-US" sz="2400" dirty="0" smtClean="0"/>
              <a:t>Distant Universe (LADUMA) </a:t>
            </a:r>
            <a:r>
              <a:rPr lang="en-US" sz="2400" dirty="0" err="1" smtClean="0"/>
              <a:t>z</a:t>
            </a:r>
            <a:r>
              <a:rPr lang="en-US" sz="2400" dirty="0" smtClean="0"/>
              <a:t>=1.4 (580 MHz) – Extended Chandra Deep Field South (</a:t>
            </a:r>
            <a:r>
              <a:rPr lang="en-US" sz="2400" dirty="0" smtClean="0">
                <a:solidFill>
                  <a:srgbClr val="CCFFCC"/>
                </a:solidFill>
              </a:rPr>
              <a:t>Blythe, Baker and </a:t>
            </a:r>
            <a:r>
              <a:rPr lang="en-US" sz="2400" dirty="0" err="1" smtClean="0">
                <a:solidFill>
                  <a:srgbClr val="CCFFCC"/>
                </a:solidFill>
              </a:rPr>
              <a:t>Holweda</a:t>
            </a:r>
            <a:r>
              <a:rPr lang="en-US" sz="2400" dirty="0" smtClean="0">
                <a:solidFill>
                  <a:srgbClr val="CCFFCC"/>
                </a:solidFill>
              </a:rPr>
              <a:t>)</a:t>
            </a:r>
          </a:p>
          <a:p>
            <a:pPr marL="514350" indent="-514350"/>
            <a:r>
              <a:rPr lang="en-US" sz="2400" dirty="0" smtClean="0"/>
              <a:t>ABSORPTION LINE SURVEY– HI (+OH) detection at high red-shifts and also investigation of  </a:t>
            </a:r>
            <a:r>
              <a:rPr lang="en-US" sz="2400" dirty="0" smtClean="0">
                <a:solidFill>
                  <a:srgbClr val="FFFF00"/>
                </a:solidFill>
              </a:rPr>
              <a:t>magnetic fields </a:t>
            </a:r>
            <a:r>
              <a:rPr lang="en-US" sz="2400" dirty="0" smtClean="0"/>
              <a:t>(Zeeman splitting) and constancy of </a:t>
            </a:r>
            <a:r>
              <a:rPr lang="en-US" sz="2400" i="1" dirty="0" smtClean="0">
                <a:solidFill>
                  <a:srgbClr val="FFFF00"/>
                </a:solidFill>
              </a:rPr>
              <a:t>Fundamental</a:t>
            </a:r>
            <a:r>
              <a:rPr lang="en-US" sz="2400" dirty="0" smtClean="0">
                <a:solidFill>
                  <a:srgbClr val="FFFF00"/>
                </a:solidFill>
              </a:rPr>
              <a:t> </a:t>
            </a:r>
            <a:r>
              <a:rPr lang="en-US" sz="2400" i="1" dirty="0" smtClean="0">
                <a:solidFill>
                  <a:srgbClr val="FFFF00"/>
                </a:solidFill>
              </a:rPr>
              <a:t>constants</a:t>
            </a:r>
            <a:r>
              <a:rPr lang="en-US" sz="2400" dirty="0" smtClean="0">
                <a:solidFill>
                  <a:srgbClr val="FFFF00"/>
                </a:solidFill>
              </a:rPr>
              <a:t> </a:t>
            </a:r>
            <a:r>
              <a:rPr lang="en-US" sz="2400" dirty="0" smtClean="0"/>
              <a:t>as  a function of </a:t>
            </a:r>
            <a:r>
              <a:rPr lang="en-US" sz="2400" dirty="0" err="1" smtClean="0"/>
              <a:t>z</a:t>
            </a:r>
            <a:r>
              <a:rPr lang="en-US" sz="2400" dirty="0" smtClean="0"/>
              <a:t> using OH lines and their different dependencies on the fine structure constant and the electron/proton mass ratio. Also </a:t>
            </a:r>
            <a:r>
              <a:rPr lang="en-US" sz="2400" dirty="0" err="1" smtClean="0">
                <a:solidFill>
                  <a:srgbClr val="FFFF00"/>
                </a:solidFill>
              </a:rPr>
              <a:t>millimetre</a:t>
            </a:r>
            <a:r>
              <a:rPr lang="en-US" sz="2400" dirty="0" smtClean="0"/>
              <a:t> and </a:t>
            </a:r>
            <a:r>
              <a:rPr lang="en-US" sz="2400" dirty="0" smtClean="0">
                <a:solidFill>
                  <a:srgbClr val="FFFF00"/>
                </a:solidFill>
              </a:rPr>
              <a:t>optical</a:t>
            </a:r>
            <a:r>
              <a:rPr lang="en-US" sz="2400" dirty="0" smtClean="0"/>
              <a:t> follow-up (</a:t>
            </a:r>
            <a:r>
              <a:rPr lang="en-US" sz="2400" dirty="0" smtClean="0">
                <a:solidFill>
                  <a:srgbClr val="CCFFCC"/>
                </a:solidFill>
              </a:rPr>
              <a:t>Gupta and </a:t>
            </a:r>
            <a:r>
              <a:rPr lang="en-US" sz="2400" dirty="0" err="1" smtClean="0">
                <a:solidFill>
                  <a:srgbClr val="CCFFCC"/>
                </a:solidFill>
              </a:rPr>
              <a:t>Srianand</a:t>
            </a:r>
            <a:r>
              <a:rPr lang="en-US" sz="2400" dirty="0" smtClean="0"/>
              <a:t>)</a:t>
            </a:r>
          </a:p>
          <a:p>
            <a:pPr marL="514350" indent="-514350"/>
            <a:r>
              <a:rPr lang="en-US" sz="2400" dirty="0" smtClean="0"/>
              <a:t>Nearby galaxies of different types (MHONGOOSE) –Cosmic web, dark matter (</a:t>
            </a:r>
            <a:r>
              <a:rPr lang="en-US" sz="2400" dirty="0" smtClean="0">
                <a:solidFill>
                  <a:srgbClr val="CCFFCC"/>
                </a:solidFill>
              </a:rPr>
              <a:t>de Blok</a:t>
            </a:r>
            <a:r>
              <a:rPr lang="en-US" sz="2400" dirty="0" smtClean="0"/>
              <a:t>)</a:t>
            </a:r>
          </a:p>
          <a:p>
            <a:pPr marL="514350" indent="-514350"/>
            <a:r>
              <a:rPr lang="en-US" sz="2400" dirty="0" smtClean="0"/>
              <a:t>Galaxy Clustering (FORNAX cluster) Effects of galaxy-galaxy interaction, tidal stripping, galaxy formation in clusters,…. </a:t>
            </a:r>
            <a:r>
              <a:rPr lang="en-US" sz="2400" dirty="0" smtClean="0">
                <a:solidFill>
                  <a:srgbClr val="CCFFCC"/>
                </a:solidFill>
              </a:rPr>
              <a:t>(Serra</a:t>
            </a:r>
            <a:r>
              <a:rPr lang="en-US" sz="2000" dirty="0" smtClean="0"/>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LADUMA</a:t>
            </a:r>
            <a:endParaRPr lang="en-US" dirty="0"/>
          </a:p>
        </p:txBody>
      </p:sp>
      <p:sp>
        <p:nvSpPr>
          <p:cNvPr id="3" name="Content Placeholder 2"/>
          <p:cNvSpPr>
            <a:spLocks noGrp="1"/>
          </p:cNvSpPr>
          <p:nvPr>
            <p:ph idx="1"/>
          </p:nvPr>
        </p:nvSpPr>
        <p:spPr/>
        <p:txBody>
          <a:bodyPr>
            <a:normAutofit fontScale="92500" lnSpcReduction="10000"/>
          </a:bodyPr>
          <a:lstStyle/>
          <a:p>
            <a:r>
              <a:rPr lang="en-US" sz="2000" i="1" dirty="0" smtClean="0">
                <a:solidFill>
                  <a:srgbClr val="FFFF00"/>
                </a:solidFill>
              </a:rPr>
              <a:t>Galaxies form from gas that cools and condenses in dark matter halos. In the local Universe (</a:t>
            </a:r>
            <a:r>
              <a:rPr lang="en-US" sz="2000" i="1" dirty="0" err="1" smtClean="0">
                <a:solidFill>
                  <a:srgbClr val="FFFF00"/>
                </a:solidFill>
              </a:rPr>
              <a:t>z</a:t>
            </a:r>
            <a:r>
              <a:rPr lang="en-US" sz="2000" i="1" dirty="0" smtClean="0">
                <a:solidFill>
                  <a:srgbClr val="FFFF00"/>
                </a:solidFill>
              </a:rPr>
              <a:t> &lt; 0.5) HI is the easily detectable manifestation of this process </a:t>
            </a:r>
            <a:r>
              <a:rPr lang="en-US" sz="2000" dirty="0" smtClean="0">
                <a:solidFill>
                  <a:srgbClr val="FFFF00"/>
                </a:solidFill>
              </a:rPr>
              <a:t>(</a:t>
            </a:r>
            <a:r>
              <a:rPr lang="en-US" sz="2000" dirty="0" smtClean="0"/>
              <a:t>Guinevere </a:t>
            </a:r>
            <a:r>
              <a:rPr lang="en-US" sz="2000" b="1" dirty="0" smtClean="0"/>
              <a:t>Kaufman</a:t>
            </a:r>
            <a:r>
              <a:rPr lang="en-US" sz="2000" dirty="0" smtClean="0">
                <a:solidFill>
                  <a:srgbClr val="FFFF00"/>
                </a:solidFill>
              </a:rPr>
              <a:t>). </a:t>
            </a:r>
            <a:r>
              <a:rPr lang="en-US" sz="2000" dirty="0" err="1" smtClean="0">
                <a:solidFill>
                  <a:srgbClr val="FFFFFF"/>
                </a:solidFill>
              </a:rPr>
              <a:t>Laduma</a:t>
            </a:r>
            <a:r>
              <a:rPr lang="en-US" sz="2000" dirty="0" smtClean="0">
                <a:solidFill>
                  <a:srgbClr val="FFFFFF"/>
                </a:solidFill>
              </a:rPr>
              <a:t> will study H1 to </a:t>
            </a:r>
            <a:r>
              <a:rPr lang="en-US" sz="2000" dirty="0" err="1" smtClean="0">
                <a:solidFill>
                  <a:srgbClr val="FFFFFF"/>
                </a:solidFill>
              </a:rPr>
              <a:t>z</a:t>
            </a:r>
            <a:r>
              <a:rPr lang="en-US" sz="2000" dirty="0" smtClean="0">
                <a:solidFill>
                  <a:srgbClr val="FFFFFF"/>
                </a:solidFill>
              </a:rPr>
              <a:t>=1.2!</a:t>
            </a:r>
            <a:endParaRPr lang="en-US" sz="2000" dirty="0" smtClean="0">
              <a:solidFill>
                <a:srgbClr val="FFFF00"/>
              </a:solidFill>
            </a:endParaRPr>
          </a:p>
          <a:p>
            <a:pPr>
              <a:buNone/>
            </a:pPr>
            <a:r>
              <a:rPr lang="en-US" sz="2400" dirty="0" smtClean="0"/>
              <a:t>    </a:t>
            </a:r>
          </a:p>
          <a:p>
            <a:pPr>
              <a:buNone/>
            </a:pPr>
            <a:r>
              <a:rPr lang="en-US" sz="2400" dirty="0" smtClean="0"/>
              <a:t>	High-</a:t>
            </a:r>
            <a:r>
              <a:rPr lang="en-US" sz="2400" dirty="0" err="1" smtClean="0"/>
              <a:t>z</a:t>
            </a:r>
            <a:r>
              <a:rPr lang="en-US" sz="2400" dirty="0" smtClean="0"/>
              <a:t> HI (even OH) in galaxies in a single field (ECDFS) in two phases (</a:t>
            </a:r>
            <a:r>
              <a:rPr lang="en-US" sz="2400" dirty="0" err="1" smtClean="0"/>
              <a:t>z</a:t>
            </a:r>
            <a:r>
              <a:rPr lang="en-US" sz="2400" dirty="0" smtClean="0"/>
              <a:t>= 0.58 and </a:t>
            </a:r>
            <a:r>
              <a:rPr lang="en-US" sz="2400" dirty="0" err="1" smtClean="0"/>
              <a:t>z</a:t>
            </a:r>
            <a:r>
              <a:rPr lang="en-US" sz="2400" dirty="0" smtClean="0"/>
              <a:t>&gt; 1.2 (according to the receiver roll-out of </a:t>
            </a:r>
            <a:r>
              <a:rPr lang="en-US" sz="2400" dirty="0" err="1" smtClean="0"/>
              <a:t>MeerKAT</a:t>
            </a:r>
            <a:r>
              <a:rPr lang="en-US" sz="2400" dirty="0" smtClean="0"/>
              <a:t>).</a:t>
            </a:r>
          </a:p>
          <a:p>
            <a:pPr>
              <a:buNone/>
            </a:pPr>
            <a:r>
              <a:rPr lang="en-US" sz="2400" dirty="0" smtClean="0"/>
              <a:t>	</a:t>
            </a:r>
            <a:r>
              <a:rPr lang="en-US" sz="2400" dirty="0" smtClean="0">
                <a:solidFill>
                  <a:srgbClr val="FF0000"/>
                </a:solidFill>
              </a:rPr>
              <a:t>Goals</a:t>
            </a:r>
          </a:p>
          <a:p>
            <a:r>
              <a:rPr lang="en-US" sz="2400" dirty="0" smtClean="0"/>
              <a:t>Measurement of integrated HI masses in relation to  environment, to halo mass, Stellar mass.</a:t>
            </a:r>
          </a:p>
          <a:p>
            <a:r>
              <a:rPr lang="en-US" sz="2400" dirty="0" smtClean="0"/>
              <a:t>HI emission </a:t>
            </a:r>
            <a:r>
              <a:rPr lang="en-US" sz="2400" dirty="0" err="1" smtClean="0"/>
              <a:t>v</a:t>
            </a:r>
            <a:r>
              <a:rPr lang="en-US" sz="2400" dirty="0" smtClean="0"/>
              <a:t>. absorption</a:t>
            </a:r>
          </a:p>
          <a:p>
            <a:r>
              <a:rPr lang="en-US" sz="2400" dirty="0" smtClean="0"/>
              <a:t>For the first time to investigate the HI galaxy content out to </a:t>
            </a:r>
            <a:r>
              <a:rPr lang="en-US" sz="2400" dirty="0" err="1" smtClean="0"/>
              <a:t>z</a:t>
            </a:r>
            <a:r>
              <a:rPr lang="en-US" sz="2400" dirty="0" smtClean="0"/>
              <a:t>=1.2</a:t>
            </a:r>
          </a:p>
          <a:p>
            <a:pPr>
              <a:buNone/>
            </a:pPr>
            <a:r>
              <a:rPr lang="en-US" sz="2400" dirty="0" smtClean="0">
                <a:solidFill>
                  <a:srgbClr val="FFFF00"/>
                </a:solidFill>
              </a:rPr>
              <a:t>     (Probably rely on optical red shifts – and may need more?)</a:t>
            </a:r>
          </a:p>
          <a:p>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800" y="1155700"/>
            <a:ext cx="8610600" cy="5385193"/>
          </a:xfrm>
          <a:prstGeom prst="rect">
            <a:avLst/>
          </a:prstGeom>
        </p:spPr>
      </p:pic>
      <p:sp>
        <p:nvSpPr>
          <p:cNvPr id="7" name="Title 6"/>
          <p:cNvSpPr>
            <a:spLocks noGrp="1"/>
          </p:cNvSpPr>
          <p:nvPr>
            <p:ph type="title"/>
          </p:nvPr>
        </p:nvSpPr>
        <p:spPr>
          <a:xfrm>
            <a:off x="-381000" y="0"/>
            <a:ext cx="8966200" cy="1143000"/>
          </a:xfrm>
        </p:spPr>
        <p:txBody>
          <a:bodyPr/>
          <a:lstStyle/>
          <a:p>
            <a:r>
              <a:rPr lang="en-US" dirty="0" smtClean="0"/>
              <a:t>LADUMA a deep HI survey to </a:t>
            </a:r>
            <a:r>
              <a:rPr lang="en-US" dirty="0" err="1" smtClean="0"/>
              <a:t>z</a:t>
            </a:r>
            <a:r>
              <a:rPr lang="en-US" dirty="0" smtClean="0"/>
              <a:t>=1.2</a:t>
            </a:r>
            <a:endParaRPr lang="en-US" dirty="0"/>
          </a:p>
        </p:txBody>
      </p:sp>
      <p:sp>
        <p:nvSpPr>
          <p:cNvPr id="6" name="TextBox 5"/>
          <p:cNvSpPr txBox="1"/>
          <p:nvPr/>
        </p:nvSpPr>
        <p:spPr>
          <a:xfrm>
            <a:off x="6769100" y="6540892"/>
            <a:ext cx="2019300" cy="369332"/>
          </a:xfrm>
          <a:prstGeom prst="rect">
            <a:avLst/>
          </a:prstGeom>
          <a:noFill/>
        </p:spPr>
        <p:txBody>
          <a:bodyPr wrap="square" rtlCol="0">
            <a:spAutoFit/>
          </a:bodyPr>
          <a:lstStyle/>
          <a:p>
            <a:r>
              <a:rPr lang="en-US" dirty="0" smtClean="0">
                <a:solidFill>
                  <a:srgbClr val="C0504D"/>
                </a:solidFill>
              </a:rPr>
              <a:t> </a:t>
            </a:r>
            <a:r>
              <a:rPr lang="en-US" dirty="0" smtClean="0">
                <a:solidFill>
                  <a:srgbClr val="FFFF00"/>
                </a:solidFill>
              </a:rPr>
              <a:t>Mark </a:t>
            </a:r>
            <a:r>
              <a:rPr lang="en-US" dirty="0" err="1" smtClean="0">
                <a:solidFill>
                  <a:srgbClr val="FFFF00"/>
                </a:solidFill>
              </a:rPr>
              <a:t>Verheijen</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rmAutofit fontScale="90000"/>
          </a:bodyPr>
          <a:lstStyle/>
          <a:p>
            <a:pPr algn="just"/>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t>
            </a:r>
            <a:br>
              <a:rPr lang="en-US" sz="2400" dirty="0" smtClean="0"/>
            </a:br>
            <a:r>
              <a:rPr lang="en-US" sz="2400" dirty="0" smtClean="0"/>
              <a:t>  </a:t>
            </a:r>
            <a:r>
              <a:rPr lang="en-US" sz="3200" dirty="0" smtClean="0">
                <a:solidFill>
                  <a:srgbClr val="FFFF99"/>
                </a:solidFill>
              </a:rPr>
              <a:t>HI Observations of the FORNAX Cluster</a:t>
            </a:r>
            <a:r>
              <a:rPr lang="en-US" sz="2400" dirty="0" smtClean="0"/>
              <a:t/>
            </a:r>
            <a:br>
              <a:rPr lang="en-US" sz="2400" dirty="0" smtClean="0"/>
            </a:br>
            <a:r>
              <a:rPr lang="en-US" sz="2400" dirty="0" smtClean="0"/>
              <a:t>				</a:t>
            </a:r>
            <a:r>
              <a:rPr lang="en-US" sz="3200" dirty="0" smtClean="0">
                <a:solidFill>
                  <a:srgbClr val="FF0000"/>
                </a:solidFill>
              </a:rPr>
              <a:t>PI Serra</a:t>
            </a: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err="1" smtClean="0"/>
              <a:t>Fornax</a:t>
            </a:r>
            <a:r>
              <a:rPr lang="en-US" sz="2400" dirty="0" smtClean="0"/>
              <a:t> is the second most massive cluster within 20 </a:t>
            </a:r>
            <a:r>
              <a:rPr lang="en-US" sz="2400" dirty="0" err="1" smtClean="0"/>
              <a:t>Mpc</a:t>
            </a:r>
            <a:r>
              <a:rPr lang="en-US" sz="2400" dirty="0" smtClean="0"/>
              <a:t> form us and the largest cluster in the southern hemisphere. Its low X-ray luminosity makes it representative of the environment where most galaxies live. Furthermore, </a:t>
            </a:r>
            <a:r>
              <a:rPr lang="en-US" sz="2400" dirty="0" err="1" smtClean="0"/>
              <a:t>Fornax</a:t>
            </a:r>
            <a:r>
              <a:rPr lang="en-US" sz="2400" dirty="0" smtClean="0"/>
              <a:t>’ ongoing growth makes it an excellent laboratory for the study of structure formation. Ideally located for </a:t>
            </a:r>
            <a:r>
              <a:rPr lang="en-US" sz="2400" dirty="0" err="1" smtClean="0"/>
              <a:t>MeerKAT</a:t>
            </a:r>
            <a:r>
              <a:rPr lang="en-US" sz="2400" dirty="0" smtClean="0"/>
              <a:t> observation, it provides an excellent opportunity to study the assembly of clusters, the physics of the accretion and stripping of gas in galaxies falling in the cluster, and to probe for the first time the connection between these processes and the neutral medium in the cosmic web.</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p>
        </p:txBody>
      </p:sp>
      <p:pic>
        <p:nvPicPr>
          <p:cNvPr id="70659" name="Picture 8"/>
          <p:cNvPicPr>
            <a:picLocks noChangeAspect="1"/>
          </p:cNvPicPr>
          <p:nvPr/>
        </p:nvPicPr>
        <p:blipFill>
          <a:blip r:embed="rId2"/>
          <a:srcRect/>
          <a:stretch>
            <a:fillRect/>
          </a:stretch>
        </p:blipFill>
        <p:spPr bwMode="auto">
          <a:xfrm>
            <a:off x="914400" y="0"/>
            <a:ext cx="7391400" cy="6275388"/>
          </a:xfrm>
          <a:prstGeom prst="rect">
            <a:avLst/>
          </a:prstGeom>
          <a:noFill/>
          <a:ln w="9525">
            <a:noFill/>
            <a:miter lim="800000"/>
            <a:headEnd/>
            <a:tailEnd/>
          </a:ln>
        </p:spPr>
      </p:pic>
      <p:sp>
        <p:nvSpPr>
          <p:cNvPr id="70660" name="TextBox 9"/>
          <p:cNvSpPr txBox="1">
            <a:spLocks noChangeArrowheads="1"/>
          </p:cNvSpPr>
          <p:nvPr/>
        </p:nvSpPr>
        <p:spPr bwMode="auto">
          <a:xfrm>
            <a:off x="2971800" y="6400800"/>
            <a:ext cx="3200400" cy="369888"/>
          </a:xfrm>
          <a:prstGeom prst="rect">
            <a:avLst/>
          </a:prstGeom>
          <a:noFill/>
          <a:ln w="9525">
            <a:noFill/>
            <a:miter lim="800000"/>
            <a:headEnd/>
            <a:tailEnd/>
          </a:ln>
        </p:spPr>
        <p:txBody>
          <a:bodyPr>
            <a:prstTxWarp prst="textNoShape">
              <a:avLst/>
            </a:prstTxWarp>
            <a:spAutoFit/>
          </a:bodyPr>
          <a:lstStyle/>
          <a:p>
            <a:r>
              <a:rPr lang="en-US"/>
              <a:t>        HST heritage image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2386</TotalTime>
  <Words>3010</Words>
  <Application>Microsoft Macintosh PowerPoint</Application>
  <PresentationFormat>On-screen Show (4:3)</PresentationFormat>
  <Paragraphs>282</Paragraphs>
  <Slides>46</Slides>
  <Notes>6</Notes>
  <HiddenSlides>10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46</vt:i4>
      </vt:variant>
    </vt:vector>
  </HeadingPairs>
  <TitlesOfParts>
    <vt:vector size="50" baseType="lpstr">
      <vt:lpstr>Office Theme</vt:lpstr>
      <vt:lpstr>Bitmap Image</vt:lpstr>
      <vt:lpstr>Worksheet</vt:lpstr>
      <vt:lpstr>Equation</vt:lpstr>
      <vt:lpstr> MeerKAT   Large Survey Projects   </vt:lpstr>
      <vt:lpstr>The MeerKAT Large Survey Proposals (MLS)</vt:lpstr>
      <vt:lpstr>MeerKAT Large Surveys Community response</vt:lpstr>
      <vt:lpstr>Slide 4</vt:lpstr>
      <vt:lpstr>1. HI (OH) Galaxy Surveys </vt:lpstr>
      <vt:lpstr>LADUMA</vt:lpstr>
      <vt:lpstr>LADUMA a deep HI survey to z=1.2</vt:lpstr>
      <vt:lpstr>                         HI Observations of the FORNAX Cluster     PI Serra    Fornax is the second most massive cluster within 20 Mpc form us and the largest cluster in the southern hemisphere. Its low X-ray luminosity makes it representative of the environment where most galaxies live. Furthermore, Fornax’ ongoing growth makes it an excellent laboratory for the study of structure formation. Ideally located for MeerKAT observation, it provides an excellent opportunity to study the assembly of clusters, the physics of the accretion and stripping of gas in galaxies falling in the cluster, and to probe for the first time the connection between these processes and the neutral medium in the cosmic web.</vt:lpstr>
      <vt:lpstr>Slide 9</vt:lpstr>
      <vt:lpstr>Mhongoose - Galaxy Assembly &amp; Evolution – de Blok</vt:lpstr>
      <vt:lpstr>Slide 11</vt:lpstr>
      <vt:lpstr>Follow-up to ‘THINGS’ survey with VLA   Studying relatively local galaxies and   the connection between star formation and  HI dynamics and accretion  Outer discs of galaxies and the cosmic web  Comparison of Spitzer data,   Relationship to molecular gas  fn(radius)  </vt:lpstr>
      <vt:lpstr>The Velocity Field of M31 and the Dark Matter</vt:lpstr>
      <vt:lpstr>HI Absorption lines – Gupta and Srianand</vt:lpstr>
      <vt:lpstr>Slide 15</vt:lpstr>
      <vt:lpstr> Goals </vt:lpstr>
      <vt:lpstr>Slide 17</vt:lpstr>
      <vt:lpstr>Slide 18</vt:lpstr>
      <vt:lpstr>Slide 19</vt:lpstr>
      <vt:lpstr>21-cm absorbers for the fundamental constant studies</vt:lpstr>
      <vt:lpstr>Case of J2340-0053 (z=1.3603)</vt:lpstr>
      <vt:lpstr>Slide 22</vt:lpstr>
      <vt:lpstr>2. High frequency spectroscopy nb high frequency receiver 8 – 15 GHz</vt:lpstr>
      <vt:lpstr>Slide 24</vt:lpstr>
      <vt:lpstr>Theory for HI and H2 in Galaxies</vt:lpstr>
      <vt:lpstr>Slide 26</vt:lpstr>
      <vt:lpstr> MeerGAL – High-frequency survey of the Milky Way Galaxy (and Magellanic Clouds) Mark Thompson and Sharmila Goedhart </vt:lpstr>
      <vt:lpstr>Astrobiology at Long Wavelengths</vt:lpstr>
      <vt:lpstr>3: Deep Continuum studies (Mightee) van der Heyden and Jarvis </vt:lpstr>
      <vt:lpstr>Approach to major radio surveys</vt:lpstr>
      <vt:lpstr>Current major 20cm surveys</vt:lpstr>
      <vt:lpstr>Current major 20cm surveys</vt:lpstr>
      <vt:lpstr>–   Pulsars  Pulsar Timing (Bailes), Trapum (Stappers and Kramer)  </vt:lpstr>
      <vt:lpstr>Pulsars are rotating neutron stars</vt:lpstr>
      <vt:lpstr>Pulsar size</vt:lpstr>
      <vt:lpstr>Pulsar timing</vt:lpstr>
      <vt:lpstr>High frequency Pulsar observations</vt:lpstr>
      <vt:lpstr>PULSARS and Tests of General Relativity and Search for Gravitational Waves</vt:lpstr>
      <vt:lpstr>Slide 39</vt:lpstr>
      <vt:lpstr>The way forward</vt:lpstr>
      <vt:lpstr>From Bernies letter to Successful PIs</vt:lpstr>
      <vt:lpstr>Supporting the MLS</vt:lpstr>
      <vt:lpstr>ASKAP and Meerkat are different from conventional telescopes </vt:lpstr>
      <vt:lpstr>Common scientific questions/requirements across the pathfinders   Exploiting synergies G. Kaufman </vt:lpstr>
      <vt:lpstr>Moving forward</vt:lpstr>
      <vt:lpstr>Slide 46</vt:lpstr>
    </vt:vector>
  </TitlesOfParts>
  <Company>SA SKA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MeerKAT Science</dc:title>
  <dc:creator>Roy Booth</dc:creator>
  <cp:lastModifiedBy>Roy Booth</cp:lastModifiedBy>
  <cp:revision>45</cp:revision>
  <dcterms:created xsi:type="dcterms:W3CDTF">2012-11-05T04:06:37Z</dcterms:created>
  <dcterms:modified xsi:type="dcterms:W3CDTF">2012-11-05T05:04:39Z</dcterms:modified>
</cp:coreProperties>
</file>