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353" r:id="rId2"/>
    <p:sldId id="1425" r:id="rId3"/>
    <p:sldId id="1423" r:id="rId4"/>
    <p:sldId id="1424" r:id="rId5"/>
    <p:sldId id="1439" r:id="rId6"/>
    <p:sldId id="1440" r:id="rId7"/>
    <p:sldId id="1356" r:id="rId8"/>
    <p:sldId id="1338" r:id="rId9"/>
    <p:sldId id="1370" r:id="rId10"/>
    <p:sldId id="1339" r:id="rId11"/>
    <p:sldId id="1431" r:id="rId12"/>
    <p:sldId id="1430" r:id="rId13"/>
    <p:sldId id="1426" r:id="rId14"/>
    <p:sldId id="1304" r:id="rId15"/>
    <p:sldId id="1291" r:id="rId16"/>
    <p:sldId id="1305" r:id="rId17"/>
    <p:sldId id="1442" r:id="rId18"/>
    <p:sldId id="1380" r:id="rId19"/>
    <p:sldId id="1352" r:id="rId20"/>
    <p:sldId id="1381" r:id="rId21"/>
    <p:sldId id="1193" r:id="rId22"/>
    <p:sldId id="1382" r:id="rId23"/>
    <p:sldId id="1411" r:id="rId24"/>
    <p:sldId id="1441" r:id="rId25"/>
    <p:sldId id="1432" r:id="rId26"/>
    <p:sldId id="1433" r:id="rId27"/>
    <p:sldId id="1434" r:id="rId28"/>
    <p:sldId id="1397" r:id="rId29"/>
    <p:sldId id="1399" r:id="rId30"/>
    <p:sldId id="1400" r:id="rId31"/>
    <p:sldId id="1413" r:id="rId32"/>
    <p:sldId id="1417" r:id="rId33"/>
    <p:sldId id="1414" r:id="rId34"/>
    <p:sldId id="1420" r:id="rId35"/>
    <p:sldId id="1422" r:id="rId36"/>
    <p:sldId id="1435" r:id="rId37"/>
    <p:sldId id="1436" r:id="rId38"/>
    <p:sldId id="1437" r:id="rId39"/>
    <p:sldId id="1438" r:id="rId40"/>
    <p:sldId id="1055" r:id="rId41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hlink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hlink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hlink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hlink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AD6900"/>
    <a:srgbClr val="FC0128"/>
    <a:srgbClr val="CCFF33"/>
    <a:srgbClr val="006600"/>
    <a:srgbClr val="033FD5"/>
    <a:srgbClr val="0346ED"/>
    <a:srgbClr val="FFFF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15" autoAdjust="0"/>
    <p:restoredTop sz="94670" autoAdjust="0"/>
  </p:normalViewPr>
  <p:slideViewPr>
    <p:cSldViewPr>
      <p:cViewPr>
        <p:scale>
          <a:sx n="85" d="100"/>
          <a:sy n="85" d="100"/>
        </p:scale>
        <p:origin x="-11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7.xml"/><Relationship Id="rId2" Type="http://schemas.openxmlformats.org/officeDocument/2006/relationships/slide" Target="slides/slide10.xml"/><Relationship Id="rId1" Type="http://schemas.openxmlformats.org/officeDocument/2006/relationships/slide" Target="slides/slide1.xml"/><Relationship Id="rId5" Type="http://schemas.openxmlformats.org/officeDocument/2006/relationships/slide" Target="slides/slide40.xml"/><Relationship Id="rId4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54375" y="9145588"/>
            <a:ext cx="80803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207" tIns="44904" rIns="88207" bIns="44904">
            <a:spAutoFit/>
          </a:bodyPr>
          <a:lstStyle/>
          <a:p>
            <a:pPr algn="ctr" defTabSz="877888">
              <a:lnSpc>
                <a:spcPct val="90000"/>
              </a:lnSpc>
            </a:pPr>
            <a:r>
              <a:rPr lang="en-US" sz="1200" b="0">
                <a:solidFill>
                  <a:schemeClr val="tx1"/>
                </a:solidFill>
              </a:rPr>
              <a:t>Page </a:t>
            </a:r>
            <a:fld id="{15376A57-A6E2-4398-915D-9EFF2A185CD4}" type="slidenum">
              <a:rPr lang="en-US" sz="1200" b="0">
                <a:solidFill>
                  <a:schemeClr val="tx1"/>
                </a:solidFill>
              </a:rPr>
              <a:pPr algn="ctr" defTabSz="877888">
                <a:lnSpc>
                  <a:spcPct val="90000"/>
                </a:lnSpc>
              </a:pPr>
              <a:t>‹#›</a:t>
            </a:fld>
            <a:endParaRPr lang="en-US" sz="12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54375" y="9145588"/>
            <a:ext cx="80803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207" tIns="44904" rIns="88207" bIns="44904">
            <a:spAutoFit/>
          </a:bodyPr>
          <a:lstStyle/>
          <a:p>
            <a:pPr algn="ctr" defTabSz="877888">
              <a:lnSpc>
                <a:spcPct val="90000"/>
              </a:lnSpc>
            </a:pPr>
            <a:r>
              <a:rPr lang="en-US" sz="1200" b="0">
                <a:solidFill>
                  <a:schemeClr val="tx1"/>
                </a:solidFill>
              </a:rPr>
              <a:t>Page </a:t>
            </a:r>
            <a:fld id="{B94AC498-B925-4DA7-8BA7-5510024D59D3}" type="slidenum">
              <a:rPr lang="en-US" sz="1200" b="0">
                <a:solidFill>
                  <a:schemeClr val="tx1"/>
                </a:solidFill>
              </a:rPr>
              <a:pPr algn="ctr" defTabSz="877888">
                <a:lnSpc>
                  <a:spcPct val="90000"/>
                </a:lnSpc>
              </a:pPr>
              <a:t>‹#›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8413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14" tIns="44904" rIns="91414" bIns="449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1588" y="727075"/>
            <a:ext cx="4783137" cy="3587750"/>
          </a:xfrm>
          <a:ln/>
        </p:spPr>
      </p:sp>
      <p:sp>
        <p:nvSpPr>
          <p:cNvPr id="170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2475"/>
            <a:ext cx="5362575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1588" y="727075"/>
            <a:ext cx="4783137" cy="3587750"/>
          </a:xfrm>
          <a:ln/>
        </p:spPr>
      </p:sp>
      <p:sp>
        <p:nvSpPr>
          <p:cNvPr id="180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2475"/>
            <a:ext cx="5362575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1588" y="727075"/>
            <a:ext cx="4783137" cy="3587750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2475"/>
            <a:ext cx="5362575" cy="431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83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3175" y="728663"/>
            <a:ext cx="4779963" cy="3584575"/>
          </a:xfrm>
          <a:ln/>
        </p:spPr>
      </p:sp>
      <p:sp>
        <p:nvSpPr>
          <p:cNvPr id="169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2475"/>
            <a:ext cx="5368925" cy="4319588"/>
          </a:xfrm>
        </p:spPr>
        <p:txBody>
          <a:bodyPr/>
          <a:lstStyle/>
          <a:p>
            <a:r>
              <a:rPr lang="en-US"/>
              <a:t>SLOT AREA  MOVED DOWN INTO STORE AREA, ~4MM = 250 ROWS, TAKES 12mS INSTEAD OF 205mS.  To read out the full “slot area”</a:t>
            </a:r>
          </a:p>
          <a:p>
            <a:r>
              <a:rPr lang="en-US"/>
              <a:t>(250x50uS)+ (250x1074x0.8uS)+ (250x1074x2.2uS) = 0.82 sec, however this readout can be done binned and windowed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462088" y="960438"/>
            <a:ext cx="4389437" cy="3292475"/>
          </a:xfrm>
          <a:solidFill>
            <a:srgbClr val="FFFFFF"/>
          </a:solidFill>
          <a:ln/>
        </p:spPr>
      </p:sp>
      <p:sp>
        <p:nvSpPr>
          <p:cNvPr id="180736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1116013" y="4570413"/>
            <a:ext cx="5087937" cy="3652837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5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1066800"/>
            <a:ext cx="20193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066800"/>
            <a:ext cx="59055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77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8077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4114800"/>
            <a:ext cx="80772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770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752600"/>
            <a:ext cx="39624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43400" y="4114800"/>
            <a:ext cx="39624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Microsoft_Office_Word_97_-_2003_Document1.doc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066800"/>
            <a:ext cx="64770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0772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752600"/>
            <a:ext cx="82296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13255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152400"/>
          <a:ext cx="1447800" cy="1001713"/>
        </p:xfrm>
        <a:graphic>
          <a:graphicData uri="http://schemas.openxmlformats.org/presentationml/2006/ole">
            <p:oleObj spid="_x0000_s1040" name="Document" r:id="rId16" imgW="4941000" imgH="3420000" progId="Word.Document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16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2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jpeg"/><Relationship Id="rId4" Type="http://schemas.openxmlformats.org/officeDocument/2006/relationships/oleObject" Target="../embeddings/Microsoft_Office_Word_97_-_2003_Document2.doc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Microsoft_Office_Excel_Chart3.xls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Word_97_-_2003_Document4.doc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wmf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9298" name="Picture 2" descr="fa COVER BG REVISE"/>
          <p:cNvPicPr>
            <a:picLocks noChangeAspect="1" noChangeArrowheads="1"/>
          </p:cNvPicPr>
          <p:nvPr/>
        </p:nvPicPr>
        <p:blipFill>
          <a:blip r:embed="rId3"/>
          <a:srcRect r="11111" b="7185"/>
          <a:stretch>
            <a:fillRect/>
          </a:stretch>
        </p:blipFill>
        <p:spPr bwMode="auto">
          <a:xfrm>
            <a:off x="0" y="-15875"/>
            <a:ext cx="9144000" cy="6900863"/>
          </a:xfrm>
          <a:prstGeom prst="rect">
            <a:avLst/>
          </a:prstGeom>
          <a:noFill/>
        </p:spPr>
      </p:pic>
      <p:sp>
        <p:nvSpPr>
          <p:cNvPr id="1719299" name="Rectangle 3"/>
          <p:cNvSpPr>
            <a:spLocks noChangeArrowheads="1"/>
          </p:cNvSpPr>
          <p:nvPr/>
        </p:nvSpPr>
        <p:spPr bwMode="auto">
          <a:xfrm>
            <a:off x="5364163" y="1628775"/>
            <a:ext cx="3384550" cy="143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90000"/>
              </a:lnSpc>
            </a:pPr>
            <a:endParaRPr lang="en-US" sz="2400">
              <a:solidFill>
                <a:srgbClr val="99FF66"/>
              </a:solidFill>
            </a:endParaRPr>
          </a:p>
        </p:txBody>
      </p:sp>
      <p:sp>
        <p:nvSpPr>
          <p:cNvPr id="17193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SALT’s Present Facilities: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First Generation </a:t>
            </a:r>
            <a:r>
              <a:rPr lang="en-US" sz="3200" i="1" dirty="0">
                <a:solidFill>
                  <a:srgbClr val="FFFF00"/>
                </a:solidFill>
              </a:rPr>
              <a:t>Instrumentation</a:t>
            </a:r>
          </a:p>
          <a:p>
            <a:pPr algn="ctr"/>
            <a:endParaRPr lang="en-US" sz="3200" i="1" dirty="0">
              <a:solidFill>
                <a:srgbClr val="FFFF00"/>
              </a:solidFill>
            </a:endParaRPr>
          </a:p>
        </p:txBody>
      </p:sp>
      <p:sp>
        <p:nvSpPr>
          <p:cNvPr id="1719301" name="Rectangle 5"/>
          <p:cNvSpPr>
            <a:spLocks noGrp="1" noChangeArrowheads="1"/>
          </p:cNvSpPr>
          <p:nvPr>
            <p:ph type="title"/>
          </p:nvPr>
        </p:nvSpPr>
        <p:spPr>
          <a:xfrm>
            <a:off x="1331913" y="1628775"/>
            <a:ext cx="6567487" cy="849313"/>
          </a:xfrm>
        </p:spPr>
        <p:txBody>
          <a:bodyPr/>
          <a:lstStyle/>
          <a:p>
            <a:r>
              <a:rPr lang="en-US" sz="2000">
                <a:solidFill>
                  <a:srgbClr val="99FF66"/>
                </a:solidFill>
              </a:rPr>
              <a:t>David Buckley</a:t>
            </a:r>
            <a:br>
              <a:rPr lang="en-US" sz="2000">
                <a:solidFill>
                  <a:srgbClr val="99FF66"/>
                </a:solidFill>
              </a:rPr>
            </a:br>
            <a:r>
              <a:rPr lang="en-US" sz="2000">
                <a:solidFill>
                  <a:srgbClr val="99FF66"/>
                </a:solidFill>
              </a:rPr>
              <a:t/>
            </a:r>
            <a:br>
              <a:rPr lang="en-US" sz="2000">
                <a:solidFill>
                  <a:srgbClr val="99FF66"/>
                </a:solidFill>
              </a:rPr>
            </a:br>
            <a:r>
              <a:rPr lang="en-US" sz="2000">
                <a:solidFill>
                  <a:srgbClr val="99FF66"/>
                </a:solidFill>
              </a:rPr>
              <a:t> </a:t>
            </a:r>
            <a:r>
              <a:rPr lang="en-US" sz="1800">
                <a:solidFill>
                  <a:srgbClr val="99FF66"/>
                </a:solidFill>
              </a:rPr>
              <a:t>SALT  Science  Director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260350"/>
            <a:ext cx="7740650" cy="503238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/>
              <a:t>SALTICAM Frame Transfer Mask in High Speed ‘Slot Mode’</a:t>
            </a:r>
            <a:endParaRPr lang="en-US" sz="1600"/>
          </a:p>
        </p:txBody>
      </p:sp>
      <p:grpSp>
        <p:nvGrpSpPr>
          <p:cNvPr id="1690627" name="Group 3"/>
          <p:cNvGrpSpPr>
            <a:grpSpLocks/>
          </p:cNvGrpSpPr>
          <p:nvPr/>
        </p:nvGrpSpPr>
        <p:grpSpPr bwMode="auto">
          <a:xfrm>
            <a:off x="5435600" y="2924175"/>
            <a:ext cx="2819400" cy="2879725"/>
            <a:chOff x="2781" y="9184"/>
            <a:chExt cx="3960" cy="3240"/>
          </a:xfrm>
        </p:grpSpPr>
        <p:sp>
          <p:nvSpPr>
            <p:cNvPr id="1690628" name="Text Box 4"/>
            <p:cNvSpPr txBox="1">
              <a:spLocks noChangeArrowheads="1"/>
            </p:cNvSpPr>
            <p:nvPr/>
          </p:nvSpPr>
          <p:spPr bwMode="auto">
            <a:xfrm>
              <a:off x="2781" y="9184"/>
              <a:ext cx="1980" cy="324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690629" name="Text Box 5"/>
            <p:cNvSpPr txBox="1">
              <a:spLocks noChangeArrowheads="1"/>
            </p:cNvSpPr>
            <p:nvPr/>
          </p:nvSpPr>
          <p:spPr bwMode="auto">
            <a:xfrm>
              <a:off x="4761" y="9184"/>
              <a:ext cx="1980" cy="3240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000" b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1690630" name="Line 6"/>
            <p:cNvSpPr>
              <a:spLocks noChangeShapeType="1"/>
            </p:cNvSpPr>
            <p:nvPr/>
          </p:nvSpPr>
          <p:spPr bwMode="auto">
            <a:xfrm>
              <a:off x="2781" y="10804"/>
              <a:ext cx="39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690631" name="Text Box 7"/>
          <p:cNvSpPr txBox="1">
            <a:spLocks noChangeArrowheads="1"/>
          </p:cNvSpPr>
          <p:nvPr/>
        </p:nvSpPr>
        <p:spPr bwMode="auto">
          <a:xfrm>
            <a:off x="5435600" y="2924175"/>
            <a:ext cx="2808288" cy="2879725"/>
          </a:xfrm>
          <a:prstGeom prst="rect">
            <a:avLst/>
          </a:prstGeom>
          <a:solidFill>
            <a:srgbClr val="C0C0C0">
              <a:alpha val="50000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0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90632" name="Line 8"/>
          <p:cNvSpPr>
            <a:spLocks noChangeShapeType="1"/>
          </p:cNvSpPr>
          <p:nvPr/>
        </p:nvSpPr>
        <p:spPr bwMode="auto">
          <a:xfrm flipH="1">
            <a:off x="4932363" y="436562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690633" name="Line 9"/>
          <p:cNvSpPr>
            <a:spLocks noChangeShapeType="1"/>
          </p:cNvSpPr>
          <p:nvPr/>
        </p:nvSpPr>
        <p:spPr bwMode="auto">
          <a:xfrm flipH="1">
            <a:off x="8243888" y="4365625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690634" name="Text Box 10"/>
          <p:cNvSpPr txBox="1">
            <a:spLocks noChangeArrowheads="1"/>
          </p:cNvSpPr>
          <p:nvPr/>
        </p:nvSpPr>
        <p:spPr bwMode="auto">
          <a:xfrm>
            <a:off x="4211638" y="3789363"/>
            <a:ext cx="12969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Image/store area split</a:t>
            </a:r>
          </a:p>
        </p:txBody>
      </p:sp>
      <p:sp>
        <p:nvSpPr>
          <p:cNvPr id="1690635" name="Text Box 11"/>
          <p:cNvSpPr txBox="1">
            <a:spLocks noChangeArrowheads="1"/>
          </p:cNvSpPr>
          <p:nvPr/>
        </p:nvSpPr>
        <p:spPr bwMode="auto">
          <a:xfrm>
            <a:off x="4932363" y="5805488"/>
            <a:ext cx="3671887" cy="287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2"/>
                </a:solidFill>
              </a:rPr>
              <a:t>Serial Readout Registers</a:t>
            </a:r>
          </a:p>
        </p:txBody>
      </p:sp>
      <p:sp>
        <p:nvSpPr>
          <p:cNvPr id="1690636" name="Text Box 12"/>
          <p:cNvSpPr txBox="1">
            <a:spLocks noChangeArrowheads="1"/>
          </p:cNvSpPr>
          <p:nvPr/>
        </p:nvSpPr>
        <p:spPr bwMode="auto">
          <a:xfrm>
            <a:off x="5435600" y="4292600"/>
            <a:ext cx="2808288" cy="71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000" b="0">
                <a:solidFill>
                  <a:schemeClr val="tx1"/>
                </a:solidFill>
                <a:latin typeface="Times New Roman" pitchFamily="18" charset="0"/>
              </a:rPr>
              <a:t>  </a:t>
            </a:r>
          </a:p>
        </p:txBody>
      </p:sp>
      <p:pic>
        <p:nvPicPr>
          <p:cNvPr id="1690637" name="Picture 13" descr="FT_Mask2"/>
          <p:cNvPicPr>
            <a:picLocks noChangeAspect="1" noChangeArrowheads="1"/>
          </p:cNvPicPr>
          <p:nvPr/>
        </p:nvPicPr>
        <p:blipFill>
          <a:blip r:embed="rId3"/>
          <a:srcRect l="15627"/>
          <a:stretch>
            <a:fillRect/>
          </a:stretch>
        </p:blipFill>
        <p:spPr bwMode="auto">
          <a:xfrm>
            <a:off x="395288" y="1196975"/>
            <a:ext cx="3779837" cy="3278188"/>
          </a:xfrm>
          <a:prstGeom prst="rect">
            <a:avLst/>
          </a:prstGeom>
          <a:noFill/>
        </p:spPr>
      </p:pic>
      <p:sp>
        <p:nvSpPr>
          <p:cNvPr id="1690638" name="Text Box 14"/>
          <p:cNvSpPr txBox="1">
            <a:spLocks noChangeArrowheads="1"/>
          </p:cNvSpPr>
          <p:nvPr/>
        </p:nvSpPr>
        <p:spPr bwMode="auto">
          <a:xfrm>
            <a:off x="5435600" y="2420938"/>
            <a:ext cx="2305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Slot ~11 arcsec wide</a:t>
            </a:r>
          </a:p>
        </p:txBody>
      </p:sp>
      <p:sp>
        <p:nvSpPr>
          <p:cNvPr id="1690639" name="Line 15"/>
          <p:cNvSpPr>
            <a:spLocks noChangeShapeType="1"/>
          </p:cNvSpPr>
          <p:nvPr/>
        </p:nvSpPr>
        <p:spPr bwMode="auto">
          <a:xfrm flipH="1">
            <a:off x="2771775" y="2636838"/>
            <a:ext cx="2520950" cy="2159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690640" name="Line 16"/>
          <p:cNvSpPr>
            <a:spLocks noChangeShapeType="1"/>
          </p:cNvSpPr>
          <p:nvPr/>
        </p:nvSpPr>
        <p:spPr bwMode="auto">
          <a:xfrm>
            <a:off x="7451725" y="2708275"/>
            <a:ext cx="720725" cy="158432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6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4643446"/>
            <a:ext cx="6477000" cy="381000"/>
          </a:xfrm>
        </p:spPr>
        <p:txBody>
          <a:bodyPr/>
          <a:lstStyle/>
          <a:p>
            <a:r>
              <a:rPr lang="en-US" sz="2000" dirty="0"/>
              <a:t>SALTICAM </a:t>
            </a:r>
            <a:r>
              <a:rPr lang="en-US" sz="2000" dirty="0" err="1" smtClean="0"/>
              <a:t>Recommissioning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2000" dirty="0" smtClean="0"/>
              <a:t>Following telescope image quality fix April 2011</a:t>
            </a:r>
            <a:endParaRPr lang="en-US" sz="2000" dirty="0"/>
          </a:p>
        </p:txBody>
      </p:sp>
      <p:pic>
        <p:nvPicPr>
          <p:cNvPr id="1863684" name="Picture 4" descr="ngc28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8513" cy="4503738"/>
          </a:xfrm>
          <a:prstGeom prst="rect">
            <a:avLst/>
          </a:prstGeom>
          <a:noFill/>
        </p:spPr>
      </p:pic>
      <p:pic>
        <p:nvPicPr>
          <p:cNvPr id="1863685" name="Picture 5" descr="eta_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4397375"/>
          </a:xfrm>
          <a:prstGeom prst="rect">
            <a:avLst/>
          </a:prstGeom>
          <a:noFill/>
        </p:spPr>
      </p:pic>
      <p:pic>
        <p:nvPicPr>
          <p:cNvPr id="1863688" name="Picture 8" descr="ngc57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1013" y="4508500"/>
            <a:ext cx="2312987" cy="19431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498" name="Picture 10" descr="fools"/>
          <p:cNvPicPr>
            <a:picLocks noChangeAspect="1" noChangeArrowheads="1"/>
          </p:cNvPicPr>
          <p:nvPr/>
        </p:nvPicPr>
        <p:blipFill>
          <a:blip r:embed="rId3" cstate="print"/>
          <a:srcRect r="67331"/>
          <a:stretch>
            <a:fillRect/>
          </a:stretch>
        </p:blipFill>
        <p:spPr bwMode="auto">
          <a:xfrm>
            <a:off x="7380288" y="908050"/>
            <a:ext cx="1536700" cy="2352675"/>
          </a:xfrm>
          <a:prstGeom prst="rect">
            <a:avLst/>
          </a:prstGeom>
          <a:noFill/>
        </p:spPr>
      </p:pic>
      <p:sp>
        <p:nvSpPr>
          <p:cNvPr id="159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15888"/>
            <a:ext cx="6408737" cy="863600"/>
          </a:xfrm>
        </p:spPr>
        <p:txBody>
          <a:bodyPr/>
          <a:lstStyle/>
          <a:p>
            <a:r>
              <a:rPr lang="en-GB" sz="2000"/>
              <a:t>The Robert Stobie Spectrograph (RSS)</a:t>
            </a:r>
            <a:br>
              <a:rPr lang="en-GB" sz="2000"/>
            </a:br>
            <a:r>
              <a:rPr lang="en-GB" sz="2000"/>
              <a:t>(built at Wisconsin, Rutgers &amp; SAAO)</a:t>
            </a:r>
            <a:br>
              <a:rPr lang="en-GB" sz="2000"/>
            </a:br>
            <a:r>
              <a:rPr lang="en-GB" sz="2000"/>
              <a:t>PI: Ken Nordsieck</a:t>
            </a:r>
          </a:p>
        </p:txBody>
      </p:sp>
      <p:sp>
        <p:nvSpPr>
          <p:cNvPr id="1599493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4805362" cy="278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An efficient and versatile Imaging Spectrograph</a:t>
            </a:r>
          </a:p>
          <a:p>
            <a:pPr>
              <a:buFontTx/>
              <a:buChar char="•"/>
            </a:pPr>
            <a:r>
              <a:rPr lang="en-US" dirty="0"/>
              <a:t>  capable of UV-</a:t>
            </a:r>
            <a:r>
              <a:rPr lang="en-US" dirty="0" err="1"/>
              <a:t>vis</a:t>
            </a:r>
            <a:r>
              <a:rPr lang="en-US" dirty="0"/>
              <a:t> spectroscopy (VPHGs)</a:t>
            </a:r>
          </a:p>
          <a:p>
            <a:pPr>
              <a:buFontTx/>
              <a:buChar char="•"/>
            </a:pPr>
            <a:r>
              <a:rPr lang="en-US" dirty="0"/>
              <a:t>  high time resolution </a:t>
            </a:r>
            <a:r>
              <a:rPr lang="en-US" dirty="0" err="1"/>
              <a:t>ablility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dirty="0" err="1"/>
              <a:t>polarimetry</a:t>
            </a:r>
            <a:r>
              <a:rPr lang="en-US" dirty="0"/>
              <a:t> capability</a:t>
            </a:r>
          </a:p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dirty="0" err="1"/>
              <a:t>Fabry</a:t>
            </a:r>
            <a:r>
              <a:rPr lang="en-US" dirty="0"/>
              <a:t> Perot imaging (many narrow filters)</a:t>
            </a:r>
          </a:p>
          <a:p>
            <a:pPr>
              <a:buFontTx/>
              <a:buChar char="•"/>
            </a:pPr>
            <a:r>
              <a:rPr lang="en-US" dirty="0"/>
              <a:t>  multiple object spectroscopy</a:t>
            </a:r>
          </a:p>
          <a:p>
            <a:pPr lvl="1">
              <a:buFontTx/>
              <a:buChar char="-"/>
            </a:pPr>
            <a:r>
              <a:rPr lang="en-US" dirty="0"/>
              <a:t> Can observe </a:t>
            </a:r>
            <a:r>
              <a:rPr lang="en-US" dirty="0" smtClean="0"/>
              <a:t>~50 </a:t>
            </a:r>
            <a:r>
              <a:rPr lang="en-US" dirty="0"/>
              <a:t>objects at once</a:t>
            </a:r>
          </a:p>
          <a:p>
            <a:endParaRPr lang="en-US" dirty="0"/>
          </a:p>
          <a:p>
            <a:pPr lvl="1">
              <a:buFontTx/>
              <a:buChar char="-"/>
            </a:pPr>
            <a:endParaRPr lang="en-US" dirty="0"/>
          </a:p>
          <a:p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599494" name="Text Box 6"/>
          <p:cNvSpPr txBox="1">
            <a:spLocks noChangeArrowheads="1"/>
          </p:cNvSpPr>
          <p:nvPr/>
        </p:nvSpPr>
        <p:spPr bwMode="auto">
          <a:xfrm>
            <a:off x="142844" y="6273225"/>
            <a:ext cx="435324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RSS being </a:t>
            </a:r>
            <a:r>
              <a:rPr lang="en-US" dirty="0" smtClean="0">
                <a:solidFill>
                  <a:schemeClr val="tx1"/>
                </a:solidFill>
              </a:rPr>
              <a:t>refurbished and tested </a:t>
            </a:r>
            <a:r>
              <a:rPr lang="en-US" dirty="0">
                <a:solidFill>
                  <a:schemeClr val="tx1"/>
                </a:solidFill>
              </a:rPr>
              <a:t>in SALT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spectrometer </a:t>
            </a:r>
            <a:r>
              <a:rPr lang="en-US" dirty="0">
                <a:solidFill>
                  <a:schemeClr val="tx1"/>
                </a:solidFill>
              </a:rPr>
              <a:t>room (Mar 2011)</a:t>
            </a:r>
          </a:p>
        </p:txBody>
      </p:sp>
      <p:sp>
        <p:nvSpPr>
          <p:cNvPr id="1599495" name="Text Box 7"/>
          <p:cNvSpPr txBox="1">
            <a:spLocks noChangeArrowheads="1"/>
          </p:cNvSpPr>
          <p:nvPr/>
        </p:nvSpPr>
        <p:spPr bwMode="auto">
          <a:xfrm>
            <a:off x="7451725" y="2924175"/>
            <a:ext cx="12668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The RSS PI</a:t>
            </a:r>
          </a:p>
        </p:txBody>
      </p:sp>
      <p:pic>
        <p:nvPicPr>
          <p:cNvPr id="1599496" name="Picture 8" descr="IMG_885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357563"/>
            <a:ext cx="3635375" cy="2727325"/>
          </a:xfrm>
          <a:prstGeom prst="rect">
            <a:avLst/>
          </a:prstGeom>
          <a:noFill/>
        </p:spPr>
      </p:pic>
      <p:sp>
        <p:nvSpPr>
          <p:cNvPr id="1599497" name="Text Box 9"/>
          <p:cNvSpPr txBox="1">
            <a:spLocks noChangeArrowheads="1"/>
          </p:cNvSpPr>
          <p:nvPr/>
        </p:nvSpPr>
        <p:spPr bwMode="auto">
          <a:xfrm>
            <a:off x="5508625" y="6092825"/>
            <a:ext cx="34147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RSS installed on SALT (Oct 2005)</a:t>
            </a:r>
          </a:p>
        </p:txBody>
      </p:sp>
      <p:pic>
        <p:nvPicPr>
          <p:cNvPr id="1599499" name="Picture 11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l="27322" b="21703"/>
          <a:stretch>
            <a:fillRect/>
          </a:stretch>
        </p:blipFill>
        <p:spPr bwMode="auto">
          <a:xfrm>
            <a:off x="142844" y="3071810"/>
            <a:ext cx="4392612" cy="3167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090" name="Picture 2" descr="pfis_spec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838200"/>
            <a:ext cx="7613650" cy="5446713"/>
          </a:xfrm>
          <a:prstGeom prst="rect">
            <a:avLst/>
          </a:prstGeom>
          <a:noFill/>
        </p:spPr>
      </p:pic>
      <p:pic>
        <p:nvPicPr>
          <p:cNvPr id="1625091" name="Picture 3" descr="pfis_spec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838200"/>
            <a:ext cx="7613650" cy="54467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25092" name="Picture 4" descr="pfis_spec4"/>
          <p:cNvPicPr>
            <a:picLocks noChangeAspect="1" noChangeArrowheads="1"/>
          </p:cNvPicPr>
          <p:nvPr/>
        </p:nvPicPr>
        <p:blipFill>
          <a:blip r:embed="rId4"/>
          <a:srcRect t="2838"/>
          <a:stretch>
            <a:fillRect/>
          </a:stretch>
        </p:blipFill>
        <p:spPr bwMode="auto">
          <a:xfrm>
            <a:off x="1219200" y="1066800"/>
            <a:ext cx="7613650" cy="521811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25096" name="Group 8"/>
          <p:cNvGrpSpPr>
            <a:grpSpLocks/>
          </p:cNvGrpSpPr>
          <p:nvPr/>
        </p:nvGrpSpPr>
        <p:grpSpPr bwMode="auto">
          <a:xfrm>
            <a:off x="869950" y="1295400"/>
            <a:ext cx="3124200" cy="2522538"/>
            <a:chOff x="480" y="912"/>
            <a:chExt cx="1968" cy="1589"/>
          </a:xfrm>
        </p:grpSpPr>
        <p:pic>
          <p:nvPicPr>
            <p:cNvPr id="1625097" name="Picture 9" descr="ldss_spectru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" y="912"/>
              <a:ext cx="1968" cy="1406"/>
            </a:xfrm>
            <a:prstGeom prst="rect">
              <a:avLst/>
            </a:prstGeom>
            <a:noFill/>
          </p:spPr>
        </p:pic>
        <p:sp>
          <p:nvSpPr>
            <p:cNvPr id="1625098" name="Text Box 10"/>
            <p:cNvSpPr txBox="1">
              <a:spLocks noChangeArrowheads="1"/>
            </p:cNvSpPr>
            <p:nvPr/>
          </p:nvSpPr>
          <p:spPr bwMode="auto">
            <a:xfrm>
              <a:off x="697" y="2270"/>
              <a:ext cx="13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>
                  <a:solidFill>
                    <a:srgbClr val="FF0000"/>
                  </a:solidFill>
                </a:rPr>
                <a:t>MOS ~ 100 spectra</a:t>
              </a:r>
            </a:p>
          </p:txBody>
        </p:sp>
      </p:grpSp>
      <p:sp>
        <p:nvSpPr>
          <p:cNvPr id="1625099" name="Text Box 11"/>
          <p:cNvSpPr txBox="1">
            <a:spLocks noChangeArrowheads="1"/>
          </p:cNvSpPr>
          <p:nvPr/>
        </p:nvSpPr>
        <p:spPr bwMode="auto">
          <a:xfrm>
            <a:off x="1692275" y="87313"/>
            <a:ext cx="795496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RSS Spectroscopy</a:t>
            </a:r>
          </a:p>
        </p:txBody>
      </p:sp>
      <p:sp>
        <p:nvSpPr>
          <p:cNvPr id="1625100" name="Rectangle 12"/>
          <p:cNvSpPr>
            <a:spLocks noChangeArrowheads="1"/>
          </p:cNvSpPr>
          <p:nvPr/>
        </p:nvSpPr>
        <p:spPr bwMode="auto">
          <a:xfrm>
            <a:off x="88900" y="3886200"/>
            <a:ext cx="2730500" cy="16367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>
                <a:solidFill>
                  <a:schemeClr val="tx1"/>
                </a:solidFill>
              </a:rPr>
              <a:t>Combined with a small telescope ‘nod’ and CCD charge shuffle, background subtraction of v. faint objects possible (~0.05% errors in sky subtraction).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5100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2275" y="279400"/>
            <a:ext cx="5486400" cy="627063"/>
          </a:xfrm>
        </p:spPr>
        <p:txBody>
          <a:bodyPr/>
          <a:lstStyle/>
          <a:p>
            <a:r>
              <a:rPr lang="en-US" sz="2000" dirty="0" smtClean="0"/>
              <a:t>RSS Mechanisms</a:t>
            </a:r>
            <a:endParaRPr lang="en-US" sz="2000" dirty="0"/>
          </a:p>
        </p:txBody>
      </p:sp>
      <p:pic>
        <p:nvPicPr>
          <p:cNvPr id="16015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2" t="11380" r="16725" b="24252"/>
          <a:stretch>
            <a:fillRect/>
          </a:stretch>
        </p:blipFill>
        <p:spPr bwMode="auto">
          <a:xfrm>
            <a:off x="381000" y="931863"/>
            <a:ext cx="8763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01540" name="Group 4"/>
          <p:cNvGrpSpPr>
            <a:grpSpLocks/>
          </p:cNvGrpSpPr>
          <p:nvPr/>
        </p:nvGrpSpPr>
        <p:grpSpPr bwMode="auto">
          <a:xfrm>
            <a:off x="423863" y="2392363"/>
            <a:ext cx="4032250" cy="1152525"/>
            <a:chOff x="267" y="1507"/>
            <a:chExt cx="2540" cy="726"/>
          </a:xfrm>
        </p:grpSpPr>
        <p:sp>
          <p:nvSpPr>
            <p:cNvPr id="1601541" name="Text Box 5"/>
            <p:cNvSpPr txBox="1">
              <a:spLocks noChangeArrowheads="1"/>
            </p:cNvSpPr>
            <p:nvPr/>
          </p:nvSpPr>
          <p:spPr bwMode="auto">
            <a:xfrm>
              <a:off x="267" y="1507"/>
              <a:ext cx="134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>
                  <a:solidFill>
                    <a:schemeClr val="tx1"/>
                  </a:solidFill>
                  <a:latin typeface="Times New Roman" pitchFamily="18" charset="0"/>
                </a:rPr>
                <a:t>2 Fabry-Perot Etalons (slides)</a:t>
              </a:r>
            </a:p>
          </p:txBody>
        </p:sp>
        <p:sp>
          <p:nvSpPr>
            <p:cNvPr id="1601542" name="Line 6"/>
            <p:cNvSpPr>
              <a:spLocks noChangeShapeType="1"/>
            </p:cNvSpPr>
            <p:nvPr/>
          </p:nvSpPr>
          <p:spPr bwMode="auto">
            <a:xfrm>
              <a:off x="1477" y="1894"/>
              <a:ext cx="1330" cy="3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ZA"/>
            </a:p>
          </p:txBody>
        </p:sp>
      </p:grpSp>
      <p:grpSp>
        <p:nvGrpSpPr>
          <p:cNvPr id="1601543" name="Group 7"/>
          <p:cNvGrpSpPr>
            <a:grpSpLocks/>
          </p:cNvGrpSpPr>
          <p:nvPr/>
        </p:nvGrpSpPr>
        <p:grpSpPr bwMode="auto">
          <a:xfrm>
            <a:off x="1768475" y="1085850"/>
            <a:ext cx="7181850" cy="5349875"/>
            <a:chOff x="1114" y="684"/>
            <a:chExt cx="4524" cy="3370"/>
          </a:xfrm>
        </p:grpSpPr>
        <p:grpSp>
          <p:nvGrpSpPr>
            <p:cNvPr id="1601544" name="Group 8"/>
            <p:cNvGrpSpPr>
              <a:grpSpLocks/>
            </p:cNvGrpSpPr>
            <p:nvPr/>
          </p:nvGrpSpPr>
          <p:grpSpPr bwMode="auto">
            <a:xfrm>
              <a:off x="1114" y="684"/>
              <a:ext cx="4524" cy="3370"/>
              <a:chOff x="1114" y="684"/>
              <a:chExt cx="4524" cy="3370"/>
            </a:xfrm>
          </p:grpSpPr>
          <p:grpSp>
            <p:nvGrpSpPr>
              <p:cNvPr id="1601545" name="Group 9"/>
              <p:cNvGrpSpPr>
                <a:grpSpLocks/>
              </p:cNvGrpSpPr>
              <p:nvPr/>
            </p:nvGrpSpPr>
            <p:grpSpPr bwMode="auto">
              <a:xfrm>
                <a:off x="1114" y="684"/>
                <a:ext cx="4524" cy="3370"/>
                <a:chOff x="1114" y="684"/>
                <a:chExt cx="4524" cy="3370"/>
              </a:xfrm>
            </p:grpSpPr>
            <p:sp>
              <p:nvSpPr>
                <p:cNvPr id="160154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14" y="684"/>
                  <a:ext cx="960" cy="6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2000" b="0">
                      <a:solidFill>
                        <a:schemeClr val="tx1"/>
                      </a:solidFill>
                      <a:latin typeface="Times New Roman" pitchFamily="18" charset="0"/>
                    </a:rPr>
                    <a:t>Polarizing Beamsplitter(slide)</a:t>
                  </a:r>
                </a:p>
              </p:txBody>
            </p:sp>
            <p:sp>
              <p:nvSpPr>
                <p:cNvPr id="16015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848" y="3612"/>
                  <a:ext cx="1790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2000" b="0">
                      <a:solidFill>
                        <a:schemeClr val="tx1"/>
                      </a:solidFill>
                      <a:latin typeface="Times New Roman" pitchFamily="18" charset="0"/>
                    </a:rPr>
                    <a:t>2 Polarimeter Waveplates (slides)</a:t>
                  </a:r>
                </a:p>
              </p:txBody>
            </p:sp>
          </p:grpSp>
          <p:sp>
            <p:nvSpPr>
              <p:cNvPr id="1601548" name="Line 12"/>
              <p:cNvSpPr>
                <a:spLocks noChangeShapeType="1"/>
              </p:cNvSpPr>
              <p:nvPr/>
            </p:nvSpPr>
            <p:spPr bwMode="auto">
              <a:xfrm>
                <a:off x="1622" y="1313"/>
                <a:ext cx="508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601549" name="Line 13"/>
            <p:cNvSpPr>
              <a:spLocks noChangeShapeType="1"/>
            </p:cNvSpPr>
            <p:nvPr/>
          </p:nvSpPr>
          <p:spPr bwMode="auto">
            <a:xfrm flipH="1" flipV="1">
              <a:off x="4307" y="3055"/>
              <a:ext cx="363" cy="5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601550" name="Group 14"/>
          <p:cNvGrpSpPr>
            <a:grpSpLocks/>
          </p:cNvGrpSpPr>
          <p:nvPr/>
        </p:nvGrpSpPr>
        <p:grpSpPr bwMode="auto">
          <a:xfrm>
            <a:off x="2882900" y="1066800"/>
            <a:ext cx="6070600" cy="4537075"/>
            <a:chOff x="1816" y="672"/>
            <a:chExt cx="3824" cy="2858"/>
          </a:xfrm>
        </p:grpSpPr>
        <p:sp>
          <p:nvSpPr>
            <p:cNvPr id="1601551" name="Line 15"/>
            <p:cNvSpPr>
              <a:spLocks noChangeShapeType="1"/>
            </p:cNvSpPr>
            <p:nvPr/>
          </p:nvSpPr>
          <p:spPr bwMode="auto">
            <a:xfrm>
              <a:off x="2711" y="3079"/>
              <a:ext cx="895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ZA"/>
            </a:p>
          </p:txBody>
        </p:sp>
        <p:grpSp>
          <p:nvGrpSpPr>
            <p:cNvPr id="1601552" name="Group 16"/>
            <p:cNvGrpSpPr>
              <a:grpSpLocks/>
            </p:cNvGrpSpPr>
            <p:nvPr/>
          </p:nvGrpSpPr>
          <p:grpSpPr bwMode="auto">
            <a:xfrm>
              <a:off x="1816" y="672"/>
              <a:ext cx="3824" cy="2858"/>
              <a:chOff x="1816" y="672"/>
              <a:chExt cx="3824" cy="2858"/>
            </a:xfrm>
          </p:grpSpPr>
          <p:sp>
            <p:nvSpPr>
              <p:cNvPr id="1601553" name="Text Box 17"/>
              <p:cNvSpPr txBox="1">
                <a:spLocks noChangeArrowheads="1"/>
              </p:cNvSpPr>
              <p:nvPr/>
            </p:nvSpPr>
            <p:spPr bwMode="auto">
              <a:xfrm>
                <a:off x="2976" y="672"/>
                <a:ext cx="150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6-Grating Magazine</a:t>
                </a:r>
              </a:p>
            </p:txBody>
          </p:sp>
          <p:sp>
            <p:nvSpPr>
              <p:cNvPr id="1601554" name="Line 18"/>
              <p:cNvSpPr>
                <a:spLocks noChangeShapeType="1"/>
              </p:cNvSpPr>
              <p:nvPr/>
            </p:nvSpPr>
            <p:spPr bwMode="auto">
              <a:xfrm flipH="1">
                <a:off x="2928" y="926"/>
                <a:ext cx="557" cy="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ZA"/>
              </a:p>
            </p:txBody>
          </p:sp>
          <p:sp>
            <p:nvSpPr>
              <p:cNvPr id="1601555" name="Text Box 19"/>
              <p:cNvSpPr txBox="1">
                <a:spLocks noChangeArrowheads="1"/>
              </p:cNvSpPr>
              <p:nvPr/>
            </p:nvSpPr>
            <p:spPr bwMode="auto">
              <a:xfrm>
                <a:off x="4670" y="1458"/>
                <a:ext cx="970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40-Slitmask Magazine</a:t>
                </a:r>
              </a:p>
            </p:txBody>
          </p:sp>
          <p:sp>
            <p:nvSpPr>
              <p:cNvPr id="1601556" name="Text Box 20"/>
              <p:cNvSpPr txBox="1">
                <a:spLocks noChangeArrowheads="1"/>
              </p:cNvSpPr>
              <p:nvPr/>
            </p:nvSpPr>
            <p:spPr bwMode="auto">
              <a:xfrm>
                <a:off x="2057" y="3088"/>
                <a:ext cx="1427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Camera Articulation 0 - 100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°</a:t>
                </a:r>
              </a:p>
            </p:txBody>
          </p:sp>
          <p:sp>
            <p:nvSpPr>
              <p:cNvPr id="1601557" name="Line 21"/>
              <p:cNvSpPr>
                <a:spLocks noChangeShapeType="1"/>
              </p:cNvSpPr>
              <p:nvPr/>
            </p:nvSpPr>
            <p:spPr bwMode="auto">
              <a:xfrm flipH="1">
                <a:off x="1816" y="3079"/>
                <a:ext cx="895" cy="3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601558" name="Line 22"/>
              <p:cNvSpPr>
                <a:spLocks noChangeShapeType="1"/>
              </p:cNvSpPr>
              <p:nvPr/>
            </p:nvSpPr>
            <p:spPr bwMode="auto">
              <a:xfrm flipH="1">
                <a:off x="5130" y="1870"/>
                <a:ext cx="97" cy="2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</p:grpSp>
      </p:grpSp>
      <p:grpSp>
        <p:nvGrpSpPr>
          <p:cNvPr id="1601559" name="Group 23"/>
          <p:cNvGrpSpPr>
            <a:grpSpLocks/>
          </p:cNvGrpSpPr>
          <p:nvPr/>
        </p:nvGrpSpPr>
        <p:grpSpPr bwMode="auto">
          <a:xfrm>
            <a:off x="155575" y="3121025"/>
            <a:ext cx="5368925" cy="3390900"/>
            <a:chOff x="98" y="1966"/>
            <a:chExt cx="3382" cy="2136"/>
          </a:xfrm>
        </p:grpSpPr>
        <p:sp>
          <p:nvSpPr>
            <p:cNvPr id="1601560" name="Text Box 24"/>
            <p:cNvSpPr txBox="1">
              <a:spLocks noChangeArrowheads="1"/>
            </p:cNvSpPr>
            <p:nvPr/>
          </p:nvSpPr>
          <p:spPr bwMode="auto">
            <a:xfrm>
              <a:off x="2856" y="2865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0">
                  <a:solidFill>
                    <a:schemeClr val="tx1"/>
                  </a:solidFill>
                  <a:latin typeface="Times New Roman" pitchFamily="18" charset="0"/>
                </a:rPr>
                <a:t>Shutter</a:t>
              </a:r>
            </a:p>
          </p:txBody>
        </p:sp>
        <p:sp>
          <p:nvSpPr>
            <p:cNvPr id="1601561" name="Line 25"/>
            <p:cNvSpPr>
              <a:spLocks noChangeShapeType="1"/>
            </p:cNvSpPr>
            <p:nvPr/>
          </p:nvSpPr>
          <p:spPr bwMode="auto">
            <a:xfrm flipV="1">
              <a:off x="3216" y="2400"/>
              <a:ext cx="144" cy="5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ZA"/>
            </a:p>
          </p:txBody>
        </p:sp>
        <p:grpSp>
          <p:nvGrpSpPr>
            <p:cNvPr id="1601562" name="Group 26"/>
            <p:cNvGrpSpPr>
              <a:grpSpLocks/>
            </p:cNvGrpSpPr>
            <p:nvPr/>
          </p:nvGrpSpPr>
          <p:grpSpPr bwMode="auto">
            <a:xfrm>
              <a:off x="98" y="1966"/>
              <a:ext cx="1987" cy="2136"/>
              <a:chOff x="98" y="1966"/>
              <a:chExt cx="1987" cy="2136"/>
            </a:xfrm>
          </p:grpSpPr>
          <p:sp>
            <p:nvSpPr>
              <p:cNvPr id="1601563" name="Text Box 27"/>
              <p:cNvSpPr txBox="1">
                <a:spLocks noChangeArrowheads="1"/>
              </p:cNvSpPr>
              <p:nvPr/>
            </p:nvSpPr>
            <p:spPr bwMode="auto">
              <a:xfrm>
                <a:off x="1066" y="3660"/>
                <a:ext cx="1019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20-Filter Magazine</a:t>
                </a:r>
              </a:p>
            </p:txBody>
          </p:sp>
          <p:sp>
            <p:nvSpPr>
              <p:cNvPr id="1601564" name="Text Box 28"/>
              <p:cNvSpPr txBox="1">
                <a:spLocks noChangeArrowheads="1"/>
              </p:cNvSpPr>
              <p:nvPr/>
            </p:nvSpPr>
            <p:spPr bwMode="auto">
              <a:xfrm>
                <a:off x="98" y="1966"/>
                <a:ext cx="720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3 CCD Mosaic Detector</a:t>
                </a:r>
              </a:p>
            </p:txBody>
          </p:sp>
          <p:sp>
            <p:nvSpPr>
              <p:cNvPr id="1601565" name="Line 29"/>
              <p:cNvSpPr>
                <a:spLocks noChangeShapeType="1"/>
              </p:cNvSpPr>
              <p:nvPr/>
            </p:nvSpPr>
            <p:spPr bwMode="auto">
              <a:xfrm flipH="1" flipV="1">
                <a:off x="1380" y="3539"/>
                <a:ext cx="121" cy="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601566" name="Line 30"/>
              <p:cNvSpPr>
                <a:spLocks noChangeShapeType="1"/>
              </p:cNvSpPr>
              <p:nvPr/>
            </p:nvSpPr>
            <p:spPr bwMode="auto">
              <a:xfrm>
                <a:off x="219" y="2620"/>
                <a:ext cx="266" cy="2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114" name="Picture 2" descr="PFIS-VPHGS"/>
          <p:cNvPicPr>
            <a:picLocks noChangeAspect="1" noChangeArrowheads="1"/>
          </p:cNvPicPr>
          <p:nvPr/>
        </p:nvPicPr>
        <p:blipFill>
          <a:blip r:embed="rId2"/>
          <a:srcRect l="9474" t="11438" r="12250" b="6209"/>
          <a:stretch>
            <a:fillRect/>
          </a:stretch>
        </p:blipFill>
        <p:spPr bwMode="auto">
          <a:xfrm>
            <a:off x="1371600" y="762000"/>
            <a:ext cx="7315200" cy="5772150"/>
          </a:xfrm>
          <a:prstGeom prst="rect">
            <a:avLst/>
          </a:prstGeom>
          <a:noFill/>
        </p:spPr>
      </p:pic>
      <p:sp>
        <p:nvSpPr>
          <p:cNvPr id="1626115" name="Text Box 3"/>
          <p:cNvSpPr txBox="1">
            <a:spLocks noChangeArrowheads="1"/>
          </p:cNvSpPr>
          <p:nvPr/>
        </p:nvSpPr>
        <p:spPr bwMode="auto">
          <a:xfrm>
            <a:off x="3348038" y="260350"/>
            <a:ext cx="36845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RSS </a:t>
            </a:r>
            <a:r>
              <a:rPr lang="en-US" sz="2000" dirty="0">
                <a:solidFill>
                  <a:schemeClr val="tx1"/>
                </a:solidFill>
              </a:rPr>
              <a:t>complement of VPHGs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674" name="Rectangle 2"/>
          <p:cNvSpPr>
            <a:spLocks noChangeArrowheads="1"/>
          </p:cNvSpPr>
          <p:nvPr/>
        </p:nvSpPr>
        <p:spPr bwMode="auto">
          <a:xfrm>
            <a:off x="1919288" y="17430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ZA"/>
          </a:p>
        </p:txBody>
      </p:sp>
      <p:sp>
        <p:nvSpPr>
          <p:cNvPr id="1820675" name="Rectangle 3"/>
          <p:cNvSpPr>
            <a:spLocks noChangeArrowheads="1"/>
          </p:cNvSpPr>
          <p:nvPr/>
        </p:nvSpPr>
        <p:spPr bwMode="auto">
          <a:xfrm>
            <a:off x="1919288" y="17383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ZA"/>
          </a:p>
        </p:txBody>
      </p:sp>
      <p:sp>
        <p:nvSpPr>
          <p:cNvPr id="1820676" name="Rectangle 4"/>
          <p:cNvSpPr>
            <a:spLocks noChangeArrowheads="1"/>
          </p:cNvSpPr>
          <p:nvPr/>
        </p:nvSpPr>
        <p:spPr bwMode="auto">
          <a:xfrm>
            <a:off x="1362075" y="24003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ZA"/>
          </a:p>
        </p:txBody>
      </p:sp>
      <p:graphicFrame>
        <p:nvGraphicFramePr>
          <p:cNvPr id="1820677" name="Object 5"/>
          <p:cNvGraphicFramePr>
            <a:graphicFrameLocks noChangeAspect="1"/>
          </p:cNvGraphicFramePr>
          <p:nvPr/>
        </p:nvGraphicFramePr>
        <p:xfrm>
          <a:off x="152400" y="1371600"/>
          <a:ext cx="4667250" cy="2497138"/>
        </p:xfrm>
        <a:graphic>
          <a:graphicData uri="http://schemas.openxmlformats.org/presentationml/2006/ole">
            <p:oleObj spid="_x0000_s1876994" r:id="rId4" imgW="6420612" imgH="2058924" progId="Word.Document.8">
              <p:embed/>
            </p:oleObj>
          </a:graphicData>
        </a:graphic>
      </p:graphicFrame>
      <p:pic>
        <p:nvPicPr>
          <p:cNvPr id="1820678" name="Picture 6" descr="Fig-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371600"/>
            <a:ext cx="4038600" cy="2873375"/>
          </a:xfrm>
          <a:prstGeom prst="rect">
            <a:avLst/>
          </a:prstGeom>
          <a:noFill/>
        </p:spPr>
      </p:pic>
      <p:sp>
        <p:nvSpPr>
          <p:cNvPr id="1820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785918" y="285728"/>
            <a:ext cx="5929354" cy="714380"/>
          </a:xfrm>
          <a:noFill/>
          <a:ln/>
        </p:spPr>
        <p:txBody>
          <a:bodyPr/>
          <a:lstStyle/>
          <a:p>
            <a:r>
              <a:rPr lang="en-GB" dirty="0"/>
              <a:t>RSS High Speed </a:t>
            </a:r>
            <a:r>
              <a:rPr lang="en-GB" dirty="0" smtClean="0"/>
              <a:t>Spectroscopy mode:</a:t>
            </a:r>
            <a:br>
              <a:rPr lang="en-GB" dirty="0" smtClean="0"/>
            </a:br>
            <a:r>
              <a:rPr lang="en-GB" dirty="0" smtClean="0"/>
              <a:t>like SALTICAM slot mode</a:t>
            </a:r>
            <a:endParaRPr lang="en-GB" dirty="0"/>
          </a:p>
        </p:txBody>
      </p:sp>
      <p:sp>
        <p:nvSpPr>
          <p:cNvPr id="1820680" name="Text Box 8"/>
          <p:cNvSpPr txBox="1">
            <a:spLocks noChangeArrowheads="1"/>
          </p:cNvSpPr>
          <p:nvPr/>
        </p:nvSpPr>
        <p:spPr bwMode="auto">
          <a:xfrm>
            <a:off x="517525" y="4479925"/>
            <a:ext cx="26035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Fast spectroscopy</a:t>
            </a:r>
          </a:p>
          <a:p>
            <a:r>
              <a:rPr lang="en-US"/>
              <a:t>Fast spectropolarimetry</a:t>
            </a:r>
          </a:p>
          <a:p>
            <a:r>
              <a:rPr lang="en-US"/>
              <a:t>Fast imaging polarimetry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8450" name="Picture 2" descr="V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5086350" cy="6781800"/>
          </a:xfrm>
          <a:prstGeom prst="rect">
            <a:avLst/>
          </a:prstGeom>
          <a:noFill/>
        </p:spPr>
      </p:pic>
      <p:grpSp>
        <p:nvGrpSpPr>
          <p:cNvPr id="1768451" name="Group 3"/>
          <p:cNvGrpSpPr>
            <a:grpSpLocks/>
          </p:cNvGrpSpPr>
          <p:nvPr/>
        </p:nvGrpSpPr>
        <p:grpSpPr bwMode="auto">
          <a:xfrm>
            <a:off x="6096000" y="3657600"/>
            <a:ext cx="2540000" cy="2438400"/>
            <a:chOff x="2736" y="2256"/>
            <a:chExt cx="1600" cy="1536"/>
          </a:xfrm>
        </p:grpSpPr>
        <p:pic>
          <p:nvPicPr>
            <p:cNvPr id="1768452" name="Picture 4" descr="ldss_fiel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2" y="2256"/>
              <a:ext cx="1024" cy="1536"/>
            </a:xfrm>
            <a:prstGeom prst="rect">
              <a:avLst/>
            </a:prstGeom>
            <a:noFill/>
          </p:spPr>
        </p:pic>
        <p:sp>
          <p:nvSpPr>
            <p:cNvPr id="1768453" name="Text Box 5"/>
            <p:cNvSpPr txBox="1">
              <a:spLocks noChangeArrowheads="1"/>
            </p:cNvSpPr>
            <p:nvPr/>
          </p:nvSpPr>
          <p:spPr bwMode="auto">
            <a:xfrm>
              <a:off x="2736" y="2976"/>
              <a:ext cx="76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800" b="0">
                  <a:solidFill>
                    <a:schemeClr val="accent2"/>
                  </a:solidFill>
                  <a:latin typeface="Times New Roman" pitchFamily="18" charset="0"/>
                </a:rPr>
                <a:t>Hubble Deep Field (South)</a:t>
              </a:r>
            </a:p>
          </p:txBody>
        </p:sp>
      </p:grpSp>
      <p:grpSp>
        <p:nvGrpSpPr>
          <p:cNvPr id="1768454" name="Group 6"/>
          <p:cNvGrpSpPr>
            <a:grpSpLocks/>
          </p:cNvGrpSpPr>
          <p:nvPr/>
        </p:nvGrpSpPr>
        <p:grpSpPr bwMode="auto">
          <a:xfrm>
            <a:off x="363538" y="1600200"/>
            <a:ext cx="2565400" cy="2089150"/>
            <a:chOff x="480" y="912"/>
            <a:chExt cx="1968" cy="1662"/>
          </a:xfrm>
        </p:grpSpPr>
        <p:pic>
          <p:nvPicPr>
            <p:cNvPr id="1768455" name="Picture 7" descr="ldss_spectru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912"/>
              <a:ext cx="1968" cy="1406"/>
            </a:xfrm>
            <a:prstGeom prst="rect">
              <a:avLst/>
            </a:prstGeom>
            <a:noFill/>
          </p:spPr>
        </p:pic>
        <p:sp>
          <p:nvSpPr>
            <p:cNvPr id="1768456" name="Text Box 8"/>
            <p:cNvSpPr txBox="1">
              <a:spLocks noChangeArrowheads="1"/>
            </p:cNvSpPr>
            <p:nvPr/>
          </p:nvSpPr>
          <p:spPr bwMode="auto">
            <a:xfrm>
              <a:off x="599" y="2282"/>
              <a:ext cx="1554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 b="0">
                  <a:solidFill>
                    <a:schemeClr val="tx1"/>
                  </a:solidFill>
                </a:rPr>
                <a:t>Up to 100 Spectra</a:t>
              </a:r>
            </a:p>
          </p:txBody>
        </p:sp>
      </p:grpSp>
      <p:sp>
        <p:nvSpPr>
          <p:cNvPr id="1768457" name="Text Box 9"/>
          <p:cNvSpPr txBox="1">
            <a:spLocks noChangeArrowheads="1"/>
          </p:cNvSpPr>
          <p:nvPr/>
        </p:nvSpPr>
        <p:spPr bwMode="auto">
          <a:xfrm>
            <a:off x="1287463" y="5029200"/>
            <a:ext cx="1639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b="0">
                <a:solidFill>
                  <a:schemeClr val="tx1"/>
                </a:solidFill>
                <a:latin typeface="Times New Roman" pitchFamily="18" charset="0"/>
              </a:rPr>
              <a:t>Slitmasks</a:t>
            </a:r>
          </a:p>
          <a:p>
            <a:pPr algn="ctr" eaLnBrk="1" hangingPunct="1"/>
            <a:r>
              <a:rPr lang="en-US" sz="2000" b="0">
                <a:solidFill>
                  <a:schemeClr val="tx1"/>
                </a:solidFill>
                <a:latin typeface="Times New Roman" pitchFamily="18" charset="0"/>
              </a:rPr>
              <a:t>selects objects</a:t>
            </a:r>
          </a:p>
        </p:txBody>
      </p:sp>
      <p:grpSp>
        <p:nvGrpSpPr>
          <p:cNvPr id="1768458" name="Group 10"/>
          <p:cNvGrpSpPr>
            <a:grpSpLocks/>
          </p:cNvGrpSpPr>
          <p:nvPr/>
        </p:nvGrpSpPr>
        <p:grpSpPr bwMode="auto">
          <a:xfrm>
            <a:off x="2193925" y="909638"/>
            <a:ext cx="3140075" cy="766762"/>
            <a:chOff x="1382" y="525"/>
            <a:chExt cx="1978" cy="483"/>
          </a:xfrm>
        </p:grpSpPr>
        <p:grpSp>
          <p:nvGrpSpPr>
            <p:cNvPr id="1768459" name="Group 11"/>
            <p:cNvGrpSpPr>
              <a:grpSpLocks/>
            </p:cNvGrpSpPr>
            <p:nvPr/>
          </p:nvGrpSpPr>
          <p:grpSpPr bwMode="auto">
            <a:xfrm rot="351235">
              <a:off x="2688" y="720"/>
              <a:ext cx="672" cy="288"/>
              <a:chOff x="2688" y="720"/>
              <a:chExt cx="672" cy="288"/>
            </a:xfrm>
          </p:grpSpPr>
          <p:sp>
            <p:nvSpPr>
              <p:cNvPr id="1768460" name="AutoShape 12"/>
              <p:cNvSpPr>
                <a:spLocks noChangeArrowheads="1"/>
              </p:cNvSpPr>
              <p:nvPr/>
            </p:nvSpPr>
            <p:spPr bwMode="auto">
              <a:xfrm rot="17220026">
                <a:off x="2976" y="576"/>
                <a:ext cx="96" cy="576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768461" name="AutoShape 13"/>
              <p:cNvSpPr>
                <a:spLocks noChangeArrowheads="1"/>
              </p:cNvSpPr>
              <p:nvPr/>
            </p:nvSpPr>
            <p:spPr bwMode="auto">
              <a:xfrm rot="17888397">
                <a:off x="3024" y="480"/>
                <a:ext cx="96" cy="576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768462" name="AutoShape 14"/>
              <p:cNvSpPr>
                <a:spLocks noChangeArrowheads="1"/>
              </p:cNvSpPr>
              <p:nvPr/>
            </p:nvSpPr>
            <p:spPr bwMode="auto">
              <a:xfrm rot="16562659">
                <a:off x="2928" y="672"/>
                <a:ext cx="96" cy="576"/>
              </a:xfrm>
              <a:prstGeom prst="upArrow">
                <a:avLst>
                  <a:gd name="adj1" fmla="val 50000"/>
                  <a:gd name="adj2" fmla="val 150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ZA"/>
              </a:p>
            </p:txBody>
          </p:sp>
        </p:grpSp>
        <p:sp>
          <p:nvSpPr>
            <p:cNvPr id="1768463" name="Text Box 15"/>
            <p:cNvSpPr txBox="1">
              <a:spLocks noChangeArrowheads="1"/>
            </p:cNvSpPr>
            <p:nvPr/>
          </p:nvSpPr>
          <p:spPr bwMode="auto">
            <a:xfrm>
              <a:off x="1382" y="525"/>
              <a:ext cx="5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chemeClr val="tx1"/>
                  </a:solidFill>
                  <a:latin typeface="Times New Roman" pitchFamily="18" charset="0"/>
                </a:rPr>
                <a:t>Filters</a:t>
              </a:r>
            </a:p>
          </p:txBody>
        </p:sp>
      </p:grpSp>
      <p:sp>
        <p:nvSpPr>
          <p:cNvPr id="1768464" name="AutoShape 16"/>
          <p:cNvSpPr>
            <a:spLocks noChangeArrowheads="1"/>
          </p:cNvSpPr>
          <p:nvPr/>
        </p:nvSpPr>
        <p:spPr bwMode="auto">
          <a:xfrm>
            <a:off x="5619750" y="4191000"/>
            <a:ext cx="152400" cy="914400"/>
          </a:xfrm>
          <a:prstGeom prst="upArrow">
            <a:avLst>
              <a:gd name="adj1" fmla="val 50000"/>
              <a:gd name="adj2" fmla="val 1500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grpSp>
        <p:nvGrpSpPr>
          <p:cNvPr id="1768465" name="Group 17"/>
          <p:cNvGrpSpPr>
            <a:grpSpLocks/>
          </p:cNvGrpSpPr>
          <p:nvPr/>
        </p:nvGrpSpPr>
        <p:grpSpPr bwMode="auto">
          <a:xfrm>
            <a:off x="6223000" y="2200275"/>
            <a:ext cx="2305050" cy="1905000"/>
            <a:chOff x="3888" y="1344"/>
            <a:chExt cx="2245" cy="1200"/>
          </a:xfrm>
        </p:grpSpPr>
        <p:grpSp>
          <p:nvGrpSpPr>
            <p:cNvPr id="1768466" name="Group 18"/>
            <p:cNvGrpSpPr>
              <a:grpSpLocks/>
            </p:cNvGrpSpPr>
            <p:nvPr/>
          </p:nvGrpSpPr>
          <p:grpSpPr bwMode="auto">
            <a:xfrm>
              <a:off x="3888" y="1344"/>
              <a:ext cx="2245" cy="634"/>
              <a:chOff x="3888" y="1344"/>
              <a:chExt cx="2245" cy="634"/>
            </a:xfrm>
          </p:grpSpPr>
          <p:sp>
            <p:nvSpPr>
              <p:cNvPr id="1768467" name="Text Box 19"/>
              <p:cNvSpPr txBox="1">
                <a:spLocks noChangeArrowheads="1"/>
              </p:cNvSpPr>
              <p:nvPr/>
            </p:nvSpPr>
            <p:spPr bwMode="auto">
              <a:xfrm>
                <a:off x="4369" y="1344"/>
                <a:ext cx="1764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2000" b="0">
                    <a:solidFill>
                      <a:schemeClr val="tx1"/>
                    </a:solidFill>
                    <a:latin typeface="Times New Roman" pitchFamily="18" charset="0"/>
                  </a:rPr>
                  <a:t>"VPH" Grating disperses wavelengths</a:t>
                </a:r>
              </a:p>
            </p:txBody>
          </p:sp>
          <p:sp>
            <p:nvSpPr>
              <p:cNvPr id="1768468" name="Line 20"/>
              <p:cNvSpPr>
                <a:spLocks noChangeShapeType="1"/>
              </p:cNvSpPr>
              <p:nvPr/>
            </p:nvSpPr>
            <p:spPr bwMode="auto">
              <a:xfrm flipH="1">
                <a:off x="3888" y="1584"/>
                <a:ext cx="52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768469" name="AutoShape 21"/>
            <p:cNvSpPr>
              <a:spLocks noChangeArrowheads="1"/>
            </p:cNvSpPr>
            <p:nvPr/>
          </p:nvSpPr>
          <p:spPr bwMode="auto">
            <a:xfrm rot="2499782">
              <a:off x="3936" y="1968"/>
              <a:ext cx="96" cy="576"/>
            </a:xfrm>
            <a:prstGeom prst="upArrow">
              <a:avLst>
                <a:gd name="adj1" fmla="val 50000"/>
                <a:gd name="adj2" fmla="val 150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ZA"/>
            </a:p>
          </p:txBody>
        </p:sp>
      </p:grpSp>
      <p:sp>
        <p:nvSpPr>
          <p:cNvPr id="1768470" name="Rectangle 2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5638800" cy="54133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RSS Multi-Object </a:t>
            </a:r>
            <a:r>
              <a:rPr lang="en-US" sz="1800" dirty="0"/>
              <a:t>Grating Spectroscopy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7" grpId="0" autoUpdateAnimBg="0"/>
      <p:bldP spid="17684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228600"/>
            <a:ext cx="5029200" cy="381000"/>
          </a:xfrm>
        </p:spPr>
        <p:txBody>
          <a:bodyPr/>
          <a:lstStyle/>
          <a:p>
            <a:r>
              <a:rPr lang="en-US" sz="2000"/>
              <a:t>RSS: Fabry-Perot mode</a:t>
            </a:r>
          </a:p>
        </p:txBody>
      </p:sp>
      <p:pic>
        <p:nvPicPr>
          <p:cNvPr id="1717251" name="Picture 3"/>
          <p:cNvPicPr>
            <a:picLocks noChangeAspect="1" noChangeArrowheads="1"/>
          </p:cNvPicPr>
          <p:nvPr/>
        </p:nvPicPr>
        <p:blipFill>
          <a:blip r:embed="rId3">
            <a:lum bright="-60000" contrast="66000"/>
          </a:blip>
          <a:srcRect/>
          <a:stretch>
            <a:fillRect/>
          </a:stretch>
        </p:blipFill>
        <p:spPr bwMode="auto">
          <a:xfrm>
            <a:off x="4724400" y="685800"/>
            <a:ext cx="4241800" cy="5761038"/>
          </a:xfrm>
          <a:prstGeom prst="rect">
            <a:avLst/>
          </a:prstGeom>
          <a:noFill/>
        </p:spPr>
      </p:pic>
      <p:sp>
        <p:nvSpPr>
          <p:cNvPr id="1717252" name="Text Box 4"/>
          <p:cNvSpPr txBox="1">
            <a:spLocks noChangeArrowheads="1"/>
          </p:cNvSpPr>
          <p:nvPr/>
        </p:nvSpPr>
        <p:spPr bwMode="auto">
          <a:xfrm>
            <a:off x="0" y="1371600"/>
            <a:ext cx="4856163" cy="302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 resolution modes:</a:t>
            </a:r>
          </a:p>
          <a:p>
            <a:pPr>
              <a:buFontTx/>
              <a:buChar char="•"/>
            </a:pPr>
            <a:r>
              <a:rPr lang="en-US"/>
              <a:t>  low (R = 320-770) ‘tuneable filter’ (full field)</a:t>
            </a:r>
          </a:p>
          <a:p>
            <a:pPr>
              <a:buFontTx/>
              <a:buChar char="•"/>
            </a:pPr>
            <a:r>
              <a:rPr lang="en-US"/>
              <a:t>   medium (R = 1250 – 1650 ) bullseye 3.8’ – 3.3’ </a:t>
            </a:r>
          </a:p>
          <a:p>
            <a:pPr>
              <a:buFontTx/>
              <a:buChar char="•"/>
            </a:pPr>
            <a:r>
              <a:rPr lang="en-US"/>
              <a:t>   high (R ~ 9,000) bullseye ~1’</a:t>
            </a:r>
          </a:p>
          <a:p>
            <a:pPr>
              <a:buFontTx/>
              <a:buChar char="•"/>
            </a:pPr>
            <a:endParaRPr lang="en-US"/>
          </a:p>
          <a:p>
            <a:r>
              <a:rPr lang="en-US">
                <a:solidFill>
                  <a:srgbClr val="033FD5"/>
                </a:solidFill>
              </a:rPr>
              <a:t>Using 150mm diameter </a:t>
            </a:r>
            <a:r>
              <a:rPr lang="en-US" i="1">
                <a:solidFill>
                  <a:srgbClr val="033FD5"/>
                </a:solidFill>
              </a:rPr>
              <a:t>Queensgate</a:t>
            </a:r>
            <a:r>
              <a:rPr lang="en-US">
                <a:solidFill>
                  <a:srgbClr val="033FD5"/>
                </a:solidFill>
              </a:rPr>
              <a:t> etalons</a:t>
            </a:r>
          </a:p>
          <a:p>
            <a:r>
              <a:rPr lang="en-US">
                <a:solidFill>
                  <a:srgbClr val="033FD5"/>
                </a:solidFill>
              </a:rPr>
              <a:t>Finesse ~30, implying 75-80% throughput</a:t>
            </a:r>
          </a:p>
          <a:p>
            <a:r>
              <a:rPr lang="en-US">
                <a:solidFill>
                  <a:srgbClr val="033FD5"/>
                </a:solidFill>
              </a:rPr>
              <a:t>Using ~30 R = 50 interference filters (latter</a:t>
            </a:r>
          </a:p>
          <a:p>
            <a:r>
              <a:rPr lang="en-US">
                <a:solidFill>
                  <a:srgbClr val="033FD5"/>
                </a:solidFill>
              </a:rPr>
              <a:t>can also be used on their own for narrow </a:t>
            </a:r>
          </a:p>
          <a:p>
            <a:r>
              <a:rPr lang="en-US">
                <a:solidFill>
                  <a:srgbClr val="033FD5"/>
                </a:solidFill>
              </a:rPr>
              <a:t>band imagery).</a:t>
            </a:r>
          </a:p>
          <a:p>
            <a:endParaRPr lang="en-US">
              <a:solidFill>
                <a:srgbClr val="033FD5"/>
              </a:solidFill>
            </a:endParaRPr>
          </a:p>
          <a:p>
            <a:endParaRPr lang="en-US">
              <a:solidFill>
                <a:srgbClr val="033FD5"/>
              </a:solidFill>
            </a:endParaRPr>
          </a:p>
        </p:txBody>
      </p:sp>
      <p:pic>
        <p:nvPicPr>
          <p:cNvPr id="1717253" name="Picture 5" descr="101_0148"/>
          <p:cNvPicPr>
            <a:picLocks noChangeAspect="1" noChangeArrowheads="1"/>
          </p:cNvPicPr>
          <p:nvPr/>
        </p:nvPicPr>
        <p:blipFill>
          <a:blip r:embed="rId4" cstate="print"/>
          <a:srcRect t="5229" b="11111"/>
          <a:stretch>
            <a:fillRect/>
          </a:stretch>
        </p:blipFill>
        <p:spPr bwMode="auto">
          <a:xfrm>
            <a:off x="304800" y="4114800"/>
            <a:ext cx="3886200" cy="2438400"/>
          </a:xfrm>
          <a:prstGeom prst="rect">
            <a:avLst/>
          </a:prstGeom>
          <a:noFill/>
        </p:spPr>
      </p:pic>
      <p:sp>
        <p:nvSpPr>
          <p:cNvPr id="1717254" name="Text Box 6"/>
          <p:cNvSpPr txBox="1">
            <a:spLocks noChangeArrowheads="1"/>
          </p:cNvSpPr>
          <p:nvPr/>
        </p:nvSpPr>
        <p:spPr bwMode="auto">
          <a:xfrm>
            <a:off x="4722813" y="3363913"/>
            <a:ext cx="6175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Filter</a:t>
            </a:r>
          </a:p>
        </p:txBody>
      </p:sp>
      <p:sp>
        <p:nvSpPr>
          <p:cNvPr id="1717255" name="Text Box 7"/>
          <p:cNvSpPr txBox="1">
            <a:spLocks noChangeArrowheads="1"/>
          </p:cNvSpPr>
          <p:nvPr/>
        </p:nvSpPr>
        <p:spPr bwMode="auto">
          <a:xfrm>
            <a:off x="5715000" y="3352800"/>
            <a:ext cx="1828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R=1000 etalon</a:t>
            </a:r>
          </a:p>
        </p:txBody>
      </p:sp>
      <p:sp>
        <p:nvSpPr>
          <p:cNvPr id="1717256" name="Text Box 8"/>
          <p:cNvSpPr txBox="1">
            <a:spLocks noChangeArrowheads="1"/>
          </p:cNvSpPr>
          <p:nvPr/>
        </p:nvSpPr>
        <p:spPr bwMode="auto">
          <a:xfrm>
            <a:off x="7315200" y="3352800"/>
            <a:ext cx="1527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R = 9,000 etalon</a:t>
            </a:r>
          </a:p>
        </p:txBody>
      </p:sp>
      <p:sp>
        <p:nvSpPr>
          <p:cNvPr id="1717257" name="Line 9"/>
          <p:cNvSpPr>
            <a:spLocks noChangeShapeType="1"/>
          </p:cNvSpPr>
          <p:nvPr/>
        </p:nvSpPr>
        <p:spPr bwMode="auto">
          <a:xfrm>
            <a:off x="5334000" y="3581400"/>
            <a:ext cx="381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58" name="Line 10"/>
          <p:cNvSpPr>
            <a:spLocks noChangeShapeType="1"/>
          </p:cNvSpPr>
          <p:nvPr/>
        </p:nvSpPr>
        <p:spPr bwMode="auto">
          <a:xfrm flipV="1">
            <a:off x="5334000" y="2438400"/>
            <a:ext cx="8382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59" name="Line 11"/>
          <p:cNvSpPr>
            <a:spLocks noChangeShapeType="1"/>
          </p:cNvSpPr>
          <p:nvPr/>
        </p:nvSpPr>
        <p:spPr bwMode="auto">
          <a:xfrm>
            <a:off x="6553200" y="3657600"/>
            <a:ext cx="152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60" name="Line 12"/>
          <p:cNvSpPr>
            <a:spLocks noChangeShapeType="1"/>
          </p:cNvSpPr>
          <p:nvPr/>
        </p:nvSpPr>
        <p:spPr bwMode="auto">
          <a:xfrm flipV="1">
            <a:off x="6553200" y="2667000"/>
            <a:ext cx="3048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61" name="Line 13"/>
          <p:cNvSpPr>
            <a:spLocks noChangeShapeType="1"/>
          </p:cNvSpPr>
          <p:nvPr/>
        </p:nvSpPr>
        <p:spPr bwMode="auto">
          <a:xfrm flipH="1">
            <a:off x="5410200" y="3657600"/>
            <a:ext cx="19812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62" name="Line 14"/>
          <p:cNvSpPr>
            <a:spLocks noChangeShapeType="1"/>
          </p:cNvSpPr>
          <p:nvPr/>
        </p:nvSpPr>
        <p:spPr bwMode="auto">
          <a:xfrm flipH="1">
            <a:off x="6934200" y="3657600"/>
            <a:ext cx="533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717263" name="Line 15"/>
          <p:cNvSpPr>
            <a:spLocks noChangeShapeType="1"/>
          </p:cNvSpPr>
          <p:nvPr/>
        </p:nvSpPr>
        <p:spPr bwMode="auto">
          <a:xfrm>
            <a:off x="7543800" y="3657600"/>
            <a:ext cx="8382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47800"/>
            <a:ext cx="3810000" cy="381000"/>
          </a:xfrm>
          <a:noFill/>
          <a:ln/>
        </p:spPr>
        <p:txBody>
          <a:bodyPr/>
          <a:lstStyle/>
          <a:p>
            <a:r>
              <a:rPr lang="en-US" sz="1800" i="1" u="sng">
                <a:solidFill>
                  <a:srgbClr val="006600"/>
                </a:solidFill>
              </a:rPr>
              <a:t>BASIC ATTRIBUTES</a:t>
            </a:r>
            <a:r>
              <a:rPr lang="en-US" sz="2000" i="1" u="sng">
                <a:solidFill>
                  <a:schemeClr val="tx1"/>
                </a:solidFill>
              </a:rPr>
              <a:t/>
            </a:r>
            <a:br>
              <a:rPr lang="en-US" sz="2000" i="1" u="sng">
                <a:solidFill>
                  <a:schemeClr val="tx1"/>
                </a:solidFill>
              </a:rPr>
            </a:br>
            <a:endParaRPr lang="en-US" sz="2000" i="1" u="sng">
              <a:solidFill>
                <a:schemeClr val="tx1"/>
              </a:solidFill>
            </a:endParaRPr>
          </a:p>
        </p:txBody>
      </p:sp>
      <p:sp>
        <p:nvSpPr>
          <p:cNvPr id="164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5334000" cy="41148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114FFB"/>
                </a:solidFill>
              </a:rPr>
              <a:t>PRIMARY MIRROR ARRAY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114FFB"/>
                </a:solidFill>
              </a:rPr>
              <a:t>Spherical Figure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114FFB"/>
                </a:solidFill>
              </a:rPr>
              <a:t>91 identical hexagonal segments</a:t>
            </a:r>
          </a:p>
          <a:p>
            <a:pPr lvl="1">
              <a:lnSpc>
                <a:spcPct val="80000"/>
              </a:lnSpc>
            </a:pPr>
            <a:r>
              <a:rPr lang="en-US" sz="1400" dirty="0" err="1">
                <a:solidFill>
                  <a:srgbClr val="114FFB"/>
                </a:solidFill>
              </a:rPr>
              <a:t>Unphased</a:t>
            </a:r>
            <a:r>
              <a:rPr lang="en-US" sz="1400" dirty="0">
                <a:solidFill>
                  <a:srgbClr val="114FFB"/>
                </a:solidFill>
              </a:rPr>
              <a:t> (i.e. not diffraction limited 10-m, just 1-m) 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114FFB"/>
                </a:solidFill>
              </a:rPr>
              <a:t>Mirrors (</a:t>
            </a:r>
            <a:r>
              <a:rPr lang="en-US" sz="1400" i="1" dirty="0" err="1">
                <a:solidFill>
                  <a:srgbClr val="114FFB"/>
                </a:solidFill>
              </a:rPr>
              <a:t>Sitall</a:t>
            </a:r>
            <a:r>
              <a:rPr lang="en-US" sz="1400" i="1" dirty="0">
                <a:solidFill>
                  <a:srgbClr val="114FFB"/>
                </a:solidFill>
              </a:rPr>
              <a:t>: </a:t>
            </a:r>
            <a:r>
              <a:rPr lang="en-US" sz="1400" dirty="0">
                <a:solidFill>
                  <a:srgbClr val="114FFB"/>
                </a:solidFill>
              </a:rPr>
              <a:t>low expansion ceramic) supported on a steel structure</a:t>
            </a:r>
          </a:p>
          <a:p>
            <a:pPr lvl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BC3700"/>
                </a:solidFill>
              </a:rPr>
              <a:t>TELESCOPE TILTED AT </a:t>
            </a:r>
            <a:r>
              <a:rPr lang="en-US" sz="1600" dirty="0" smtClean="0">
                <a:solidFill>
                  <a:srgbClr val="BC3700"/>
                </a:solidFill>
              </a:rPr>
              <a:t> FIXED 37</a:t>
            </a:r>
            <a:r>
              <a:rPr lang="en-US" sz="1600" baseline="60000" dirty="0" smtClean="0">
                <a:solidFill>
                  <a:srgbClr val="BC3700"/>
                </a:solidFill>
              </a:rPr>
              <a:t>o </a:t>
            </a:r>
            <a:r>
              <a:rPr lang="en-US" sz="1600" baseline="64000" dirty="0" smtClean="0">
                <a:solidFill>
                  <a:srgbClr val="BC3700"/>
                </a:solidFill>
              </a:rPr>
              <a:t> </a:t>
            </a:r>
            <a:endParaRPr lang="en-US" sz="1600" baseline="64000" dirty="0">
              <a:solidFill>
                <a:srgbClr val="BC37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BC3700"/>
                </a:solidFill>
              </a:rPr>
              <a:t>Declination Coverage +10</a:t>
            </a:r>
            <a:r>
              <a:rPr lang="en-US" sz="1400" baseline="60000" dirty="0">
                <a:solidFill>
                  <a:srgbClr val="BC3700"/>
                </a:solidFill>
              </a:rPr>
              <a:t>o</a:t>
            </a:r>
            <a:r>
              <a:rPr lang="en-US" sz="1400" dirty="0">
                <a:solidFill>
                  <a:srgbClr val="BC3700"/>
                </a:solidFill>
              </a:rPr>
              <a:t> &lt; </a:t>
            </a:r>
            <a:r>
              <a:rPr lang="en-US" sz="1400" dirty="0">
                <a:solidFill>
                  <a:srgbClr val="BC3700"/>
                </a:solidFill>
                <a:latin typeface="Symbol" pitchFamily="18" charset="2"/>
              </a:rPr>
              <a:t></a:t>
            </a:r>
            <a:r>
              <a:rPr lang="en-US" sz="1400" dirty="0">
                <a:solidFill>
                  <a:srgbClr val="BC3700"/>
                </a:solidFill>
              </a:rPr>
              <a:t> &lt; -75</a:t>
            </a:r>
            <a:r>
              <a:rPr lang="en-US" sz="1400" baseline="60000" dirty="0">
                <a:solidFill>
                  <a:srgbClr val="BC3700"/>
                </a:solidFill>
              </a:rPr>
              <a:t>o</a:t>
            </a:r>
            <a:endParaRPr lang="en-US" sz="1400" dirty="0">
              <a:solidFill>
                <a:srgbClr val="BC37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BC3700"/>
                </a:solidFill>
              </a:rPr>
              <a:t>Azimuth rotation for pointing only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BC37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006600"/>
                </a:solidFill>
              </a:rPr>
              <a:t>OBJECTS TRACKED OVER 12</a:t>
            </a:r>
            <a:r>
              <a:rPr lang="en-US" sz="1600" baseline="60000" dirty="0">
                <a:solidFill>
                  <a:srgbClr val="006600"/>
                </a:solidFill>
              </a:rPr>
              <a:t>o</a:t>
            </a:r>
            <a:r>
              <a:rPr lang="en-US" sz="1600" dirty="0">
                <a:solidFill>
                  <a:srgbClr val="006600"/>
                </a:solidFill>
              </a:rPr>
              <a:t> FOCAL SURFACE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006600"/>
                </a:solidFill>
              </a:rPr>
              <a:t>Tracker executes all precision motions (6 </a:t>
            </a:r>
            <a:r>
              <a:rPr lang="en-US" sz="1400" dirty="0" err="1">
                <a:solidFill>
                  <a:srgbClr val="006600"/>
                </a:solidFill>
              </a:rPr>
              <a:t>d.o.f</a:t>
            </a:r>
            <a:r>
              <a:rPr lang="en-US" sz="1400" dirty="0">
                <a:solidFill>
                  <a:srgbClr val="006600"/>
                </a:solidFill>
              </a:rPr>
              <a:t>.)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006600"/>
                </a:solidFill>
              </a:rPr>
              <a:t>Tracker contains </a:t>
            </a:r>
            <a:r>
              <a:rPr lang="en-US" sz="1400" u="sng" dirty="0">
                <a:solidFill>
                  <a:srgbClr val="006600"/>
                </a:solidFill>
              </a:rPr>
              <a:t>S</a:t>
            </a:r>
            <a:r>
              <a:rPr lang="en-US" sz="1400" dirty="0">
                <a:solidFill>
                  <a:srgbClr val="006600"/>
                </a:solidFill>
              </a:rPr>
              <a:t>pherical </a:t>
            </a:r>
            <a:r>
              <a:rPr lang="en-US" sz="1400" u="sng" dirty="0">
                <a:solidFill>
                  <a:srgbClr val="006600"/>
                </a:solidFill>
              </a:rPr>
              <a:t>A</a:t>
            </a:r>
            <a:r>
              <a:rPr lang="en-US" sz="1400" dirty="0">
                <a:solidFill>
                  <a:srgbClr val="006600"/>
                </a:solidFill>
              </a:rPr>
              <a:t>berration </a:t>
            </a:r>
            <a:r>
              <a:rPr lang="en-US" sz="1400" u="sng" dirty="0">
                <a:solidFill>
                  <a:srgbClr val="006600"/>
                </a:solidFill>
              </a:rPr>
              <a:t>C</a:t>
            </a:r>
            <a:r>
              <a:rPr lang="en-US" sz="1400" dirty="0">
                <a:solidFill>
                  <a:srgbClr val="006600"/>
                </a:solidFill>
              </a:rPr>
              <a:t>orrector (SAC) with 8 </a:t>
            </a:r>
            <a:r>
              <a:rPr lang="en-US" sz="1400" dirty="0" err="1">
                <a:solidFill>
                  <a:srgbClr val="006600"/>
                </a:solidFill>
              </a:rPr>
              <a:t>arcminute</a:t>
            </a:r>
            <a:r>
              <a:rPr lang="en-US" sz="1400" dirty="0">
                <a:solidFill>
                  <a:srgbClr val="006600"/>
                </a:solidFill>
              </a:rPr>
              <a:t> </a:t>
            </a:r>
            <a:r>
              <a:rPr lang="en-US" sz="1400" dirty="0" err="1">
                <a:solidFill>
                  <a:srgbClr val="006600"/>
                </a:solidFill>
              </a:rPr>
              <a:t>FoV</a:t>
            </a:r>
            <a:r>
              <a:rPr lang="en-US" sz="1400" dirty="0">
                <a:solidFill>
                  <a:srgbClr val="006600"/>
                </a:solidFill>
              </a:rPr>
              <a:t> (</a:t>
            </a:r>
            <a:r>
              <a:rPr lang="en-US" sz="1400" i="1" dirty="0">
                <a:solidFill>
                  <a:srgbClr val="006600"/>
                </a:solidFill>
              </a:rPr>
              <a:t>Prime Focus</a:t>
            </a:r>
            <a:r>
              <a:rPr lang="en-US" sz="1400" dirty="0">
                <a:solidFill>
                  <a:srgbClr val="0066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0066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FFF00"/>
                </a:solidFill>
              </a:rPr>
              <a:t>IMAGE QUALITY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FFFF00"/>
                </a:solidFill>
              </a:rPr>
              <a:t>Telescope error budget of ~0.7 arc-second FWHM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rgbClr val="FFFF00"/>
                </a:solidFill>
              </a:rPr>
              <a:t>Designed to be seeing limited (median = 0.9 </a:t>
            </a:r>
            <a:r>
              <a:rPr lang="en-US" sz="1400" dirty="0" err="1">
                <a:solidFill>
                  <a:srgbClr val="FFFF00"/>
                </a:solidFill>
              </a:rPr>
              <a:t>arcsec</a:t>
            </a:r>
            <a:r>
              <a:rPr lang="en-US" sz="1400" dirty="0">
                <a:solidFill>
                  <a:srgbClr val="FFFF00"/>
                </a:solidFill>
              </a:rPr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646596" name="Rectangle 4"/>
          <p:cNvSpPr>
            <a:spLocks noChangeArrowheads="1"/>
          </p:cNvSpPr>
          <p:nvPr/>
        </p:nvSpPr>
        <p:spPr bwMode="auto">
          <a:xfrm>
            <a:off x="1371600" y="260350"/>
            <a:ext cx="77724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BC3700"/>
                </a:solidFill>
              </a:rPr>
              <a:t>SALT: </a:t>
            </a:r>
            <a:r>
              <a:rPr lang="en-US" sz="2000" i="1">
                <a:solidFill>
                  <a:srgbClr val="BC3700"/>
                </a:solidFill>
              </a:rPr>
              <a:t>A Tilted Arecibo-like Optical-IR Telescope modelled on the Hobby-Eberly Telescope (HET)</a:t>
            </a:r>
          </a:p>
        </p:txBody>
      </p:sp>
      <p:pic>
        <p:nvPicPr>
          <p:cNvPr id="1646597" name="Picture 5" descr="S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188" y="1039813"/>
            <a:ext cx="3833812" cy="58181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474" name="Picture 2" descr="fabry-pero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0"/>
            <a:ext cx="5086350" cy="6781800"/>
          </a:xfrm>
          <a:prstGeom prst="rect">
            <a:avLst/>
          </a:prstGeom>
          <a:noFill/>
        </p:spPr>
      </p:pic>
      <p:grpSp>
        <p:nvGrpSpPr>
          <p:cNvPr id="1769475" name="Group 3"/>
          <p:cNvGrpSpPr>
            <a:grpSpLocks/>
          </p:cNvGrpSpPr>
          <p:nvPr/>
        </p:nvGrpSpPr>
        <p:grpSpPr bwMode="auto">
          <a:xfrm>
            <a:off x="4787900" y="4292600"/>
            <a:ext cx="3816350" cy="2447925"/>
            <a:chOff x="2928" y="2448"/>
            <a:chExt cx="2404" cy="1542"/>
          </a:xfrm>
        </p:grpSpPr>
        <p:pic>
          <p:nvPicPr>
            <p:cNvPr id="1769476" name="Picture 4" descr="PerA_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36" y="2448"/>
              <a:ext cx="1396" cy="1542"/>
            </a:xfrm>
            <a:prstGeom prst="rect">
              <a:avLst/>
            </a:prstGeom>
            <a:noFill/>
          </p:spPr>
        </p:pic>
        <p:sp>
          <p:nvSpPr>
            <p:cNvPr id="1769477" name="Text Box 5"/>
            <p:cNvSpPr txBox="1">
              <a:spLocks noChangeArrowheads="1"/>
            </p:cNvSpPr>
            <p:nvPr/>
          </p:nvSpPr>
          <p:spPr bwMode="auto">
            <a:xfrm>
              <a:off x="2928" y="3216"/>
              <a:ext cx="91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Perseus Cluster of Galaxies</a:t>
              </a:r>
            </a:p>
          </p:txBody>
        </p:sp>
      </p:grpSp>
      <p:grpSp>
        <p:nvGrpSpPr>
          <p:cNvPr id="1769478" name="Group 6"/>
          <p:cNvGrpSpPr>
            <a:grpSpLocks/>
          </p:cNvGrpSpPr>
          <p:nvPr/>
        </p:nvGrpSpPr>
        <p:grpSpPr bwMode="auto">
          <a:xfrm>
            <a:off x="5929313" y="898525"/>
            <a:ext cx="2443162" cy="2728913"/>
            <a:chOff x="3885" y="470"/>
            <a:chExt cx="1539" cy="1719"/>
          </a:xfrm>
        </p:grpSpPr>
        <p:pic>
          <p:nvPicPr>
            <p:cNvPr id="1769479" name="Picture 7" descr="PerA_h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5" y="470"/>
              <a:ext cx="1353" cy="1494"/>
            </a:xfrm>
            <a:prstGeom prst="rect">
              <a:avLst/>
            </a:prstGeom>
            <a:noFill/>
          </p:spPr>
        </p:pic>
        <p:sp>
          <p:nvSpPr>
            <p:cNvPr id="1769480" name="Text Box 8"/>
            <p:cNvSpPr txBox="1">
              <a:spLocks noChangeArrowheads="1"/>
            </p:cNvSpPr>
            <p:nvPr/>
          </p:nvSpPr>
          <p:spPr bwMode="auto">
            <a:xfrm>
              <a:off x="4176" y="1958"/>
              <a:ext cx="1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</a:rPr>
                <a:t>Perseus A in H</a:t>
              </a:r>
              <a:r>
                <a:rPr lang="el-GR" sz="1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</a:p>
          </p:txBody>
        </p:sp>
      </p:grpSp>
      <p:sp>
        <p:nvSpPr>
          <p:cNvPr id="1769481" name="Rectangle 9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5618162" cy="477838"/>
          </a:xfrm>
        </p:spPr>
        <p:txBody>
          <a:bodyPr/>
          <a:lstStyle/>
          <a:p>
            <a:pPr algn="l"/>
            <a:r>
              <a:rPr lang="en-US"/>
              <a:t>Fabry-Perot Imaging Spectroscopy</a:t>
            </a:r>
          </a:p>
        </p:txBody>
      </p:sp>
      <p:pic>
        <p:nvPicPr>
          <p:cNvPr id="1769482" name="Picture 10" descr="PerA_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1713" y="762000"/>
            <a:ext cx="2147887" cy="2371725"/>
          </a:xfrm>
          <a:prstGeom prst="rect">
            <a:avLst/>
          </a:prstGeom>
          <a:noFill/>
        </p:spPr>
      </p:pic>
      <p:pic>
        <p:nvPicPr>
          <p:cNvPr id="1769483" name="Picture 11" descr="PerA_h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4113" y="625475"/>
            <a:ext cx="2147887" cy="2371725"/>
          </a:xfrm>
          <a:prstGeom prst="rect">
            <a:avLst/>
          </a:prstGeom>
          <a:noFill/>
        </p:spPr>
      </p:pic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3635375" y="836613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tx1"/>
                </a:solidFill>
                <a:latin typeface="Times New Roman" pitchFamily="18" charset="0"/>
              </a:rPr>
              <a:t>Filters</a:t>
            </a:r>
          </a:p>
        </p:txBody>
      </p:sp>
      <p:grpSp>
        <p:nvGrpSpPr>
          <p:cNvPr id="1769485" name="Group 13"/>
          <p:cNvGrpSpPr>
            <a:grpSpLocks/>
          </p:cNvGrpSpPr>
          <p:nvPr/>
        </p:nvGrpSpPr>
        <p:grpSpPr bwMode="auto">
          <a:xfrm>
            <a:off x="447675" y="1573213"/>
            <a:ext cx="2362200" cy="1017587"/>
            <a:chOff x="336" y="991"/>
            <a:chExt cx="1632" cy="641"/>
          </a:xfrm>
        </p:grpSpPr>
        <p:sp>
          <p:nvSpPr>
            <p:cNvPr id="1769486" name="Text Box 14"/>
            <p:cNvSpPr txBox="1">
              <a:spLocks noChangeArrowheads="1"/>
            </p:cNvSpPr>
            <p:nvPr/>
          </p:nvSpPr>
          <p:spPr bwMode="auto">
            <a:xfrm>
              <a:off x="336" y="991"/>
              <a:ext cx="16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>
                  <a:solidFill>
                    <a:schemeClr val="tx1"/>
                  </a:solidFill>
                  <a:latin typeface="Times New Roman" pitchFamily="18" charset="0"/>
                </a:rPr>
                <a:t>Fabry-Perot etalons</a:t>
              </a:r>
            </a:p>
            <a:p>
              <a:pPr eaLnBrk="1" hangingPunct="1"/>
              <a:r>
                <a:rPr lang="en-US" sz="2000">
                  <a:solidFill>
                    <a:schemeClr val="tx1"/>
                  </a:solidFill>
                  <a:latin typeface="Times New Roman" pitchFamily="18" charset="0"/>
                </a:rPr>
                <a:t>(scans wavelength)</a:t>
              </a:r>
            </a:p>
          </p:txBody>
        </p:sp>
        <p:sp>
          <p:nvSpPr>
            <p:cNvPr id="1769487" name="Line 15"/>
            <p:cNvSpPr>
              <a:spLocks noChangeShapeType="1"/>
            </p:cNvSpPr>
            <p:nvPr/>
          </p:nvSpPr>
          <p:spPr bwMode="auto">
            <a:xfrm>
              <a:off x="1200" y="144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769488" name="AutoShape 16"/>
          <p:cNvSpPr>
            <a:spLocks noChangeArrowheads="1"/>
          </p:cNvSpPr>
          <p:nvPr/>
        </p:nvSpPr>
        <p:spPr bwMode="auto">
          <a:xfrm rot="-5400000">
            <a:off x="942975" y="4838700"/>
            <a:ext cx="1447800" cy="152400"/>
          </a:xfrm>
          <a:prstGeom prst="rightArrow">
            <a:avLst>
              <a:gd name="adj1" fmla="val 50000"/>
              <a:gd name="adj2" fmla="val 23750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769489" name="AutoShape 17"/>
          <p:cNvSpPr>
            <a:spLocks noChangeArrowheads="1"/>
          </p:cNvSpPr>
          <p:nvPr/>
        </p:nvSpPr>
        <p:spPr bwMode="auto">
          <a:xfrm rot="-2246669">
            <a:off x="2268538" y="2565400"/>
            <a:ext cx="1447800" cy="152400"/>
          </a:xfrm>
          <a:prstGeom prst="rightArrow">
            <a:avLst>
              <a:gd name="adj1" fmla="val 50000"/>
              <a:gd name="adj2" fmla="val 2375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grpSp>
        <p:nvGrpSpPr>
          <p:cNvPr id="1769490" name="Group 18"/>
          <p:cNvGrpSpPr>
            <a:grpSpLocks/>
          </p:cNvGrpSpPr>
          <p:nvPr/>
        </p:nvGrpSpPr>
        <p:grpSpPr bwMode="auto">
          <a:xfrm>
            <a:off x="6386513" y="228600"/>
            <a:ext cx="2533650" cy="2632075"/>
            <a:chOff x="4023" y="144"/>
            <a:chExt cx="1596" cy="1658"/>
          </a:xfrm>
        </p:grpSpPr>
        <p:pic>
          <p:nvPicPr>
            <p:cNvPr id="1769491" name="Picture 19" descr="PerA_h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23" y="308"/>
              <a:ext cx="1353" cy="1494"/>
            </a:xfrm>
            <a:prstGeom prst="rect">
              <a:avLst/>
            </a:prstGeom>
            <a:noFill/>
          </p:spPr>
        </p:pic>
        <p:pic>
          <p:nvPicPr>
            <p:cNvPr id="1769492" name="Picture 20" descr="PerA_h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19" y="234"/>
              <a:ext cx="1353" cy="1494"/>
            </a:xfrm>
            <a:prstGeom prst="rect">
              <a:avLst/>
            </a:prstGeom>
            <a:noFill/>
          </p:spPr>
        </p:pic>
        <p:pic>
          <p:nvPicPr>
            <p:cNvPr id="1769493" name="Picture 21" descr="PerA_h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5" y="144"/>
              <a:ext cx="1353" cy="1494"/>
            </a:xfrm>
            <a:prstGeom prst="rect">
              <a:avLst/>
            </a:prstGeom>
            <a:noFill/>
          </p:spPr>
        </p:pic>
        <p:sp>
          <p:nvSpPr>
            <p:cNvPr id="1769494" name="Text Box 22"/>
            <p:cNvSpPr txBox="1">
              <a:spLocks noChangeArrowheads="1"/>
            </p:cNvSpPr>
            <p:nvPr/>
          </p:nvSpPr>
          <p:spPr bwMode="auto">
            <a:xfrm rot="-2343273">
              <a:off x="4704" y="1046"/>
              <a:ext cx="91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b="0">
                  <a:solidFill>
                    <a:srgbClr val="FFFF00"/>
                  </a:solidFill>
                  <a:latin typeface="Times New Roman" pitchFamily="18" charset="0"/>
                </a:rPr>
                <a:t>Many</a:t>
              </a:r>
            </a:p>
            <a:p>
              <a:pPr algn="ctr" eaLnBrk="1" hangingPunct="1"/>
              <a:r>
                <a:rPr lang="en-US" sz="2000" b="0">
                  <a:solidFill>
                    <a:srgbClr val="FFFF00"/>
                  </a:solidFill>
                  <a:latin typeface="Times New Roman" pitchFamily="18" charset="0"/>
                </a:rPr>
                <a:t>wavelengths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9484" grpId="0" autoUpdateAnimBg="0"/>
      <p:bldP spid="1769488" grpId="0" animBg="1"/>
      <p:bldP spid="17694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5976937" cy="381000"/>
          </a:xfrm>
        </p:spPr>
        <p:txBody>
          <a:bodyPr/>
          <a:lstStyle/>
          <a:p>
            <a:r>
              <a:rPr lang="en-US" sz="2000" dirty="0" err="1"/>
              <a:t>Fabry</a:t>
            </a:r>
            <a:r>
              <a:rPr lang="en-US" sz="2000" dirty="0"/>
              <a:t>-Perot Commissioning </a:t>
            </a:r>
            <a:r>
              <a:rPr lang="en-US" sz="2000" dirty="0" smtClean="0"/>
              <a:t>Observations:</a:t>
            </a:r>
            <a:br>
              <a:rPr lang="en-US" sz="2000" dirty="0" smtClean="0"/>
            </a:br>
            <a:r>
              <a:rPr lang="en-US" sz="2000" dirty="0" smtClean="0"/>
              <a:t>NGC 1365</a:t>
            </a:r>
            <a:endParaRPr lang="en-US" sz="2000" dirty="0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6338888"/>
            <a:ext cx="8077200" cy="519112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dirty="0" smtClean="0"/>
              <a:t>                       H-alpha </a:t>
            </a:r>
            <a:r>
              <a:rPr lang="en-US" sz="1600" dirty="0"/>
              <a:t>image	</a:t>
            </a: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smtClean="0"/>
              <a:t>Velocity </a:t>
            </a:r>
            <a:r>
              <a:rPr lang="en-US" sz="1600" dirty="0"/>
              <a:t>Map</a:t>
            </a:r>
          </a:p>
        </p:txBody>
      </p:sp>
      <p:pic>
        <p:nvPicPr>
          <p:cNvPr id="1402884" name="Picture 4" descr="n1365fp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3357562"/>
            <a:ext cx="3071834" cy="2879908"/>
          </a:xfrm>
          <a:prstGeom prst="rect">
            <a:avLst/>
          </a:prstGeom>
          <a:noFill/>
        </p:spPr>
      </p:pic>
      <p:pic>
        <p:nvPicPr>
          <p:cNvPr id="1402885" name="Picture 5" descr="n1365v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14488"/>
            <a:ext cx="4292600" cy="4537075"/>
          </a:xfrm>
          <a:prstGeom prst="rect">
            <a:avLst/>
          </a:prstGeom>
          <a:noFill/>
        </p:spPr>
      </p:pic>
      <p:pic>
        <p:nvPicPr>
          <p:cNvPr id="6" name="Picture 6" descr="n1365sc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14422"/>
            <a:ext cx="2714611" cy="28615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4286256"/>
            <a:ext cx="1227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SALTICAM</a:t>
            </a:r>
          </a:p>
          <a:p>
            <a:r>
              <a:rPr lang="en-ZA" dirty="0" smtClean="0"/>
              <a:t>image</a:t>
            </a:r>
            <a:endParaRPr lang="en-ZA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228600"/>
            <a:ext cx="7164387" cy="609600"/>
          </a:xfrm>
        </p:spPr>
        <p:txBody>
          <a:bodyPr/>
          <a:lstStyle/>
          <a:p>
            <a:r>
              <a:rPr lang="en-GB" dirty="0"/>
              <a:t>RSS </a:t>
            </a:r>
            <a:r>
              <a:rPr lang="en-GB" dirty="0" err="1" smtClean="0"/>
              <a:t>Polarimetry</a:t>
            </a:r>
            <a:endParaRPr lang="en-GB" dirty="0"/>
          </a:p>
        </p:txBody>
      </p:sp>
      <p:sp>
        <p:nvSpPr>
          <p:cNvPr id="177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838200"/>
            <a:ext cx="6858000" cy="5486400"/>
          </a:xfrm>
        </p:spPr>
        <p:txBody>
          <a:bodyPr/>
          <a:lstStyle/>
          <a:p>
            <a:r>
              <a:rPr lang="en-GB"/>
              <a:t>Imaging polarimetry</a:t>
            </a:r>
          </a:p>
        </p:txBody>
      </p:sp>
      <p:pic>
        <p:nvPicPr>
          <p:cNvPr id="1770500" name="Picture 4" descr="PFIS-impol"/>
          <p:cNvPicPr>
            <a:picLocks noChangeAspect="1" noChangeArrowheads="1"/>
          </p:cNvPicPr>
          <p:nvPr/>
        </p:nvPicPr>
        <p:blipFill>
          <a:blip r:embed="rId2"/>
          <a:srcRect t="54445" r="62897"/>
          <a:stretch>
            <a:fillRect/>
          </a:stretch>
        </p:blipFill>
        <p:spPr bwMode="auto">
          <a:xfrm>
            <a:off x="152400" y="1249363"/>
            <a:ext cx="4419600" cy="4070350"/>
          </a:xfrm>
          <a:prstGeom prst="rect">
            <a:avLst/>
          </a:prstGeom>
          <a:noFill/>
        </p:spPr>
      </p:pic>
      <p:pic>
        <p:nvPicPr>
          <p:cNvPr id="1770501" name="Picture 5" descr="PFIS-impol"/>
          <p:cNvPicPr>
            <a:picLocks noChangeAspect="1" noChangeArrowheads="1"/>
          </p:cNvPicPr>
          <p:nvPr/>
        </p:nvPicPr>
        <p:blipFill>
          <a:blip r:embed="rId2"/>
          <a:srcRect l="51111" t="55200" r="5556"/>
          <a:stretch>
            <a:fillRect/>
          </a:stretch>
        </p:blipFill>
        <p:spPr bwMode="auto">
          <a:xfrm>
            <a:off x="3886200" y="1219200"/>
            <a:ext cx="5257800" cy="40735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22" name="Text Box 2"/>
          <p:cNvSpPr txBox="1">
            <a:spLocks noChangeArrowheads="1"/>
          </p:cNvSpPr>
          <p:nvPr/>
        </p:nvSpPr>
        <p:spPr bwMode="auto">
          <a:xfrm>
            <a:off x="4648200" y="0"/>
            <a:ext cx="4233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b="0">
                <a:solidFill>
                  <a:schemeClr val="tx1"/>
                </a:solidFill>
              </a:rPr>
              <a:t>Focal Plane Configuration for</a:t>
            </a:r>
          </a:p>
          <a:p>
            <a:pPr eaLnBrk="1" hangingPunct="1"/>
            <a:r>
              <a:rPr lang="en-US" sz="2000" b="0">
                <a:solidFill>
                  <a:schemeClr val="tx1"/>
                </a:solidFill>
              </a:rPr>
              <a:t>imaging/ long slit spectropolarimetry</a:t>
            </a:r>
          </a:p>
        </p:txBody>
      </p:sp>
      <p:pic>
        <p:nvPicPr>
          <p:cNvPr id="1822723" name="Picture 3" descr="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85838"/>
            <a:ext cx="8229600" cy="4886325"/>
          </a:xfrm>
          <a:prstGeom prst="rect">
            <a:avLst/>
          </a:prstGeom>
          <a:noFill/>
        </p:spPr>
      </p:pic>
      <p:sp>
        <p:nvSpPr>
          <p:cNvPr id="1822724" name="Line 4"/>
          <p:cNvSpPr>
            <a:spLocks noChangeShapeType="1"/>
          </p:cNvSpPr>
          <p:nvPr/>
        </p:nvSpPr>
        <p:spPr bwMode="auto">
          <a:xfrm>
            <a:off x="1295400" y="3581400"/>
            <a:ext cx="6019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25" name="Rectangle 5"/>
          <p:cNvSpPr>
            <a:spLocks noChangeArrowheads="1"/>
          </p:cNvSpPr>
          <p:nvPr/>
        </p:nvSpPr>
        <p:spPr bwMode="auto">
          <a:xfrm>
            <a:off x="1219200" y="1524000"/>
            <a:ext cx="6019800" cy="1066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822726" name="Rectangle 6"/>
          <p:cNvSpPr>
            <a:spLocks noChangeArrowheads="1"/>
          </p:cNvSpPr>
          <p:nvPr/>
        </p:nvSpPr>
        <p:spPr bwMode="auto">
          <a:xfrm>
            <a:off x="1219200" y="4495800"/>
            <a:ext cx="6019800" cy="1066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822727" name="Text Box 7"/>
          <p:cNvSpPr txBox="1">
            <a:spLocks noChangeArrowheads="1"/>
          </p:cNvSpPr>
          <p:nvPr/>
        </p:nvSpPr>
        <p:spPr bwMode="auto">
          <a:xfrm>
            <a:off x="3352800" y="4038600"/>
            <a:ext cx="1676400" cy="366713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4’ x 8’ FoV</a:t>
            </a:r>
          </a:p>
        </p:txBody>
      </p:sp>
      <p:sp>
        <p:nvSpPr>
          <p:cNvPr id="1822728" name="Text Box 8"/>
          <p:cNvSpPr txBox="1">
            <a:spLocks noChangeArrowheads="1"/>
          </p:cNvSpPr>
          <p:nvPr/>
        </p:nvSpPr>
        <p:spPr bwMode="auto">
          <a:xfrm>
            <a:off x="1524000" y="990600"/>
            <a:ext cx="5638800" cy="3667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2048                      2048                         2048</a:t>
            </a:r>
          </a:p>
        </p:txBody>
      </p:sp>
      <p:sp>
        <p:nvSpPr>
          <p:cNvPr id="1822729" name="Text Box 9"/>
          <p:cNvSpPr txBox="1">
            <a:spLocks noChangeArrowheads="1"/>
          </p:cNvSpPr>
          <p:nvPr/>
        </p:nvSpPr>
        <p:spPr bwMode="auto">
          <a:xfrm>
            <a:off x="1371600" y="1981200"/>
            <a:ext cx="696913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O-ray</a:t>
            </a:r>
          </a:p>
          <a:p>
            <a:r>
              <a:rPr lang="en-US" sz="140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1822730" name="Text Box 10"/>
          <p:cNvSpPr txBox="1">
            <a:spLocks noChangeArrowheads="1"/>
          </p:cNvSpPr>
          <p:nvPr/>
        </p:nvSpPr>
        <p:spPr bwMode="auto">
          <a:xfrm>
            <a:off x="6400800" y="4800600"/>
            <a:ext cx="696913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E-ray</a:t>
            </a:r>
          </a:p>
          <a:p>
            <a:r>
              <a:rPr lang="en-US" sz="140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1822731" name="Line 11"/>
          <p:cNvSpPr>
            <a:spLocks noChangeShapeType="1"/>
          </p:cNvSpPr>
          <p:nvPr/>
        </p:nvSpPr>
        <p:spPr bwMode="auto">
          <a:xfrm>
            <a:off x="7543800" y="25908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32" name="Text Box 12"/>
          <p:cNvSpPr txBox="1">
            <a:spLocks noChangeArrowheads="1"/>
          </p:cNvSpPr>
          <p:nvPr/>
        </p:nvSpPr>
        <p:spPr bwMode="auto">
          <a:xfrm>
            <a:off x="7585075" y="3313113"/>
            <a:ext cx="374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4’</a:t>
            </a:r>
          </a:p>
        </p:txBody>
      </p:sp>
      <p:sp>
        <p:nvSpPr>
          <p:cNvPr id="1822733" name="Text Box 13"/>
          <p:cNvSpPr txBox="1">
            <a:spLocks noChangeArrowheads="1"/>
          </p:cNvSpPr>
          <p:nvPr/>
        </p:nvSpPr>
        <p:spPr bwMode="auto">
          <a:xfrm>
            <a:off x="7451725" y="1584325"/>
            <a:ext cx="13017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Focal plane</a:t>
            </a:r>
          </a:p>
          <a:p>
            <a:r>
              <a:rPr lang="en-US">
                <a:solidFill>
                  <a:schemeClr val="tx1"/>
                </a:solidFill>
              </a:rPr>
              <a:t>Mask </a:t>
            </a:r>
          </a:p>
        </p:txBody>
      </p:sp>
      <p:sp>
        <p:nvSpPr>
          <p:cNvPr id="1822734" name="Line 14"/>
          <p:cNvSpPr>
            <a:spLocks noChangeShapeType="1"/>
          </p:cNvSpPr>
          <p:nvPr/>
        </p:nvSpPr>
        <p:spPr bwMode="auto">
          <a:xfrm flipH="1">
            <a:off x="6705600" y="1828800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35" name="Line 15"/>
          <p:cNvSpPr>
            <a:spLocks noChangeShapeType="1"/>
          </p:cNvSpPr>
          <p:nvPr/>
        </p:nvSpPr>
        <p:spPr bwMode="auto">
          <a:xfrm flipH="1">
            <a:off x="6324600" y="2209800"/>
            <a:ext cx="1219200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36" name="Line 16"/>
          <p:cNvSpPr>
            <a:spLocks noChangeShapeType="1"/>
          </p:cNvSpPr>
          <p:nvPr/>
        </p:nvSpPr>
        <p:spPr bwMode="auto">
          <a:xfrm>
            <a:off x="2209800" y="16002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37" name="Line 17"/>
          <p:cNvSpPr>
            <a:spLocks noChangeShapeType="1"/>
          </p:cNvSpPr>
          <p:nvPr/>
        </p:nvSpPr>
        <p:spPr bwMode="auto">
          <a:xfrm>
            <a:off x="7086600" y="35814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22738" name="Text Box 18"/>
          <p:cNvSpPr txBox="1">
            <a:spLocks noChangeArrowheads="1"/>
          </p:cNvSpPr>
          <p:nvPr/>
        </p:nvSpPr>
        <p:spPr bwMode="auto">
          <a:xfrm>
            <a:off x="8382000" y="52578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60350"/>
            <a:ext cx="6477000" cy="381000"/>
          </a:xfrm>
        </p:spPr>
        <p:txBody>
          <a:bodyPr/>
          <a:lstStyle/>
          <a:p>
            <a:r>
              <a:rPr lang="en-US"/>
              <a:t>Spectropolarimetry Commissioning</a:t>
            </a:r>
          </a:p>
        </p:txBody>
      </p:sp>
      <p:sp>
        <p:nvSpPr>
          <p:cNvPr id="1850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1" y="1268413"/>
            <a:ext cx="2892414" cy="4572000"/>
          </a:xfrm>
        </p:spPr>
        <p:txBody>
          <a:bodyPr/>
          <a:lstStyle/>
          <a:p>
            <a:r>
              <a:rPr lang="en-US" dirty="0"/>
              <a:t>Began in Oct 2006, just weeks before RSS was removed to fix UV throughput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Observation of new polar RX J2316-0527</a:t>
            </a:r>
          </a:p>
          <a:p>
            <a:pPr lvl="1">
              <a:buFontTx/>
              <a:buNone/>
            </a:pPr>
            <a:endParaRPr lang="en-US" sz="2000" dirty="0"/>
          </a:p>
        </p:txBody>
      </p:sp>
      <p:pic>
        <p:nvPicPr>
          <p:cNvPr id="18503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908050"/>
            <a:ext cx="5256212" cy="3033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1850374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1547813" y="4005263"/>
          <a:ext cx="7200900" cy="2700337"/>
        </p:xfrm>
        <a:graphic>
          <a:graphicData uri="http://schemas.openxmlformats.org/presentationml/2006/ole">
            <p:oleObj spid="_x0000_s1875970" name="Chart" r:id="rId5" imgW="8229779" imgH="3019544" progId="Excel.Chart.8">
              <p:embed/>
            </p:oleObj>
          </a:graphicData>
        </a:graphic>
      </p:graphicFrame>
      <p:sp>
        <p:nvSpPr>
          <p:cNvPr id="1850375" name="Line 7"/>
          <p:cNvSpPr>
            <a:spLocks noChangeShapeType="1"/>
          </p:cNvSpPr>
          <p:nvPr/>
        </p:nvSpPr>
        <p:spPr bwMode="auto">
          <a:xfrm>
            <a:off x="3059113" y="3213100"/>
            <a:ext cx="649287" cy="1444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850376" name="Line 8"/>
          <p:cNvSpPr>
            <a:spLocks noChangeShapeType="1"/>
          </p:cNvSpPr>
          <p:nvPr/>
        </p:nvSpPr>
        <p:spPr bwMode="auto">
          <a:xfrm flipV="1">
            <a:off x="2987675" y="1844675"/>
            <a:ext cx="720725" cy="1152525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168275"/>
            <a:ext cx="5113337" cy="381000"/>
          </a:xfrm>
        </p:spPr>
        <p:txBody>
          <a:bodyPr/>
          <a:lstStyle/>
          <a:p>
            <a:pPr algn="l"/>
            <a:r>
              <a:rPr lang="en-US" sz="2000" dirty="0"/>
              <a:t>RSS Throughput </a:t>
            </a:r>
            <a:r>
              <a:rPr lang="en-US" sz="2000" dirty="0" smtClean="0"/>
              <a:t>Problems</a:t>
            </a:r>
            <a:endParaRPr lang="en-US" sz="2000" dirty="0"/>
          </a:p>
        </p:txBody>
      </p:sp>
      <p:sp>
        <p:nvSpPr>
          <p:cNvPr id="183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4422"/>
            <a:ext cx="3276600" cy="185421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600" dirty="0" smtClean="0"/>
              <a:t>From 2005-2006 commissioning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UV </a:t>
            </a:r>
            <a:r>
              <a:rPr lang="en-US" sz="1600" dirty="0"/>
              <a:t>(&lt;400 nm) precipitous drop-off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Other throughput ‘dips’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Ghost seen in F-P interference filters</a:t>
            </a:r>
          </a:p>
          <a:p>
            <a:pPr lvl="1">
              <a:lnSpc>
                <a:spcPct val="80000"/>
              </a:lnSpc>
            </a:pPr>
            <a:r>
              <a:rPr lang="en-US" sz="1200" dirty="0"/>
              <a:t>Image of pupil</a:t>
            </a:r>
          </a:p>
          <a:p>
            <a:pPr lvl="1">
              <a:lnSpc>
                <a:spcPct val="80000"/>
              </a:lnSpc>
            </a:pPr>
            <a:r>
              <a:rPr lang="en-US" sz="1200" dirty="0"/>
              <a:t>Worse at ~550 nm</a:t>
            </a:r>
            <a:endParaRPr lang="en-US" sz="1400" dirty="0"/>
          </a:p>
        </p:txBody>
      </p:sp>
      <p:pic>
        <p:nvPicPr>
          <p:cNvPr id="1831940" name="Picture 4" descr="rss-throughput2"/>
          <p:cNvPicPr>
            <a:picLocks noChangeAspect="1" noChangeArrowheads="1"/>
          </p:cNvPicPr>
          <p:nvPr/>
        </p:nvPicPr>
        <p:blipFill>
          <a:blip r:embed="rId3"/>
          <a:srcRect l="1233" t="9836" b="4973"/>
          <a:stretch>
            <a:fillRect/>
          </a:stretch>
        </p:blipFill>
        <p:spPr bwMode="auto">
          <a:xfrm>
            <a:off x="3419475" y="692150"/>
            <a:ext cx="5724525" cy="3094039"/>
          </a:xfrm>
          <a:prstGeom prst="rect">
            <a:avLst/>
          </a:prstGeom>
          <a:noFill/>
        </p:spPr>
      </p:pic>
      <p:sp>
        <p:nvSpPr>
          <p:cNvPr id="1831942" name="Text Box 6"/>
          <p:cNvSpPr txBox="1">
            <a:spLocks noChangeArrowheads="1"/>
          </p:cNvSpPr>
          <p:nvPr/>
        </p:nvSpPr>
        <p:spPr bwMode="auto">
          <a:xfrm>
            <a:off x="0" y="3071810"/>
            <a:ext cx="3455988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Attributed two main causes: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1.  Lens fluid issues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.  poor </a:t>
            </a:r>
            <a:r>
              <a:rPr lang="en-US" dirty="0">
                <a:solidFill>
                  <a:schemeClr val="tx1"/>
                </a:solidFill>
              </a:rPr>
              <a:t>multi-layer A-R </a:t>
            </a:r>
          </a:p>
          <a:p>
            <a:r>
              <a:rPr lang="en-US" dirty="0">
                <a:solidFill>
                  <a:schemeClr val="tx1"/>
                </a:solidFill>
              </a:rPr>
              <a:t>coating on camera field flattener </a:t>
            </a:r>
          </a:p>
        </p:txBody>
      </p:sp>
      <p:pic>
        <p:nvPicPr>
          <p:cNvPr id="1831943" name="Picture 7" descr="field-flattener"/>
          <p:cNvPicPr>
            <a:picLocks noChangeAspect="1" noChangeArrowheads="1"/>
          </p:cNvPicPr>
          <p:nvPr/>
        </p:nvPicPr>
        <p:blipFill>
          <a:blip r:embed="rId4"/>
          <a:srcRect r="33072" b="34637"/>
          <a:stretch>
            <a:fillRect/>
          </a:stretch>
        </p:blipFill>
        <p:spPr bwMode="auto">
          <a:xfrm>
            <a:off x="214282" y="4143380"/>
            <a:ext cx="2849562" cy="214788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4143380"/>
            <a:ext cx="5528862" cy="2143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57958"/>
            <a:ext cx="9147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FF00"/>
                </a:solidFill>
              </a:rPr>
              <a:t>Following recommissioning from Apr 2011, throughput still found to be lower than expected</a:t>
            </a:r>
            <a:endParaRPr lang="en-ZA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6878668" cy="381000"/>
          </a:xfrm>
        </p:spPr>
        <p:txBody>
          <a:bodyPr/>
          <a:lstStyle/>
          <a:p>
            <a:r>
              <a:rPr lang="en-US" dirty="0" smtClean="0"/>
              <a:t>RSS image: following Apr 2011 reinstallation</a:t>
            </a:r>
            <a:endParaRPr lang="en-US" dirty="0"/>
          </a:p>
        </p:txBody>
      </p:sp>
      <p:pic>
        <p:nvPicPr>
          <p:cNvPr id="1864711" name="Picture 7" descr="om_c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692150"/>
            <a:ext cx="6983412" cy="63722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011" name="Rectangle 3"/>
          <p:cNvSpPr>
            <a:spLocks noChangeArrowheads="1"/>
          </p:cNvSpPr>
          <p:nvPr/>
        </p:nvSpPr>
        <p:spPr bwMode="auto">
          <a:xfrm>
            <a:off x="684213" y="115888"/>
            <a:ext cx="8229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>
                <a:solidFill>
                  <a:srgbClr val="800000"/>
                </a:solidFill>
              </a:rPr>
              <a:t>SALT High Resolution Spectrograph (HRS):</a:t>
            </a:r>
            <a:br>
              <a:rPr lang="en-US" sz="2000">
                <a:solidFill>
                  <a:srgbClr val="800000"/>
                </a:solidFill>
              </a:rPr>
            </a:br>
            <a:r>
              <a:rPr lang="en-US" sz="2000">
                <a:solidFill>
                  <a:srgbClr val="800000"/>
                </a:solidFill>
              </a:rPr>
              <a:t>3</a:t>
            </a:r>
            <a:r>
              <a:rPr lang="en-US" sz="2000" baseline="30000">
                <a:solidFill>
                  <a:srgbClr val="800000"/>
                </a:solidFill>
              </a:rPr>
              <a:t>rd</a:t>
            </a:r>
            <a:r>
              <a:rPr lang="en-US" sz="2000">
                <a:solidFill>
                  <a:srgbClr val="800000"/>
                </a:solidFill>
              </a:rPr>
              <a:t> “First Gen” SALT Instrument</a:t>
            </a:r>
          </a:p>
        </p:txBody>
      </p:sp>
      <p:sp>
        <p:nvSpPr>
          <p:cNvPr id="1707012" name="Text Box 4"/>
          <p:cNvSpPr txBox="1">
            <a:spLocks noChangeArrowheads="1"/>
          </p:cNvSpPr>
          <p:nvPr/>
        </p:nvSpPr>
        <p:spPr bwMode="auto">
          <a:xfrm>
            <a:off x="4716463" y="765175"/>
            <a:ext cx="4248150" cy="3849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</a:rPr>
              <a:t>Fibre</a:t>
            </a:r>
            <a:r>
              <a:rPr lang="en-US" sz="1800" dirty="0">
                <a:solidFill>
                  <a:schemeClr val="tx1"/>
                </a:solidFill>
              </a:rPr>
              <a:t>-fed with dual </a:t>
            </a:r>
            <a:r>
              <a:rPr lang="en-US" sz="1800" dirty="0" err="1">
                <a:solidFill>
                  <a:schemeClr val="tx1"/>
                </a:solidFill>
              </a:rPr>
              <a:t>fibres</a:t>
            </a:r>
            <a:r>
              <a:rPr lang="en-US" sz="1800" dirty="0">
                <a:solidFill>
                  <a:schemeClr val="tx1"/>
                </a:solidFill>
              </a:rPr>
              <a:t> for sky subtraction and nod/shuffle.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 ~ 16,000 – 70,000</a:t>
            </a:r>
          </a:p>
          <a:p>
            <a:r>
              <a:rPr lang="el-GR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~ 380 – 890 nm</a:t>
            </a:r>
          </a:p>
          <a:p>
            <a:endParaRPr lang="el-G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Designed for very </a:t>
            </a:r>
            <a:r>
              <a:rPr lang="en-US" i="1" u="sng" dirty="0">
                <a:solidFill>
                  <a:schemeClr val="tx1"/>
                </a:solidFill>
              </a:rPr>
              <a:t>high stability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CC"/>
                </a:solidFill>
              </a:rPr>
              <a:t>    Housed in vacuum tank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CC"/>
                </a:solidFill>
              </a:rPr>
              <a:t>    Temperature stabilized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CC"/>
                </a:solidFill>
              </a:rPr>
              <a:t>    Minimize air index effects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CC"/>
                </a:solidFill>
              </a:rPr>
              <a:t>    Minimize dimension changes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CC"/>
                </a:solidFill>
              </a:rPr>
              <a:t>    Precision radial velocities (m/s)</a:t>
            </a:r>
          </a:p>
          <a:p>
            <a:r>
              <a:rPr lang="en-US" dirty="0">
                <a:solidFill>
                  <a:srgbClr val="0000CC"/>
                </a:solidFill>
              </a:rPr>
              <a:t>	-  extra-solar planets</a:t>
            </a:r>
          </a:p>
          <a:p>
            <a:endParaRPr lang="en-US" dirty="0">
              <a:solidFill>
                <a:srgbClr val="0000CC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707013" name="Picture 5" descr="HRS-ta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143380"/>
            <a:ext cx="4143372" cy="2763667"/>
          </a:xfrm>
          <a:prstGeom prst="rect">
            <a:avLst/>
          </a:prstGeom>
          <a:noFill/>
        </p:spPr>
      </p:pic>
      <p:sp>
        <p:nvSpPr>
          <p:cNvPr id="1707014" name="Text Box 6"/>
          <p:cNvSpPr txBox="1">
            <a:spLocks noChangeArrowheads="1"/>
          </p:cNvSpPr>
          <p:nvPr/>
        </p:nvSpPr>
        <p:spPr bwMode="auto">
          <a:xfrm>
            <a:off x="0" y="4200525"/>
            <a:ext cx="4643438" cy="265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cs typeface="Arial" charset="0"/>
              </a:rPr>
              <a:t>Under construction at Centre for Advanced Instrumentation, Durham University (UK)</a:t>
            </a:r>
          </a:p>
          <a:p>
            <a:endParaRPr lang="en-US" sz="1800" dirty="0">
              <a:solidFill>
                <a:schemeClr val="tx1"/>
              </a:solidFill>
              <a:cs typeface="Arial" charset="0"/>
            </a:endParaRPr>
          </a:p>
          <a:p>
            <a:pP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    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Started in late 2007, assembly 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begun; 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commissioning </a:t>
            </a:r>
            <a:r>
              <a:rPr lang="en-US" dirty="0" smtClean="0">
                <a:solidFill>
                  <a:schemeClr val="tx1"/>
                </a:solidFill>
                <a:cs typeface="Arial" charset="0"/>
              </a:rPr>
              <a:t>early-2012</a:t>
            </a: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>
              <a:buFontTx/>
              <a:buChar char="•"/>
            </a:pPr>
            <a:endParaRPr lang="en-US" dirty="0">
              <a:solidFill>
                <a:schemeClr val="tx1"/>
              </a:solidFill>
              <a:cs typeface="Arial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chemeClr val="tx1"/>
                </a:solidFill>
                <a:cs typeface="Arial" charset="0"/>
              </a:rPr>
              <a:t>    Based on University of Canterbury CDR level design</a:t>
            </a:r>
          </a:p>
          <a:p>
            <a:endParaRPr lang="en-US" i="1" dirty="0">
              <a:cs typeface="Arial" charset="0"/>
            </a:endParaRPr>
          </a:p>
        </p:txBody>
      </p:sp>
      <p:pic>
        <p:nvPicPr>
          <p:cNvPr id="8" name="Picture 4" descr="salthrs_solid_ray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7852" t="9412" r="2440" b="7140"/>
          <a:stretch>
            <a:fillRect/>
          </a:stretch>
        </p:blipFill>
        <p:spPr bwMode="auto">
          <a:xfrm>
            <a:off x="0" y="1214422"/>
            <a:ext cx="4634816" cy="2818985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52400"/>
            <a:ext cx="7067550" cy="457200"/>
          </a:xfrm>
        </p:spPr>
        <p:txBody>
          <a:bodyPr/>
          <a:lstStyle/>
          <a:p>
            <a:r>
              <a:rPr lang="en-US"/>
              <a:t>SALT’s Third First-Gen Instrument:</a:t>
            </a:r>
            <a:br>
              <a:rPr lang="en-US"/>
            </a:br>
            <a:r>
              <a:rPr lang="en-US"/>
              <a:t>High Resolution Spectrograph</a:t>
            </a:r>
          </a:p>
        </p:txBody>
      </p:sp>
      <p:sp>
        <p:nvSpPr>
          <p:cNvPr id="179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908050"/>
            <a:ext cx="7772400" cy="685800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sz="1800">
                <a:solidFill>
                  <a:srgbClr val="0000FF"/>
                </a:solidFill>
                <a:cs typeface="Times New Roman" pitchFamily="18" charset="0"/>
              </a:rPr>
              <a:t>SALT will utilize fibre-fed high-resolution spectroscopy of point</a:t>
            </a:r>
          </a:p>
          <a:p>
            <a:pPr algn="just">
              <a:buFontTx/>
              <a:buNone/>
            </a:pPr>
            <a:r>
              <a:rPr lang="en-US" sz="1800">
                <a:solidFill>
                  <a:srgbClr val="0000FF"/>
                </a:solidFill>
                <a:cs typeface="Times New Roman" pitchFamily="18" charset="0"/>
              </a:rPr>
              <a:t>sources (&lt;2 arcsec) plus background (fibre pairs)</a:t>
            </a:r>
            <a:endParaRPr lang="en-US" sz="1800">
              <a:solidFill>
                <a:srgbClr val="0000FF"/>
              </a:solidFill>
              <a:cs typeface="Arial" charset="0"/>
            </a:endParaRPr>
          </a:p>
        </p:txBody>
      </p:sp>
      <p:graphicFrame>
        <p:nvGraphicFramePr>
          <p:cNvPr id="1796101" name="Object 5"/>
          <p:cNvGraphicFramePr>
            <a:graphicFrameLocks noChangeAspect="1"/>
          </p:cNvGraphicFramePr>
          <p:nvPr/>
        </p:nvGraphicFramePr>
        <p:xfrm>
          <a:off x="1403350" y="1628775"/>
          <a:ext cx="6913563" cy="3767138"/>
        </p:xfrm>
        <a:graphic>
          <a:graphicData uri="http://schemas.openxmlformats.org/presentationml/2006/ole">
            <p:oleObj spid="_x0000_s1796101" name="Document" r:id="rId4" imgW="6245352" imgH="2520696" progId="Word.Document.8">
              <p:embed/>
            </p:oleObj>
          </a:graphicData>
        </a:graphic>
      </p:graphicFrame>
      <p:sp>
        <p:nvSpPr>
          <p:cNvPr id="1796102" name="Text Box 6"/>
          <p:cNvSpPr txBox="1">
            <a:spLocks noChangeArrowheads="1"/>
          </p:cNvSpPr>
          <p:nvPr/>
        </p:nvSpPr>
        <p:spPr bwMode="auto">
          <a:xfrm>
            <a:off x="468313" y="5529263"/>
            <a:ext cx="7775575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A high precision mode is also possible  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</a:rPr>
              <a:t>-  incorporating iodine cell and double scrambler and simultaneous ThAr (as in Harps)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19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47813" y="0"/>
            <a:ext cx="7596187" cy="6784975"/>
          </a:xfrm>
          <a:noFill/>
          <a:ln/>
        </p:spPr>
      </p:pic>
      <p:sp>
        <p:nvSpPr>
          <p:cNvPr id="1800195" name="Rectangle 3"/>
          <p:cNvSpPr>
            <a:spLocks noChangeArrowheads="1"/>
          </p:cNvSpPr>
          <p:nvPr/>
        </p:nvSpPr>
        <p:spPr bwMode="auto">
          <a:xfrm>
            <a:off x="611188" y="260350"/>
            <a:ext cx="66976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1800">
                <a:solidFill>
                  <a:srgbClr val="990000"/>
                </a:solidFill>
              </a:rPr>
              <a:t>SALT High Resolution Spectrograph (HRS)</a:t>
            </a:r>
          </a:p>
        </p:txBody>
      </p:sp>
      <p:sp>
        <p:nvSpPr>
          <p:cNvPr id="1800196" name="Text Box 4"/>
          <p:cNvSpPr txBox="1">
            <a:spLocks noChangeArrowheads="1"/>
          </p:cNvSpPr>
          <p:nvPr/>
        </p:nvSpPr>
        <p:spPr bwMode="auto">
          <a:xfrm>
            <a:off x="2268538" y="5589588"/>
            <a:ext cx="20891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Blue</a:t>
            </a:r>
            <a:r>
              <a:rPr lang="en-US">
                <a:solidFill>
                  <a:srgbClr val="000066"/>
                </a:solidFill>
              </a:rPr>
              <a:t> echellogram</a:t>
            </a:r>
          </a:p>
          <a:p>
            <a:pPr>
              <a:buFontTx/>
              <a:buChar char="•"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46482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1800" i="1" dirty="0"/>
              <a:t>SALT IDEALLY SUITED TO THE FOLLOWING TYPES OF PROGRAMS:</a:t>
            </a:r>
          </a:p>
          <a:p>
            <a:r>
              <a:rPr lang="en-US" i="1" dirty="0">
                <a:solidFill>
                  <a:srgbClr val="006600"/>
                </a:solidFill>
              </a:rPr>
              <a:t>Survey </a:t>
            </a:r>
            <a:r>
              <a:rPr lang="en-US" i="1" dirty="0" smtClean="0">
                <a:solidFill>
                  <a:srgbClr val="006600"/>
                </a:solidFill>
              </a:rPr>
              <a:t>Spectroscopy </a:t>
            </a:r>
            <a:r>
              <a:rPr lang="en-US" i="1" dirty="0" err="1" smtClean="0">
                <a:solidFill>
                  <a:srgbClr val="006600"/>
                </a:solidFill>
              </a:rPr>
              <a:t>Followups</a:t>
            </a:r>
            <a:r>
              <a:rPr lang="en-US" i="1" dirty="0" smtClean="0">
                <a:solidFill>
                  <a:srgbClr val="006600"/>
                </a:solidFill>
              </a:rPr>
              <a:t>: </a:t>
            </a:r>
            <a:r>
              <a:rPr lang="en-US" dirty="0">
                <a:solidFill>
                  <a:srgbClr val="006600"/>
                </a:solidFill>
              </a:rPr>
              <a:t>Where astronomical targets are uniformly distributed on the sky and have sky surface densities of a few per square degree OR are clustered on a scale of a few arc minutes</a:t>
            </a:r>
          </a:p>
          <a:p>
            <a:pPr lvl="1"/>
            <a:r>
              <a:rPr lang="en-US" dirty="0">
                <a:solidFill>
                  <a:schemeClr val="hlink"/>
                </a:solidFill>
              </a:rPr>
              <a:t>Tracker window (12 x 12 deg) / field of view of SALT (8 x 8 </a:t>
            </a:r>
            <a:r>
              <a:rPr lang="en-US" dirty="0" err="1">
                <a:solidFill>
                  <a:schemeClr val="hlink"/>
                </a:solidFill>
              </a:rPr>
              <a:t>arcmin</a:t>
            </a:r>
            <a:r>
              <a:rPr lang="en-US" dirty="0">
                <a:solidFill>
                  <a:schemeClr val="hlink"/>
                </a:solidFill>
              </a:rPr>
              <a:t>)</a:t>
            </a:r>
          </a:p>
          <a:p>
            <a:r>
              <a:rPr lang="en-US" i="1" dirty="0">
                <a:solidFill>
                  <a:srgbClr val="006600"/>
                </a:solidFill>
              </a:rPr>
              <a:t>Time variability studies:</a:t>
            </a:r>
            <a:r>
              <a:rPr lang="en-US" dirty="0">
                <a:solidFill>
                  <a:srgbClr val="006600"/>
                </a:solidFill>
              </a:rPr>
              <a:t> on time scales of ~0.08 sec up to a few hours, or &gt; a day (photometry, spectroscopy, </a:t>
            </a:r>
            <a:r>
              <a:rPr lang="en-US" dirty="0" err="1">
                <a:solidFill>
                  <a:srgbClr val="006600"/>
                </a:solidFill>
              </a:rPr>
              <a:t>polarimetry</a:t>
            </a:r>
            <a:r>
              <a:rPr lang="en-US" dirty="0">
                <a:solidFill>
                  <a:srgbClr val="006600"/>
                </a:solidFill>
              </a:rPr>
              <a:t>)</a:t>
            </a:r>
          </a:p>
          <a:p>
            <a:r>
              <a:rPr lang="en-US" i="1" dirty="0">
                <a:solidFill>
                  <a:srgbClr val="006600"/>
                </a:solidFill>
              </a:rPr>
              <a:t>Multi-wavelength studies: </a:t>
            </a:r>
            <a:r>
              <a:rPr lang="en-US" dirty="0">
                <a:solidFill>
                  <a:srgbClr val="006600"/>
                </a:solidFill>
              </a:rPr>
              <a:t>Ideal suite of UV-visible instruments plus large telescope aperture and flexible scheduling</a:t>
            </a:r>
          </a:p>
          <a:p>
            <a:r>
              <a:rPr lang="en-US" i="1" dirty="0">
                <a:solidFill>
                  <a:srgbClr val="006600"/>
                </a:solidFill>
              </a:rPr>
              <a:t>Unique capabilities: </a:t>
            </a:r>
            <a:r>
              <a:rPr lang="en-US" dirty="0">
                <a:solidFill>
                  <a:srgbClr val="006600"/>
                </a:solidFill>
              </a:rPr>
              <a:t>Highly competitive spectroscopy &amp; </a:t>
            </a:r>
            <a:r>
              <a:rPr lang="en-US" dirty="0" err="1">
                <a:solidFill>
                  <a:srgbClr val="006600"/>
                </a:solidFill>
              </a:rPr>
              <a:t>polarimetry</a:t>
            </a:r>
            <a:r>
              <a:rPr lang="en-US" dirty="0">
                <a:solidFill>
                  <a:srgbClr val="006600"/>
                </a:solidFill>
              </a:rPr>
              <a:t> from UV (320 nm to 900 nm initially, extending eventually to J &amp; H (RSS-NIR).</a:t>
            </a:r>
          </a:p>
          <a:p>
            <a:pPr lvl="1"/>
            <a:r>
              <a:rPr lang="en-US" dirty="0">
                <a:solidFill>
                  <a:schemeClr val="hlink"/>
                </a:solidFill>
              </a:rPr>
              <a:t>Wide range of parameter space &amp; multiplex advantage (R = 370 – 10,000; MOS of </a:t>
            </a:r>
            <a:r>
              <a:rPr lang="en-US" dirty="0" smtClean="0">
                <a:solidFill>
                  <a:schemeClr val="hlink"/>
                </a:solidFill>
              </a:rPr>
              <a:t>~50 </a:t>
            </a:r>
            <a:r>
              <a:rPr lang="en-US" dirty="0">
                <a:solidFill>
                  <a:schemeClr val="hlink"/>
                </a:solidFill>
              </a:rPr>
              <a:t>objects; F-P spectroscopy of 1000’s of objects.</a:t>
            </a:r>
          </a:p>
        </p:txBody>
      </p:sp>
      <p:sp>
        <p:nvSpPr>
          <p:cNvPr id="1695747" name="Rectangle 3"/>
          <p:cNvSpPr>
            <a:spLocks noChangeArrowheads="1"/>
          </p:cNvSpPr>
          <p:nvPr/>
        </p:nvSpPr>
        <p:spPr bwMode="auto">
          <a:xfrm>
            <a:off x="2555875" y="260350"/>
            <a:ext cx="3455988" cy="4540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279F"/>
                </a:solidFill>
              </a:rPr>
              <a:t>SALT Science</a:t>
            </a:r>
          </a:p>
        </p:txBody>
      </p:sp>
      <p:sp>
        <p:nvSpPr>
          <p:cNvPr id="1695748" name="Rectangle 4"/>
          <p:cNvSpPr>
            <a:spLocks noChangeArrowheads="1"/>
          </p:cNvSpPr>
          <p:nvPr/>
        </p:nvSpPr>
        <p:spPr bwMode="auto">
          <a:xfrm>
            <a:off x="304800" y="5410200"/>
            <a:ext cx="8458200" cy="643766"/>
          </a:xfrm>
          <a:prstGeom prst="rect">
            <a:avLst/>
          </a:prstGeom>
          <a:solidFill>
            <a:srgbClr val="A2C1FE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Queue scheduling will give the SALT a unique ability for flexible scheduling allowing for time sampled </a:t>
            </a:r>
            <a:r>
              <a:rPr lang="en-US" sz="1800" dirty="0" smtClean="0">
                <a:solidFill>
                  <a:schemeClr val="tx1"/>
                </a:solidFill>
              </a:rPr>
              <a:t>programs &amp; targets of opportunity.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95749" name="Text Box 5"/>
          <p:cNvSpPr txBox="1">
            <a:spLocks noChangeArrowheads="1"/>
          </p:cNvSpPr>
          <p:nvPr/>
        </p:nvSpPr>
        <p:spPr bwMode="auto">
          <a:xfrm>
            <a:off x="107950" y="6165850"/>
            <a:ext cx="8856663" cy="646331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i="1" dirty="0">
                <a:solidFill>
                  <a:srgbClr val="033FD5"/>
                </a:solidFill>
              </a:rPr>
              <a:t>SALT Science has so far exploited </a:t>
            </a:r>
            <a:r>
              <a:rPr lang="en-US" sz="1800" i="1" dirty="0" smtClean="0">
                <a:solidFill>
                  <a:srgbClr val="033FD5"/>
                </a:solidFill>
              </a:rPr>
              <a:t>high-speed </a:t>
            </a:r>
            <a:r>
              <a:rPr lang="en-US" sz="1800" i="1" dirty="0">
                <a:solidFill>
                  <a:srgbClr val="033FD5"/>
                </a:solidFill>
              </a:rPr>
              <a:t>imaging </a:t>
            </a:r>
            <a:r>
              <a:rPr lang="en-US" sz="1800" i="1" dirty="0" smtClean="0">
                <a:solidFill>
                  <a:srgbClr val="033FD5"/>
                </a:solidFill>
              </a:rPr>
              <a:t>,</a:t>
            </a:r>
            <a:r>
              <a:rPr lang="en-US" sz="1800" i="1" dirty="0" smtClean="0">
                <a:solidFill>
                  <a:srgbClr val="033FD5"/>
                </a:solidFill>
              </a:rPr>
              <a:t> </a:t>
            </a:r>
            <a:r>
              <a:rPr lang="en-US" sz="1800" i="1" dirty="0" err="1">
                <a:solidFill>
                  <a:srgbClr val="033FD5"/>
                </a:solidFill>
              </a:rPr>
              <a:t>longslit</a:t>
            </a:r>
            <a:r>
              <a:rPr lang="en-US" sz="1800" i="1" dirty="0">
                <a:solidFill>
                  <a:srgbClr val="033FD5"/>
                </a:solidFill>
              </a:rPr>
              <a:t> </a:t>
            </a:r>
            <a:r>
              <a:rPr lang="en-US" sz="1800" i="1" dirty="0" smtClean="0">
                <a:solidFill>
                  <a:srgbClr val="033FD5"/>
                </a:solidFill>
              </a:rPr>
              <a:t> &amp; MOS spectroscopy &amp; </a:t>
            </a:r>
            <a:r>
              <a:rPr lang="en-US" sz="1800" i="1" dirty="0" err="1" smtClean="0">
                <a:solidFill>
                  <a:srgbClr val="033FD5"/>
                </a:solidFill>
              </a:rPr>
              <a:t>Fabry</a:t>
            </a:r>
            <a:r>
              <a:rPr lang="en-US" sz="1800" i="1" dirty="0" smtClean="0">
                <a:solidFill>
                  <a:srgbClr val="033FD5"/>
                </a:solidFill>
              </a:rPr>
              <a:t>-Perot  imaging spectroscopy </a:t>
            </a:r>
            <a:endParaRPr lang="en-US" sz="1800" i="1" dirty="0">
              <a:solidFill>
                <a:srgbClr val="033FD5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4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0"/>
            <a:ext cx="7667625" cy="6789738"/>
          </a:xfrm>
          <a:noFill/>
          <a:ln/>
        </p:spPr>
      </p:pic>
      <p:sp>
        <p:nvSpPr>
          <p:cNvPr id="1802243" name="Text Box 3"/>
          <p:cNvSpPr txBox="1">
            <a:spLocks noChangeArrowheads="1"/>
          </p:cNvSpPr>
          <p:nvPr/>
        </p:nvSpPr>
        <p:spPr bwMode="auto">
          <a:xfrm>
            <a:off x="2124075" y="5661025"/>
            <a:ext cx="39243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Red</a:t>
            </a:r>
            <a:r>
              <a:rPr lang="en-US">
                <a:solidFill>
                  <a:srgbClr val="000066"/>
                </a:solidFill>
              </a:rPr>
              <a:t> echellogram</a:t>
            </a:r>
          </a:p>
          <a:p>
            <a:pPr>
              <a:buFontTx/>
              <a:buChar char="•"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802244" name="Rectangle 4"/>
          <p:cNvSpPr>
            <a:spLocks noChangeArrowheads="1"/>
          </p:cNvSpPr>
          <p:nvPr/>
        </p:nvSpPr>
        <p:spPr bwMode="auto">
          <a:xfrm>
            <a:off x="1258888" y="188913"/>
            <a:ext cx="8229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>
                <a:solidFill>
                  <a:srgbClr val="800000"/>
                </a:solidFill>
              </a:rPr>
              <a:t>SALT High Resolution Spectrograph (HRS)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4" y="260350"/>
            <a:ext cx="7451725" cy="703263"/>
          </a:xfrm>
        </p:spPr>
        <p:txBody>
          <a:bodyPr/>
          <a:lstStyle/>
          <a:p>
            <a:r>
              <a:rPr lang="en-US" dirty="0" smtClean="0"/>
              <a:t>NIR extension to RSS: a “Gen 1.5” instrument</a:t>
            </a:r>
            <a:endParaRPr lang="en-US" dirty="0"/>
          </a:p>
        </p:txBody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4868863"/>
            <a:ext cx="8229600" cy="1295400"/>
          </a:xfrm>
        </p:spPr>
        <p:txBody>
          <a:bodyPr/>
          <a:lstStyle/>
          <a:p>
            <a:r>
              <a:rPr lang="en-US" sz="1800" dirty="0" smtClean="0"/>
              <a:t>NIR upgrade path: simultaneous 3200 </a:t>
            </a:r>
            <a:r>
              <a:rPr lang="en-US" sz="1800" dirty="0" smtClean="0">
                <a:cs typeface="Times New Roman" pitchFamily="18" charset="0"/>
              </a:rPr>
              <a:t>Ǻ</a:t>
            </a:r>
            <a:r>
              <a:rPr lang="en-US" sz="1800" dirty="0" smtClean="0"/>
              <a:t> – 1.7 </a:t>
            </a:r>
            <a:r>
              <a:rPr lang="el-GR" sz="1800" dirty="0" smtClean="0">
                <a:cs typeface="Times New Roman" pitchFamily="18" charset="0"/>
              </a:rPr>
              <a:t>μ</a:t>
            </a:r>
            <a:r>
              <a:rPr lang="en-US" sz="1800" dirty="0" smtClean="0">
                <a:cs typeface="Times New Roman" pitchFamily="18" charset="0"/>
              </a:rPr>
              <a:t> (e.g. X-Shooter)</a:t>
            </a:r>
          </a:p>
          <a:p>
            <a:r>
              <a:rPr lang="en-US" sz="1800" dirty="0" smtClean="0"/>
              <a:t>“</a:t>
            </a:r>
            <a:r>
              <a:rPr lang="en-US" sz="1800" dirty="0" err="1"/>
              <a:t>Tuneable</a:t>
            </a:r>
            <a:r>
              <a:rPr lang="en-US" sz="1800" dirty="0"/>
              <a:t>” Volume Phase Holographic transmission gratings</a:t>
            </a:r>
          </a:p>
          <a:p>
            <a:r>
              <a:rPr lang="en-US" sz="1800" dirty="0" err="1"/>
              <a:t>Fabry</a:t>
            </a:r>
            <a:r>
              <a:rPr lang="en-US" sz="1800" dirty="0"/>
              <a:t>-Perot capability</a:t>
            </a:r>
          </a:p>
          <a:p>
            <a:r>
              <a:rPr lang="en-US" sz="1800" dirty="0" err="1" smtClean="0"/>
              <a:t>Polarimetric</a:t>
            </a:r>
            <a:r>
              <a:rPr lang="en-US" sz="1800" dirty="0" smtClean="0"/>
              <a:t> capability</a:t>
            </a:r>
            <a:endParaRPr lang="en-US" sz="1800" dirty="0"/>
          </a:p>
        </p:txBody>
      </p:sp>
      <p:grpSp>
        <p:nvGrpSpPr>
          <p:cNvPr id="1826820" name="Group 4"/>
          <p:cNvGrpSpPr>
            <a:grpSpLocks/>
          </p:cNvGrpSpPr>
          <p:nvPr/>
        </p:nvGrpSpPr>
        <p:grpSpPr bwMode="auto">
          <a:xfrm>
            <a:off x="685800" y="981075"/>
            <a:ext cx="7467600" cy="3792538"/>
            <a:chOff x="432" y="666"/>
            <a:chExt cx="4704" cy="2389"/>
          </a:xfrm>
        </p:grpSpPr>
        <p:pic>
          <p:nvPicPr>
            <p:cNvPr id="1826821" name="Picture 5" descr="optics_ni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666"/>
              <a:ext cx="4704" cy="238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826822" name="Rectangle 6"/>
            <p:cNvSpPr>
              <a:spLocks noChangeArrowheads="1"/>
            </p:cNvSpPr>
            <p:nvPr/>
          </p:nvSpPr>
          <p:spPr bwMode="auto">
            <a:xfrm>
              <a:off x="1187" y="950"/>
              <a:ext cx="943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ZA"/>
            </a:p>
          </p:txBody>
        </p:sp>
      </p:grpSp>
      <p:sp>
        <p:nvSpPr>
          <p:cNvPr id="1826823" name="Text Box 7"/>
          <p:cNvSpPr txBox="1">
            <a:spLocks noChangeArrowheads="1"/>
          </p:cNvSpPr>
          <p:nvPr/>
        </p:nvSpPr>
        <p:spPr bwMode="auto">
          <a:xfrm>
            <a:off x="179388" y="3500438"/>
            <a:ext cx="3513975" cy="1323439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33FD5"/>
                </a:solidFill>
              </a:rPr>
              <a:t>RSS VIS:</a:t>
            </a:r>
          </a:p>
          <a:p>
            <a:r>
              <a:rPr lang="en-US" dirty="0">
                <a:solidFill>
                  <a:srgbClr val="033FD5"/>
                </a:solidFill>
              </a:rPr>
              <a:t>Completed in 2005</a:t>
            </a:r>
          </a:p>
          <a:p>
            <a:r>
              <a:rPr lang="en-US" dirty="0">
                <a:solidFill>
                  <a:srgbClr val="033FD5"/>
                </a:solidFill>
              </a:rPr>
              <a:t>“Repaired” Nov 2006 – Jul 2009</a:t>
            </a:r>
          </a:p>
          <a:p>
            <a:r>
              <a:rPr lang="en-US" dirty="0" smtClean="0">
                <a:solidFill>
                  <a:srgbClr val="033FD5"/>
                </a:solidFill>
              </a:rPr>
              <a:t>R</a:t>
            </a:r>
            <a:r>
              <a:rPr lang="en-US" dirty="0" smtClean="0">
                <a:solidFill>
                  <a:srgbClr val="033FD5"/>
                </a:solidFill>
              </a:rPr>
              <a:t>einstalled </a:t>
            </a:r>
            <a:r>
              <a:rPr lang="en-US" dirty="0">
                <a:solidFill>
                  <a:srgbClr val="033FD5"/>
                </a:solidFill>
              </a:rPr>
              <a:t>on SALT in </a:t>
            </a:r>
            <a:r>
              <a:rPr lang="en-US" dirty="0" smtClean="0">
                <a:solidFill>
                  <a:srgbClr val="033FD5"/>
                </a:solidFill>
              </a:rPr>
              <a:t>Apr </a:t>
            </a:r>
            <a:r>
              <a:rPr lang="en-US" dirty="0">
                <a:solidFill>
                  <a:srgbClr val="033FD5"/>
                </a:solidFill>
              </a:rPr>
              <a:t>2011</a:t>
            </a:r>
          </a:p>
          <a:p>
            <a:r>
              <a:rPr lang="en-US" dirty="0" smtClean="0">
                <a:solidFill>
                  <a:srgbClr val="033FD5"/>
                </a:solidFill>
              </a:rPr>
              <a:t>Science operations from Sep 2011</a:t>
            </a:r>
            <a:endParaRPr lang="en-US" dirty="0">
              <a:solidFill>
                <a:srgbClr val="033FD5"/>
              </a:solidFill>
            </a:endParaRPr>
          </a:p>
        </p:txBody>
      </p:sp>
      <p:sp>
        <p:nvSpPr>
          <p:cNvPr id="1826824" name="Text Box 8"/>
          <p:cNvSpPr txBox="1">
            <a:spLocks noChangeArrowheads="1"/>
          </p:cNvSpPr>
          <p:nvPr/>
        </p:nvSpPr>
        <p:spPr bwMode="auto">
          <a:xfrm>
            <a:off x="5364163" y="2420938"/>
            <a:ext cx="2430474" cy="1077218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dirty="0"/>
              <a:t>RSS NIR:</a:t>
            </a:r>
          </a:p>
          <a:p>
            <a:r>
              <a:rPr lang="en-US" dirty="0"/>
              <a:t>CDR passed Oct 2010</a:t>
            </a:r>
          </a:p>
          <a:p>
            <a:r>
              <a:rPr lang="en-US" dirty="0"/>
              <a:t>Now in construction</a:t>
            </a:r>
          </a:p>
          <a:p>
            <a:r>
              <a:rPr lang="en-US" dirty="0" smtClean="0"/>
              <a:t>Commissioning: 2014?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115888"/>
            <a:ext cx="6477000" cy="381000"/>
          </a:xfrm>
        </p:spPr>
        <p:txBody>
          <a:bodyPr/>
          <a:lstStyle/>
          <a:p>
            <a:r>
              <a:rPr lang="en-US"/>
              <a:t>Science Drivers for RSS NIR</a:t>
            </a:r>
          </a:p>
        </p:txBody>
      </p:sp>
      <p:pic>
        <p:nvPicPr>
          <p:cNvPr id="1832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38263"/>
            <a:ext cx="8640763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2964" name="Text Box 4"/>
          <p:cNvSpPr txBox="1">
            <a:spLocks noChangeArrowheads="1"/>
          </p:cNvSpPr>
          <p:nvPr/>
        </p:nvSpPr>
        <p:spPr bwMode="auto">
          <a:xfrm>
            <a:off x="1455738" y="614363"/>
            <a:ext cx="73898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33FD5"/>
                </a:solidFill>
              </a:rPr>
              <a:t>Many diverse requirements from the SALT user community.</a:t>
            </a:r>
          </a:p>
          <a:p>
            <a:r>
              <a:rPr lang="en-US" sz="2000">
                <a:solidFill>
                  <a:srgbClr val="033FD5"/>
                </a:solidFill>
              </a:rPr>
              <a:t>Sample from questionnaire: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333375"/>
            <a:ext cx="6477000" cy="381000"/>
          </a:xfrm>
        </p:spPr>
        <p:txBody>
          <a:bodyPr/>
          <a:lstStyle/>
          <a:p>
            <a:r>
              <a:rPr lang="en-US"/>
              <a:t>RSS VIS-NIR Schematic</a:t>
            </a:r>
            <a:r>
              <a:rPr lang="en-US" sz="2000"/>
              <a:t> </a:t>
            </a:r>
          </a:p>
        </p:txBody>
      </p:sp>
      <p:pic>
        <p:nvPicPr>
          <p:cNvPr id="1827843" name="Picture 3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 t="13214" r="14163" b="-320"/>
          <a:stretch>
            <a:fillRect/>
          </a:stretch>
        </p:blipFill>
        <p:spPr bwMode="auto">
          <a:xfrm>
            <a:off x="468313" y="1196975"/>
            <a:ext cx="7775575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115888"/>
            <a:ext cx="6481763" cy="741362"/>
          </a:xfrm>
        </p:spPr>
        <p:txBody>
          <a:bodyPr/>
          <a:lstStyle/>
          <a:p>
            <a:r>
              <a:rPr lang="en-US" sz="2800"/>
              <a:t>Predicted Spectroscopic Performance</a:t>
            </a:r>
          </a:p>
        </p:txBody>
      </p:sp>
      <p:sp>
        <p:nvSpPr>
          <p:cNvPr id="1836035" name="Rectangle 3"/>
          <p:cNvSpPr>
            <a:spLocks noChangeArrowheads="1"/>
          </p:cNvSpPr>
          <p:nvPr/>
        </p:nvSpPr>
        <p:spPr bwMode="auto">
          <a:xfrm>
            <a:off x="179388" y="1196975"/>
            <a:ext cx="80772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1800">
                <a:solidFill>
                  <a:schemeClr val="tx1"/>
                </a:solidFill>
              </a:rPr>
              <a:t>Resolution – Wavelength coverage achieved with 4 VPHGs + 1 grism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1800">
                <a:solidFill>
                  <a:schemeClr val="tx1"/>
                </a:solidFill>
              </a:rPr>
              <a:t>Efficiency contours at 75% (solid), 50% (dashed) &amp; 25% (dotted)</a:t>
            </a:r>
          </a:p>
        </p:txBody>
      </p:sp>
      <p:pic>
        <p:nvPicPr>
          <p:cNvPr id="1836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989138"/>
            <a:ext cx="6696075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76250"/>
            <a:ext cx="6477000" cy="381000"/>
          </a:xfrm>
        </p:spPr>
        <p:txBody>
          <a:bodyPr/>
          <a:lstStyle/>
          <a:p>
            <a:r>
              <a:rPr lang="en-US" sz="2800"/>
              <a:t>Predicted Sensitivity</a:t>
            </a:r>
          </a:p>
        </p:txBody>
      </p:sp>
      <p:sp>
        <p:nvSpPr>
          <p:cNvPr id="1838083" name="Rectangle 3"/>
          <p:cNvSpPr>
            <a:spLocks noChangeArrowheads="1"/>
          </p:cNvSpPr>
          <p:nvPr/>
        </p:nvSpPr>
        <p:spPr bwMode="auto">
          <a:xfrm>
            <a:off x="179388" y="1125538"/>
            <a:ext cx="8077200" cy="4643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1800">
                <a:solidFill>
                  <a:schemeClr val="tx1"/>
                </a:solidFill>
              </a:rPr>
              <a:t>Limiting magnitude predictions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sz="1800">
                <a:solidFill>
                  <a:schemeClr val="tx1"/>
                </a:solidFill>
              </a:rPr>
              <a:t>Includes slit cooling effect</a:t>
            </a:r>
          </a:p>
        </p:txBody>
      </p:sp>
      <p:pic>
        <p:nvPicPr>
          <p:cNvPr id="1838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44675"/>
            <a:ext cx="7893050" cy="475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325" y="260350"/>
            <a:ext cx="7559675" cy="381000"/>
          </a:xfrm>
        </p:spPr>
        <p:txBody>
          <a:bodyPr/>
          <a:lstStyle/>
          <a:p>
            <a:r>
              <a:rPr lang="en-US"/>
              <a:t>RSS UV-VIS-NIR: an ideal astronomers tool!</a:t>
            </a:r>
          </a:p>
        </p:txBody>
      </p:sp>
      <p:pic>
        <p:nvPicPr>
          <p:cNvPr id="1828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8893175" cy="559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828868" name="Picture 4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3635375" y="4365625"/>
            <a:ext cx="649288" cy="51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Text Box 2"/>
          <p:cNvSpPr txBox="1">
            <a:spLocks noChangeArrowheads="1"/>
          </p:cNvSpPr>
          <p:nvPr/>
        </p:nvSpPr>
        <p:spPr bwMode="auto">
          <a:xfrm>
            <a:off x="5165725" y="14128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381000" y="2286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56836" name="Rectangle 4"/>
          <p:cNvSpPr>
            <a:spLocks noChangeArrowheads="1"/>
          </p:cNvSpPr>
          <p:nvPr/>
        </p:nvSpPr>
        <p:spPr bwMode="auto">
          <a:xfrm>
            <a:off x="457200" y="1600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1476375" y="115888"/>
            <a:ext cx="741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0" i="1" dirty="0" err="1" smtClean="0">
                <a:solidFill>
                  <a:schemeClr val="tx1"/>
                </a:solidFill>
                <a:latin typeface="Times New Roman" pitchFamily="18" charset="0"/>
              </a:rPr>
              <a:t>Auxilliary</a:t>
            </a:r>
            <a:r>
              <a:rPr lang="en-US" sz="2400" b="0" i="1" dirty="0" smtClean="0">
                <a:solidFill>
                  <a:schemeClr val="tx1"/>
                </a:solidFill>
                <a:latin typeface="Times New Roman" pitchFamily="18" charset="0"/>
              </a:rPr>
              <a:t> Port Instruments: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Recent </a:t>
            </a:r>
            <a:r>
              <a:rPr lang="en-US" sz="2000" dirty="0">
                <a:solidFill>
                  <a:schemeClr val="tx1"/>
                </a:solidFill>
              </a:rPr>
              <a:t>SALT experiments with a photon counting camera</a:t>
            </a: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179388" y="1066800"/>
            <a:ext cx="896461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i="1" dirty="0">
                <a:solidFill>
                  <a:schemeClr val="tx1"/>
                </a:solidFill>
              </a:rPr>
              <a:t>Berkeley Visible Image Tube (BVIT)</a:t>
            </a:r>
            <a:r>
              <a:rPr lang="en-US" dirty="0">
                <a:solidFill>
                  <a:schemeClr val="tx1"/>
                </a:solidFill>
              </a:rPr>
              <a:t> installed at SALT Auxiliary </a:t>
            </a:r>
            <a:r>
              <a:rPr lang="en-US" dirty="0" smtClean="0">
                <a:solidFill>
                  <a:schemeClr val="tx1"/>
                </a:solidFill>
              </a:rPr>
              <a:t>Focus as a visitor instrument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A very high time resolution imaging photometer.</a:t>
            </a:r>
          </a:p>
          <a:p>
            <a:pPr marL="685800" lvl="1" indent="-22860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–"/>
            </a:pPr>
            <a:r>
              <a:rPr lang="en-US" dirty="0">
                <a:solidFill>
                  <a:srgbClr val="0000CC"/>
                </a:solidFill>
              </a:rPr>
              <a:t>Enables a new time domain for astronomical observations with full imaging capability</a:t>
            </a:r>
          </a:p>
          <a:p>
            <a:pPr marL="1143000" lvl="2" indent="-22860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»"/>
            </a:pPr>
            <a:r>
              <a:rPr lang="en-US" dirty="0">
                <a:solidFill>
                  <a:srgbClr val="0000CC"/>
                </a:solidFill>
              </a:rPr>
              <a:t>Time resolution (time stamping for each photon) to ~microsecond</a:t>
            </a:r>
          </a:p>
          <a:p>
            <a:pPr marL="1143000" lvl="2" indent="-22860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»"/>
            </a:pPr>
            <a:r>
              <a:rPr lang="en-US" dirty="0">
                <a:solidFill>
                  <a:srgbClr val="0000CC"/>
                </a:solidFill>
              </a:rPr>
              <a:t>BVIT is a simple instrument with minimal observational setup </a:t>
            </a:r>
            <a:r>
              <a:rPr lang="en-US" dirty="0" smtClean="0">
                <a:solidFill>
                  <a:srgbClr val="0000CC"/>
                </a:solidFill>
              </a:rPr>
              <a:t>requirements</a:t>
            </a:r>
            <a:endParaRPr lang="en-US" dirty="0">
              <a:solidFill>
                <a:srgbClr val="0000CC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Based on </a:t>
            </a:r>
            <a:r>
              <a:rPr lang="en-US" dirty="0" err="1">
                <a:solidFill>
                  <a:schemeClr val="tx1"/>
                </a:solidFill>
              </a:rPr>
              <a:t>Microchannel</a:t>
            </a:r>
            <a:r>
              <a:rPr lang="en-US" dirty="0">
                <a:solidFill>
                  <a:schemeClr val="tx1"/>
                </a:solidFill>
              </a:rPr>
              <a:t> Plate &amp; strip anode </a:t>
            </a:r>
            <a:r>
              <a:rPr lang="en-US" dirty="0" smtClean="0">
                <a:solidFill>
                  <a:schemeClr val="tx1"/>
                </a:solidFill>
              </a:rPr>
              <a:t>detector (50 ns time tagging of photons)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>
                <a:solidFill>
                  <a:schemeClr val="tx1"/>
                </a:solidFill>
              </a:rPr>
              <a:t>Prototype built with low QE S20 photocathode (peak of ~10% QE peaking at ~400nm)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Now upgraded to Super </a:t>
            </a:r>
            <a:r>
              <a:rPr lang="en-US" dirty="0" err="1">
                <a:solidFill>
                  <a:srgbClr val="FFFF00"/>
                </a:solidFill>
              </a:rPr>
              <a:t>GenII</a:t>
            </a:r>
            <a:r>
              <a:rPr lang="en-US" dirty="0">
                <a:solidFill>
                  <a:srgbClr val="FFFF00"/>
                </a:solidFill>
              </a:rPr>
              <a:t>, with ~20x improvement in count </a:t>
            </a:r>
            <a:r>
              <a:rPr lang="en-US" dirty="0" smtClean="0">
                <a:solidFill>
                  <a:srgbClr val="FFFF00"/>
                </a:solidFill>
              </a:rPr>
              <a:t>rate</a:t>
            </a: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Undergoing </a:t>
            </a:r>
            <a:r>
              <a:rPr lang="en-US" dirty="0" err="1" smtClean="0">
                <a:solidFill>
                  <a:srgbClr val="FFFF00"/>
                </a:solidFill>
              </a:rPr>
              <a:t>recommissioning</a:t>
            </a:r>
            <a:r>
              <a:rPr lang="en-US" dirty="0" smtClean="0">
                <a:solidFill>
                  <a:srgbClr val="FFFF00"/>
                </a:solidFill>
              </a:rPr>
              <a:t> from Nov 2012. Community access from 2013-1 (~2 yr)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30000"/>
              </a:spcBef>
              <a:buSzPct val="100000"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56839" name="Picture 7" descr="25m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57563"/>
            <a:ext cx="1787525" cy="1800225"/>
          </a:xfrm>
          <a:prstGeom prst="rect">
            <a:avLst/>
          </a:prstGeom>
          <a:noFill/>
        </p:spPr>
      </p:pic>
      <p:pic>
        <p:nvPicPr>
          <p:cNvPr id="1656840" name="Picture 8" descr="Cra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3357563"/>
            <a:ext cx="2232025" cy="2038350"/>
          </a:xfrm>
          <a:prstGeom prst="rect">
            <a:avLst/>
          </a:prstGeom>
          <a:noFill/>
        </p:spPr>
      </p:pic>
      <p:pic>
        <p:nvPicPr>
          <p:cNvPr id="1656841" name="Picture 9"/>
          <p:cNvPicPr>
            <a:picLocks noChangeAspect="1" noChangeArrowheads="1"/>
          </p:cNvPicPr>
          <p:nvPr/>
        </p:nvPicPr>
        <p:blipFill>
          <a:blip r:embed="rId5"/>
          <a:srcRect l="7162" t="2715" r="3581"/>
          <a:stretch>
            <a:fillRect/>
          </a:stretch>
        </p:blipFill>
        <p:spPr bwMode="auto">
          <a:xfrm>
            <a:off x="4643438" y="3357563"/>
            <a:ext cx="3600450" cy="2446337"/>
          </a:xfrm>
          <a:prstGeom prst="rect">
            <a:avLst/>
          </a:prstGeom>
          <a:noFill/>
        </p:spPr>
      </p:pic>
      <p:sp>
        <p:nvSpPr>
          <p:cNvPr id="1656842" name="Text Box 10"/>
          <p:cNvSpPr txBox="1">
            <a:spLocks noChangeArrowheads="1"/>
          </p:cNvSpPr>
          <p:nvPr/>
        </p:nvSpPr>
        <p:spPr bwMode="auto">
          <a:xfrm>
            <a:off x="6443663" y="3600450"/>
            <a:ext cx="13668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UZ For (Polar)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914" name="Text Box 2"/>
          <p:cNvSpPr txBox="1">
            <a:spLocks noChangeArrowheads="1"/>
          </p:cNvSpPr>
          <p:nvPr/>
        </p:nvSpPr>
        <p:spPr bwMode="auto">
          <a:xfrm>
            <a:off x="5165725" y="14128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830915" name="Rectangle 3"/>
          <p:cNvSpPr>
            <a:spLocks noChangeArrowheads="1"/>
          </p:cNvSpPr>
          <p:nvPr/>
        </p:nvSpPr>
        <p:spPr bwMode="auto">
          <a:xfrm>
            <a:off x="381000" y="22860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830916" name="Rectangle 4"/>
          <p:cNvSpPr>
            <a:spLocks noChangeArrowheads="1"/>
          </p:cNvSpPr>
          <p:nvPr/>
        </p:nvSpPr>
        <p:spPr bwMode="auto">
          <a:xfrm>
            <a:off x="457200" y="1600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 b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830917" name="Rectangle 5"/>
          <p:cNvSpPr>
            <a:spLocks noChangeArrowheads="1"/>
          </p:cNvSpPr>
          <p:nvPr/>
        </p:nvSpPr>
        <p:spPr bwMode="auto">
          <a:xfrm>
            <a:off x="1476375" y="115888"/>
            <a:ext cx="741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BVIT upgrade</a:t>
            </a:r>
          </a:p>
        </p:txBody>
      </p:sp>
      <p:pic>
        <p:nvPicPr>
          <p:cNvPr id="1830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5389563" cy="3295650"/>
          </a:xfrm>
          <a:prstGeom prst="rect">
            <a:avLst/>
          </a:prstGeom>
          <a:noFill/>
        </p:spPr>
      </p:pic>
      <p:pic>
        <p:nvPicPr>
          <p:cNvPr id="18309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0550" y="620713"/>
            <a:ext cx="3309938" cy="3887787"/>
          </a:xfrm>
          <a:prstGeom prst="rect">
            <a:avLst/>
          </a:prstGeom>
          <a:noFill/>
        </p:spPr>
      </p:pic>
      <p:sp>
        <p:nvSpPr>
          <p:cNvPr id="1830920" name="Text Box 8"/>
          <p:cNvSpPr txBox="1">
            <a:spLocks noChangeArrowheads="1"/>
          </p:cNvSpPr>
          <p:nvPr/>
        </p:nvSpPr>
        <p:spPr bwMode="auto">
          <a:xfrm>
            <a:off x="1116013" y="4652963"/>
            <a:ext cx="33448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BVIT mounted at  SALT Aux Port</a:t>
            </a:r>
          </a:p>
        </p:txBody>
      </p:sp>
      <p:sp>
        <p:nvSpPr>
          <p:cNvPr id="1830921" name="Text Box 9"/>
          <p:cNvSpPr txBox="1">
            <a:spLocks noChangeArrowheads="1"/>
          </p:cNvSpPr>
          <p:nvPr/>
        </p:nvSpPr>
        <p:spPr bwMode="auto">
          <a:xfrm>
            <a:off x="5919788" y="4552950"/>
            <a:ext cx="323373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Expected improvement in BVIT </a:t>
            </a:r>
          </a:p>
          <a:p>
            <a:r>
              <a:rPr lang="en-US">
                <a:solidFill>
                  <a:schemeClr val="tx1"/>
                </a:solidFill>
              </a:rPr>
              <a:t>sensitivity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04813"/>
            <a:ext cx="6477000" cy="381000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SALT Second Generation Instruments</a:t>
            </a:r>
          </a:p>
        </p:txBody>
      </p:sp>
      <p:sp>
        <p:nvSpPr>
          <p:cNvPr id="182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8413"/>
            <a:ext cx="8772556" cy="5589587"/>
          </a:xfrm>
        </p:spPr>
        <p:txBody>
          <a:bodyPr/>
          <a:lstStyle/>
          <a:p>
            <a:r>
              <a:rPr lang="en-US" dirty="0"/>
              <a:t>Already proceeding with a “Gen 1.5” instrument: a NIR (to 1.7</a:t>
            </a:r>
            <a:r>
              <a:rPr lang="en-US" dirty="0">
                <a:cs typeface="Arial" charset="0"/>
              </a:rPr>
              <a:t>µm) extension to RSS (giving simultaneous 320nm – 1.7µm coverage)</a:t>
            </a:r>
          </a:p>
          <a:p>
            <a:pPr>
              <a:buFontTx/>
              <a:buNone/>
            </a:pPr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A White Paper on future instrumentation has been produced</a:t>
            </a:r>
          </a:p>
          <a:p>
            <a:pPr lvl="1"/>
            <a:r>
              <a:rPr lang="en-US" sz="2000" dirty="0">
                <a:solidFill>
                  <a:srgbClr val="033FD5"/>
                </a:solidFill>
                <a:cs typeface="Arial" charset="0"/>
              </a:rPr>
              <a:t>Beginning to discuss new instruments for SALT</a:t>
            </a:r>
          </a:p>
          <a:p>
            <a:pPr lvl="1">
              <a:buFontTx/>
              <a:buNone/>
            </a:pPr>
            <a:endParaRPr lang="en-US" sz="2000" dirty="0">
              <a:solidFill>
                <a:srgbClr val="033FD5"/>
              </a:solidFill>
              <a:cs typeface="Arial" charset="0"/>
            </a:endParaRPr>
          </a:p>
          <a:p>
            <a:r>
              <a:rPr lang="en-US" dirty="0">
                <a:cs typeface="Arial" charset="0"/>
              </a:rPr>
              <a:t>Small “niche” instruments have/are being </a:t>
            </a:r>
            <a:r>
              <a:rPr lang="en-US" dirty="0" smtClean="0">
                <a:cs typeface="Arial" charset="0"/>
              </a:rPr>
              <a:t>developed/considered</a:t>
            </a:r>
            <a:endParaRPr lang="en-US" dirty="0">
              <a:cs typeface="Arial" charset="0"/>
            </a:endParaRPr>
          </a:p>
          <a:p>
            <a:pPr lvl="1"/>
            <a:r>
              <a:rPr lang="en-US" sz="2000" dirty="0">
                <a:solidFill>
                  <a:srgbClr val="FFFF00"/>
                </a:solidFill>
                <a:cs typeface="Arial" charset="0"/>
              </a:rPr>
              <a:t>A high-speed photon-counting camera from SSL Berkeley (BVIT)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  <a:cs typeface="Arial" charset="0"/>
              </a:rPr>
              <a:t>A low-order Adaptive Optics demonstrator experiment (SADCAM)</a:t>
            </a:r>
          </a:p>
          <a:p>
            <a:pPr lvl="2"/>
            <a:r>
              <a:rPr lang="en-US" sz="1800" i="1" dirty="0">
                <a:solidFill>
                  <a:srgbClr val="CCFF33"/>
                </a:solidFill>
                <a:cs typeface="Arial" charset="0"/>
              </a:rPr>
              <a:t>Currently in process of characterizing Sutherland atmosphere for Ground Layer A-O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Text Box 2"/>
          <p:cNvSpPr txBox="1">
            <a:spLocks noChangeArrowheads="1"/>
          </p:cNvSpPr>
          <p:nvPr/>
        </p:nvSpPr>
        <p:spPr bwMode="auto">
          <a:xfrm>
            <a:off x="107950" y="1268413"/>
            <a:ext cx="2438400" cy="213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i="1"/>
              <a:t>Annulus of visibility </a:t>
            </a:r>
          </a:p>
          <a:p>
            <a:r>
              <a:rPr lang="en-US" sz="1800" i="1"/>
              <a:t>for SALT:</a:t>
            </a:r>
          </a:p>
          <a:p>
            <a:endParaRPr lang="en-US" sz="1800" i="1"/>
          </a:p>
          <a:p>
            <a:r>
              <a:rPr lang="en-US">
                <a:solidFill>
                  <a:schemeClr val="tx1"/>
                </a:solidFill>
              </a:rPr>
              <a:t>Annulus represents</a:t>
            </a:r>
          </a:p>
          <a:p>
            <a:r>
              <a:rPr lang="en-US">
                <a:solidFill>
                  <a:schemeClr val="tx1"/>
                </a:solidFill>
              </a:rPr>
              <a:t>12.5% of visible sky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Declination range:</a:t>
            </a:r>
          </a:p>
          <a:p>
            <a:r>
              <a:rPr lang="en-US">
                <a:solidFill>
                  <a:schemeClr val="tx1"/>
                </a:solidFill>
              </a:rPr>
              <a:t>+10</a:t>
            </a:r>
            <a:r>
              <a:rPr lang="en-US">
                <a:solidFill>
                  <a:schemeClr val="tx1"/>
                </a:solidFill>
                <a:cs typeface="Arial" charset="0"/>
              </a:rPr>
              <a:t>º to -75º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55427" name="Rectangle 3"/>
          <p:cNvSpPr>
            <a:spLocks noChangeArrowheads="1"/>
          </p:cNvSpPr>
          <p:nvPr/>
        </p:nvSpPr>
        <p:spPr bwMode="auto">
          <a:xfrm>
            <a:off x="0" y="3429000"/>
            <a:ext cx="2484438" cy="2289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Observation time available = time taken to cross annulus</a:t>
            </a:r>
          </a:p>
          <a:p>
            <a:pPr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</a:rPr>
              <a:t>But</a:t>
            </a:r>
            <a:r>
              <a:rPr lang="en-US">
                <a:solidFill>
                  <a:srgbClr val="000099"/>
                </a:solidFill>
              </a:rPr>
              <a:t> tracker only has limited range </a:t>
            </a:r>
            <a:r>
              <a:rPr lang="en-US">
                <a:solidFill>
                  <a:srgbClr val="000099"/>
                </a:solidFill>
                <a:sym typeface="Symbol" pitchFamily="18" charset="2"/>
              </a:rPr>
              <a:t>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sym typeface="Symbol" pitchFamily="18" charset="2"/>
              </a:rPr>
              <a:t>Additional azimuth moves needed to achieve full obs. time</a:t>
            </a:r>
            <a:endParaRPr lang="en-US" i="1">
              <a:solidFill>
                <a:srgbClr val="000099"/>
              </a:solidFill>
            </a:endParaRPr>
          </a:p>
        </p:txBody>
      </p:sp>
      <p:sp>
        <p:nvSpPr>
          <p:cNvPr id="1255428" name="Rectangle 4"/>
          <p:cNvSpPr>
            <a:spLocks noChangeArrowheads="1"/>
          </p:cNvSpPr>
          <p:nvPr/>
        </p:nvSpPr>
        <p:spPr bwMode="auto">
          <a:xfrm>
            <a:off x="3062288" y="22907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ZA"/>
          </a:p>
        </p:txBody>
      </p:sp>
      <p:pic>
        <p:nvPicPr>
          <p:cNvPr id="1255429" name="Picture 5" descr="Envelope"/>
          <p:cNvPicPr>
            <a:picLocks noChangeAspect="1" noChangeArrowheads="1"/>
          </p:cNvPicPr>
          <p:nvPr/>
        </p:nvPicPr>
        <p:blipFill>
          <a:blip r:embed="rId3"/>
          <a:srcRect t="5864"/>
          <a:stretch>
            <a:fillRect/>
          </a:stretch>
        </p:blipFill>
        <p:spPr bwMode="auto">
          <a:xfrm>
            <a:off x="2627313" y="765175"/>
            <a:ext cx="6219825" cy="4689475"/>
          </a:xfrm>
          <a:prstGeom prst="rect">
            <a:avLst/>
          </a:prstGeom>
          <a:noFill/>
        </p:spPr>
      </p:pic>
      <p:sp>
        <p:nvSpPr>
          <p:cNvPr id="1255430" name="Line 6"/>
          <p:cNvSpPr>
            <a:spLocks noChangeShapeType="1"/>
          </p:cNvSpPr>
          <p:nvPr/>
        </p:nvSpPr>
        <p:spPr bwMode="auto">
          <a:xfrm>
            <a:off x="4572000" y="1412875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255431" name="Line 7"/>
          <p:cNvSpPr>
            <a:spLocks noChangeShapeType="1"/>
          </p:cNvSpPr>
          <p:nvPr/>
        </p:nvSpPr>
        <p:spPr bwMode="auto">
          <a:xfrm>
            <a:off x="3635375" y="4365625"/>
            <a:ext cx="426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255432" name="Line 8"/>
          <p:cNvSpPr>
            <a:spLocks noChangeShapeType="1"/>
          </p:cNvSpPr>
          <p:nvPr/>
        </p:nvSpPr>
        <p:spPr bwMode="auto">
          <a:xfrm>
            <a:off x="3635375" y="2492375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255433" name="Line 9"/>
          <p:cNvSpPr>
            <a:spLocks noChangeShapeType="1"/>
          </p:cNvSpPr>
          <p:nvPr/>
        </p:nvSpPr>
        <p:spPr bwMode="auto">
          <a:xfrm>
            <a:off x="7092950" y="2492375"/>
            <a:ext cx="762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255434" name="Text Box 10"/>
          <p:cNvSpPr txBox="1">
            <a:spLocks noChangeArrowheads="1"/>
          </p:cNvSpPr>
          <p:nvPr/>
        </p:nvSpPr>
        <p:spPr bwMode="auto">
          <a:xfrm>
            <a:off x="2312988" y="111125"/>
            <a:ext cx="6162675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33FD5"/>
                </a:solidFill>
              </a:rPr>
              <a:t>How SALT Observes: Restricted Viewing Window</a:t>
            </a:r>
          </a:p>
        </p:txBody>
      </p:sp>
      <p:sp>
        <p:nvSpPr>
          <p:cNvPr id="1255435" name="Text Box 11"/>
          <p:cNvSpPr txBox="1">
            <a:spLocks noChangeArrowheads="1"/>
          </p:cNvSpPr>
          <p:nvPr/>
        </p:nvSpPr>
        <p:spPr bwMode="auto">
          <a:xfrm>
            <a:off x="611188" y="5876925"/>
            <a:ext cx="7118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chemeClr val="tx1"/>
                </a:solidFill>
              </a:rPr>
              <a:t>Implies that all SALT observations have to be queue-scheduled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2" name="Picture 2" descr="SALT-night"/>
          <p:cNvPicPr>
            <a:picLocks noChangeAspect="1" noChangeArrowheads="1"/>
          </p:cNvPicPr>
          <p:nvPr/>
        </p:nvPicPr>
        <p:blipFill>
          <a:blip r:embed="rId3"/>
          <a:srcRect t="11111"/>
          <a:stretch>
            <a:fillRect/>
          </a:stretch>
        </p:blipFill>
        <p:spPr bwMode="auto">
          <a:xfrm>
            <a:off x="0" y="0"/>
            <a:ext cx="9244013" cy="6858000"/>
          </a:xfrm>
          <a:prstGeom prst="rect">
            <a:avLst/>
          </a:prstGeom>
          <a:noFill/>
        </p:spPr>
      </p:pic>
      <p:sp>
        <p:nvSpPr>
          <p:cNvPr id="4" name="Text Box 1031"/>
          <p:cNvSpPr txBox="1">
            <a:spLocks noChangeArrowheads="1"/>
          </p:cNvSpPr>
          <p:nvPr/>
        </p:nvSpPr>
        <p:spPr bwMode="auto">
          <a:xfrm>
            <a:off x="0" y="0"/>
            <a:ext cx="9144000" cy="735586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sz="2400" i="1" dirty="0">
                <a:solidFill>
                  <a:srgbClr val="CCECFF"/>
                </a:solidFill>
              </a:rPr>
              <a:t>SUMMARY</a:t>
            </a:r>
          </a:p>
          <a:p>
            <a:pPr>
              <a:spcBef>
                <a:spcPct val="3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rgbClr val="CCECFF"/>
                </a:solidFill>
              </a:rPr>
              <a:t>     SALT has a current suite of </a:t>
            </a:r>
            <a:r>
              <a:rPr lang="en-US" sz="2000" dirty="0" smtClean="0">
                <a:solidFill>
                  <a:srgbClr val="CCECFF"/>
                </a:solidFill>
              </a:rPr>
              <a:t>2 facility instruments + 1 visitor instrument</a:t>
            </a:r>
            <a:endParaRPr lang="en-US" sz="2000" dirty="0">
              <a:solidFill>
                <a:srgbClr val="CCECFF"/>
              </a:solidFill>
            </a:endParaRPr>
          </a:p>
          <a:p>
            <a:pPr lvl="1">
              <a:spcBef>
                <a:spcPct val="30000"/>
              </a:spcBef>
              <a:buSzPct val="100000"/>
            </a:pPr>
            <a:r>
              <a:rPr lang="en-US" dirty="0">
                <a:solidFill>
                  <a:srgbClr val="FFFF00"/>
                </a:solidFill>
              </a:rPr>
              <a:t>»   </a:t>
            </a:r>
            <a:r>
              <a:rPr lang="en-US" sz="2000" dirty="0">
                <a:solidFill>
                  <a:srgbClr val="FFFF00"/>
                </a:solidFill>
              </a:rPr>
              <a:t>SALTICAM:  fast, efficient imager (UBVRI, </a:t>
            </a:r>
            <a:r>
              <a:rPr lang="en-US" sz="2000" dirty="0" err="1">
                <a:solidFill>
                  <a:srgbClr val="FFFF00"/>
                </a:solidFill>
              </a:rPr>
              <a:t>u’g’r’I’z</a:t>
            </a:r>
            <a:r>
              <a:rPr lang="en-US" sz="2000" dirty="0">
                <a:solidFill>
                  <a:srgbClr val="FFFF00"/>
                </a:solidFill>
              </a:rPr>
              <a:t>’, </a:t>
            </a:r>
            <a:r>
              <a:rPr lang="en-US" sz="2000" dirty="0" err="1">
                <a:solidFill>
                  <a:srgbClr val="FFFF00"/>
                </a:solidFill>
              </a:rPr>
              <a:t>uvby</a:t>
            </a:r>
            <a:r>
              <a:rPr lang="en-US" sz="2000" dirty="0">
                <a:solidFill>
                  <a:srgbClr val="FFFF00"/>
                </a:solidFill>
              </a:rPr>
              <a:t>, H-beta,    	H-alpha, specialized red extension to </a:t>
            </a:r>
            <a:r>
              <a:rPr lang="en-US" sz="2000" dirty="0" err="1" smtClean="0">
                <a:solidFill>
                  <a:srgbClr val="FFFF00"/>
                </a:solidFill>
              </a:rPr>
              <a:t>Stromgren</a:t>
            </a:r>
            <a:r>
              <a:rPr lang="en-US" sz="2000" dirty="0" smtClean="0">
                <a:solidFill>
                  <a:srgbClr val="FFFF00"/>
                </a:solidFill>
              </a:rPr>
              <a:t>) &amp; high speed</a:t>
            </a:r>
            <a:endParaRPr lang="en-US" sz="2000" dirty="0">
              <a:solidFill>
                <a:srgbClr val="FFFF00"/>
              </a:solidFill>
            </a:endParaRPr>
          </a:p>
          <a:p>
            <a:pPr lvl="1">
              <a:spcBef>
                <a:spcPct val="30000"/>
              </a:spcBef>
              <a:buSzPct val="100000"/>
            </a:pPr>
            <a:r>
              <a:rPr lang="en-US" dirty="0">
                <a:solidFill>
                  <a:srgbClr val="FFFF00"/>
                </a:solidFill>
              </a:rPr>
              <a:t>»   </a:t>
            </a:r>
            <a:r>
              <a:rPr lang="en-US" sz="2000" dirty="0">
                <a:solidFill>
                  <a:srgbClr val="FFFF00"/>
                </a:solidFill>
              </a:rPr>
              <a:t>RSS:  multi-mode imaging spectrograph (MOS, F-P, </a:t>
            </a:r>
            <a:r>
              <a:rPr lang="en-US" sz="2000" dirty="0" err="1" smtClean="0">
                <a:solidFill>
                  <a:srgbClr val="FFFF00"/>
                </a:solidFill>
              </a:rPr>
              <a:t>pol</a:t>
            </a:r>
            <a:r>
              <a:rPr lang="en-US" sz="2000" dirty="0" smtClean="0">
                <a:solidFill>
                  <a:srgbClr val="FFFF00"/>
                </a:solidFill>
              </a:rPr>
              <a:t>, high speed)</a:t>
            </a:r>
            <a:endParaRPr lang="en-US" sz="2000" dirty="0">
              <a:solidFill>
                <a:srgbClr val="FFFF00"/>
              </a:solidFill>
            </a:endParaRPr>
          </a:p>
          <a:p>
            <a:pPr lvl="1">
              <a:spcBef>
                <a:spcPct val="30000"/>
              </a:spcBef>
              <a:buSzPct val="100000"/>
            </a:pPr>
            <a:r>
              <a:rPr lang="en-US" dirty="0">
                <a:solidFill>
                  <a:srgbClr val="FFFF00"/>
                </a:solidFill>
              </a:rPr>
              <a:t>»   </a:t>
            </a:r>
            <a:r>
              <a:rPr lang="en-US" sz="2000" dirty="0">
                <a:solidFill>
                  <a:srgbClr val="FFFF00"/>
                </a:solidFill>
              </a:rPr>
              <a:t>BVIT: specialized </a:t>
            </a:r>
            <a:r>
              <a:rPr lang="en-US" sz="2000" dirty="0" smtClean="0">
                <a:solidFill>
                  <a:srgbClr val="FFFF00"/>
                </a:solidFill>
              </a:rPr>
              <a:t>very high </a:t>
            </a:r>
            <a:r>
              <a:rPr lang="en-US" sz="2000" dirty="0">
                <a:solidFill>
                  <a:srgbClr val="FFFF00"/>
                </a:solidFill>
              </a:rPr>
              <a:t>time res. photon counting </a:t>
            </a:r>
            <a:r>
              <a:rPr lang="en-US" sz="2000" dirty="0" smtClean="0">
                <a:solidFill>
                  <a:srgbClr val="FFFF00"/>
                </a:solidFill>
              </a:rPr>
              <a:t>camera</a:t>
            </a: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ct val="3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rgbClr val="CCECFF"/>
                </a:solidFill>
              </a:rPr>
              <a:t>     New instruments on the horizon:</a:t>
            </a:r>
          </a:p>
          <a:p>
            <a:r>
              <a:rPr lang="en-US" dirty="0">
                <a:solidFill>
                  <a:srgbClr val="FFFF00"/>
                </a:solidFill>
              </a:rPr>
              <a:t>          »   	</a:t>
            </a:r>
            <a:r>
              <a:rPr lang="en-US" sz="2000" dirty="0">
                <a:solidFill>
                  <a:srgbClr val="FFFF00"/>
                </a:solidFill>
              </a:rPr>
              <a:t>HRS </a:t>
            </a:r>
            <a:r>
              <a:rPr lang="en-US" sz="2000" dirty="0" smtClean="0">
                <a:solidFill>
                  <a:srgbClr val="FFFF00"/>
                </a:solidFill>
              </a:rPr>
              <a:t>(</a:t>
            </a:r>
            <a:r>
              <a:rPr lang="en-US" sz="2000" dirty="0" smtClean="0">
                <a:solidFill>
                  <a:srgbClr val="FFFF00"/>
                </a:solidFill>
              </a:rPr>
              <a:t>mid</a:t>
            </a:r>
            <a:r>
              <a:rPr lang="en-US" sz="2000" dirty="0" smtClean="0">
                <a:solidFill>
                  <a:srgbClr val="FFFF00"/>
                </a:solidFill>
              </a:rPr>
              <a:t>-2012):  </a:t>
            </a:r>
            <a:r>
              <a:rPr lang="en-US" sz="2000" dirty="0" err="1">
                <a:solidFill>
                  <a:srgbClr val="FFFF00"/>
                </a:solidFill>
              </a:rPr>
              <a:t>fibre</a:t>
            </a:r>
            <a:r>
              <a:rPr lang="en-US" sz="2000" dirty="0">
                <a:solidFill>
                  <a:srgbClr val="FFFF00"/>
                </a:solidFill>
              </a:rPr>
              <a:t>-fed high stability </a:t>
            </a:r>
            <a:r>
              <a:rPr lang="en-US" sz="2000" dirty="0" err="1">
                <a:solidFill>
                  <a:srgbClr val="FFFF00"/>
                </a:solidFill>
              </a:rPr>
              <a:t>echelle</a:t>
            </a:r>
            <a:r>
              <a:rPr lang="en-US" sz="2000" dirty="0">
                <a:solidFill>
                  <a:srgbClr val="FFFF00"/>
                </a:solidFill>
              </a:rPr>
              <a:t> spectrograph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      »   	RSS-NIR </a:t>
            </a:r>
            <a:r>
              <a:rPr lang="en-US" sz="2000" dirty="0" smtClean="0">
                <a:solidFill>
                  <a:srgbClr val="FFFF00"/>
                </a:solidFill>
              </a:rPr>
              <a:t>(2014?):  </a:t>
            </a:r>
            <a:r>
              <a:rPr lang="en-US" sz="2000" dirty="0">
                <a:solidFill>
                  <a:srgbClr val="FFFF00"/>
                </a:solidFill>
              </a:rPr>
              <a:t>near IR extension (background limited to 	1.7</a:t>
            </a:r>
            <a:r>
              <a:rPr lang="en-US" sz="2000" dirty="0">
                <a:solidFill>
                  <a:srgbClr val="FFFF00"/>
                </a:solidFill>
                <a:cs typeface="Arial" charset="0"/>
              </a:rPr>
              <a:t>µm) to RSS. Simultaneous UV-VIS-NIR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cs typeface="Arial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CCECFF"/>
                </a:solidFill>
              </a:rPr>
              <a:t> </a:t>
            </a:r>
            <a:r>
              <a:rPr lang="en-US" sz="2000" dirty="0" smtClean="0">
                <a:solidFill>
                  <a:srgbClr val="CCECFF"/>
                </a:solidFill>
              </a:rPr>
              <a:t>     Potential UV-VIS-NIR observations supporting </a:t>
            </a:r>
            <a:r>
              <a:rPr lang="en-US" sz="2000" dirty="0" err="1" smtClean="0">
                <a:solidFill>
                  <a:srgbClr val="CCECFF"/>
                </a:solidFill>
              </a:rPr>
              <a:t>multiwavelngth</a:t>
            </a:r>
            <a:r>
              <a:rPr lang="en-US" sz="2000" dirty="0" smtClean="0">
                <a:solidFill>
                  <a:srgbClr val="CCECFF"/>
                </a:solidFill>
              </a:rPr>
              <a:t> </a:t>
            </a:r>
            <a:r>
              <a:rPr lang="en-US" sz="2000" dirty="0" smtClean="0">
                <a:solidFill>
                  <a:srgbClr val="CCECFF"/>
                </a:solidFill>
              </a:rPr>
              <a:t>programs (e.g. </a:t>
            </a:r>
            <a:r>
              <a:rPr lang="en-US" sz="2000" dirty="0" err="1" smtClean="0">
                <a:solidFill>
                  <a:srgbClr val="CCECFF"/>
                </a:solidFill>
              </a:rPr>
              <a:t>MeerKAT</a:t>
            </a:r>
            <a:r>
              <a:rPr lang="en-US" sz="2000" dirty="0" smtClean="0">
                <a:solidFill>
                  <a:srgbClr val="CCECFF"/>
                </a:solidFill>
              </a:rPr>
              <a:t>, HESS, ASTROSAT, space missions… SKA)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solidFill>
                <a:srgbClr val="CCECFF"/>
              </a:solidFill>
            </a:endParaRPr>
          </a:p>
          <a:p>
            <a:pPr>
              <a:spcBef>
                <a:spcPct val="3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rgbClr val="CCECFF"/>
                </a:solidFill>
              </a:rPr>
              <a:t>       Second Gen. instruments still under </a:t>
            </a:r>
            <a:r>
              <a:rPr lang="en-US" sz="2000" dirty="0" smtClean="0">
                <a:solidFill>
                  <a:srgbClr val="CCECFF"/>
                </a:solidFill>
              </a:rPr>
              <a:t>consideration should focus on SALT strengths and potential synergies</a:t>
            </a:r>
            <a:endParaRPr lang="en-US" sz="2000" dirty="0">
              <a:solidFill>
                <a:srgbClr val="CCECFF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    </a:t>
            </a:r>
            <a:r>
              <a:rPr lang="en-US" sz="2000" dirty="0">
                <a:solidFill>
                  <a:srgbClr val="FFFF00"/>
                </a:solidFill>
              </a:rPr>
              <a:t>» </a:t>
            </a:r>
            <a:r>
              <a:rPr lang="en-US" sz="2000" dirty="0" smtClean="0">
                <a:solidFill>
                  <a:srgbClr val="FFFF00"/>
                </a:solidFill>
              </a:rPr>
              <a:t>see </a:t>
            </a:r>
            <a:r>
              <a:rPr lang="en-US" sz="2000" dirty="0" err="1" smtClean="0">
                <a:solidFill>
                  <a:srgbClr val="FFFF00"/>
                </a:solidFill>
              </a:rPr>
              <a:t>Darragh’s</a:t>
            </a:r>
            <a:r>
              <a:rPr lang="en-US" sz="2000" dirty="0" smtClean="0">
                <a:solidFill>
                  <a:srgbClr val="FFFF00"/>
                </a:solidFill>
              </a:rPr>
              <a:t> talk</a:t>
            </a:r>
            <a:endParaRPr lang="en-US" sz="2000" dirty="0">
              <a:solidFill>
                <a:srgbClr val="FFFF00"/>
              </a:solidFill>
            </a:endParaRPr>
          </a:p>
          <a:p>
            <a:pPr lvl="1"/>
            <a:endParaRPr lang="en-US" sz="2000" dirty="0">
              <a:solidFill>
                <a:srgbClr val="CCECFF"/>
              </a:solidFill>
            </a:endParaRPr>
          </a:p>
          <a:p>
            <a:pPr>
              <a:spcBef>
                <a:spcPct val="30000"/>
              </a:spcBef>
              <a:buSzPct val="100000"/>
              <a:buFontTx/>
              <a:buChar char="•"/>
            </a:pPr>
            <a:endParaRPr lang="en-US" sz="2000" dirty="0">
              <a:solidFill>
                <a:srgbClr val="CCECFF"/>
              </a:solidFill>
            </a:endParaRPr>
          </a:p>
          <a:p>
            <a:pPr>
              <a:spcBef>
                <a:spcPct val="30000"/>
              </a:spcBef>
              <a:buSzPct val="100000"/>
            </a:pPr>
            <a:r>
              <a:rPr lang="en-US" sz="2000" dirty="0" smtClean="0">
                <a:solidFill>
                  <a:srgbClr val="CCECFF"/>
                </a:solidFill>
              </a:rPr>
              <a:t> </a:t>
            </a:r>
            <a:endParaRPr lang="en-US" sz="2000" dirty="0">
              <a:solidFill>
                <a:srgbClr val="CCECF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586" name="Text Box 2"/>
          <p:cNvSpPr txBox="1">
            <a:spLocks noChangeArrowheads="1"/>
          </p:cNvSpPr>
          <p:nvPr/>
        </p:nvSpPr>
        <p:spPr bwMode="auto">
          <a:xfrm>
            <a:off x="0" y="1916113"/>
            <a:ext cx="35004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1859587" name="Text Box 3"/>
          <p:cNvSpPr txBox="1">
            <a:spLocks noChangeArrowheads="1"/>
          </p:cNvSpPr>
          <p:nvPr/>
        </p:nvSpPr>
        <p:spPr bwMode="auto">
          <a:xfrm>
            <a:off x="1714480" y="357166"/>
            <a:ext cx="520770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33FD5"/>
                </a:solidFill>
              </a:rPr>
              <a:t>SALT Scheduling &amp; Planning Tool:</a:t>
            </a:r>
            <a:endParaRPr lang="en-US" sz="2400" dirty="0">
              <a:solidFill>
                <a:srgbClr val="033FD5"/>
              </a:solidFill>
            </a:endParaRPr>
          </a:p>
        </p:txBody>
      </p:sp>
      <p:pic>
        <p:nvPicPr>
          <p:cNvPr id="1875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8424" y="997307"/>
            <a:ext cx="5509592" cy="5860693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586" name="Text Box 2"/>
          <p:cNvSpPr txBox="1">
            <a:spLocks noChangeArrowheads="1"/>
          </p:cNvSpPr>
          <p:nvPr/>
        </p:nvSpPr>
        <p:spPr bwMode="auto">
          <a:xfrm>
            <a:off x="0" y="1916113"/>
            <a:ext cx="35004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3399"/>
              </a:solidFill>
            </a:endParaRPr>
          </a:p>
        </p:txBody>
      </p:sp>
      <p:sp>
        <p:nvSpPr>
          <p:cNvPr id="1859587" name="Text Box 3"/>
          <p:cNvSpPr txBox="1">
            <a:spLocks noChangeArrowheads="1"/>
          </p:cNvSpPr>
          <p:nvPr/>
        </p:nvSpPr>
        <p:spPr bwMode="auto">
          <a:xfrm>
            <a:off x="1450975" y="0"/>
            <a:ext cx="7693025" cy="12001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33FD5"/>
                </a:solidFill>
              </a:rPr>
              <a:t>The SALT Visibility Tool:</a:t>
            </a:r>
          </a:p>
          <a:p>
            <a:r>
              <a:rPr lang="en-US" sz="2400">
                <a:solidFill>
                  <a:srgbClr val="033FD5"/>
                </a:solidFill>
              </a:rPr>
              <a:t>How to determine when a particular object is visible</a:t>
            </a:r>
          </a:p>
          <a:p>
            <a:r>
              <a:rPr lang="en-US" sz="2400">
                <a:solidFill>
                  <a:srgbClr val="033FD5"/>
                </a:solidFill>
              </a:rPr>
              <a:t>to SALT</a:t>
            </a:r>
          </a:p>
        </p:txBody>
      </p:sp>
      <p:pic>
        <p:nvPicPr>
          <p:cNvPr id="1859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4675"/>
            <a:ext cx="9144000" cy="446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6624637" cy="609600"/>
          </a:xfrm>
        </p:spPr>
        <p:txBody>
          <a:bodyPr/>
          <a:lstStyle/>
          <a:p>
            <a:pPr algn="l"/>
            <a:r>
              <a:rPr lang="en-US" dirty="0" smtClean="0"/>
              <a:t>SALT’s Current </a:t>
            </a:r>
            <a:r>
              <a:rPr lang="en-US" dirty="0"/>
              <a:t>Science Instruments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5451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First Generation Instruments chosen to give SALT a wide range of </a:t>
            </a:r>
            <a:r>
              <a:rPr lang="en-US" dirty="0" smtClean="0"/>
              <a:t>capabilities in UV-VIS range (320 – 900 nm)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Ensure competitiveness with niche operational modes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33FD5"/>
                </a:solidFill>
              </a:rPr>
              <a:t>UV, </a:t>
            </a:r>
            <a:r>
              <a:rPr lang="en-US" sz="2000" dirty="0" err="1">
                <a:solidFill>
                  <a:srgbClr val="033FD5"/>
                </a:solidFill>
              </a:rPr>
              <a:t>Fabry</a:t>
            </a:r>
            <a:r>
              <a:rPr lang="en-US" sz="2000" dirty="0">
                <a:solidFill>
                  <a:srgbClr val="033FD5"/>
                </a:solidFill>
              </a:rPr>
              <a:t>-Perot, high-speed, </a:t>
            </a:r>
            <a:r>
              <a:rPr lang="en-US" sz="2000" dirty="0" err="1">
                <a:solidFill>
                  <a:srgbClr val="033FD5"/>
                </a:solidFill>
              </a:rPr>
              <a:t>polarimetry</a:t>
            </a:r>
            <a:r>
              <a:rPr lang="en-US" sz="2000" dirty="0">
                <a:solidFill>
                  <a:srgbClr val="033FD5"/>
                </a:solidFill>
              </a:rPr>
              <a:t>, precision RV</a:t>
            </a:r>
          </a:p>
          <a:p>
            <a:pPr>
              <a:lnSpc>
                <a:spcPct val="80000"/>
              </a:lnSpc>
            </a:pPr>
            <a:r>
              <a:rPr lang="en-US" dirty="0"/>
              <a:t>Take advantage of SALT design and </a:t>
            </a:r>
            <a:r>
              <a:rPr lang="en-US" i="1" dirty="0"/>
              <a:t>modus </a:t>
            </a:r>
            <a:r>
              <a:rPr lang="en-US" i="1" dirty="0" err="1" smtClean="0"/>
              <a:t>operandii</a:t>
            </a:r>
            <a:endParaRPr lang="en-US" i="1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100% queue scheduled telescope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Capability to react quickly to events, </a:t>
            </a:r>
            <a:r>
              <a:rPr lang="en-US" i="1" dirty="0" smtClean="0"/>
              <a:t>but</a:t>
            </a:r>
            <a:r>
              <a:rPr lang="en-US" dirty="0" smtClean="0"/>
              <a:t> restricted viewing window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Initially budgeted </a:t>
            </a:r>
            <a:r>
              <a:rPr lang="en-US" dirty="0"/>
              <a:t>for 3 “first generation” </a:t>
            </a:r>
            <a:r>
              <a:rPr lang="en-US" dirty="0" smtClean="0"/>
              <a:t>instruments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But initially only enough $’s for 2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First two completed &amp; </a:t>
            </a:r>
            <a:r>
              <a:rPr lang="en-US" dirty="0" smtClean="0"/>
              <a:t>installed from 2005 (“First Light” instruments)</a:t>
            </a:r>
            <a:endParaRPr lang="en-US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hlink"/>
                </a:solidFill>
              </a:rPr>
              <a:t>SALTICAM: a </a:t>
            </a:r>
            <a:r>
              <a:rPr lang="en-US" sz="1800" dirty="0" smtClean="0">
                <a:solidFill>
                  <a:schemeClr val="hlink"/>
                </a:solidFill>
              </a:rPr>
              <a:t>UV-VIS sensitive </a:t>
            </a:r>
            <a:r>
              <a:rPr lang="en-US" sz="1800" dirty="0">
                <a:solidFill>
                  <a:schemeClr val="hlink"/>
                </a:solidFill>
              </a:rPr>
              <a:t>“video camera” (up to ~15 Hz)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hlink"/>
                </a:solidFill>
              </a:rPr>
              <a:t>Robert </a:t>
            </a:r>
            <a:r>
              <a:rPr lang="en-US" sz="1800" dirty="0" err="1">
                <a:solidFill>
                  <a:schemeClr val="hlink"/>
                </a:solidFill>
              </a:rPr>
              <a:t>Stobie</a:t>
            </a:r>
            <a:r>
              <a:rPr lang="en-US" sz="1800" dirty="0">
                <a:solidFill>
                  <a:schemeClr val="hlink"/>
                </a:solidFill>
              </a:rPr>
              <a:t> Spectrograph (RSS):	</a:t>
            </a:r>
            <a:r>
              <a:rPr lang="en-US" sz="1800" dirty="0" smtClean="0">
                <a:solidFill>
                  <a:schemeClr val="hlink"/>
                </a:solidFill>
              </a:rPr>
              <a:t>a UV-VIS versatile </a:t>
            </a:r>
            <a:r>
              <a:rPr lang="en-US" sz="1800" dirty="0">
                <a:solidFill>
                  <a:schemeClr val="hlink"/>
                </a:solidFill>
              </a:rPr>
              <a:t>imaging spectrograph </a:t>
            </a:r>
            <a:endParaRPr lang="en-US" sz="1800" dirty="0" smtClean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/>
              <a:t>Third </a:t>
            </a:r>
            <a:r>
              <a:rPr lang="en-US" dirty="0"/>
              <a:t>is the </a:t>
            </a:r>
            <a:r>
              <a:rPr lang="en-US" dirty="0" err="1"/>
              <a:t>fibre</a:t>
            </a:r>
            <a:r>
              <a:rPr lang="en-US" dirty="0"/>
              <a:t>-fed High Resolution </a:t>
            </a:r>
            <a:r>
              <a:rPr lang="en-US" dirty="0" smtClean="0"/>
              <a:t>Spectrograph (HRS)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Design completed 2005 </a:t>
            </a:r>
            <a:r>
              <a:rPr lang="en-US" dirty="0" smtClean="0"/>
              <a:t>by UC. Construction by Durham University began in </a:t>
            </a:r>
            <a:r>
              <a:rPr lang="en-US" dirty="0"/>
              <a:t>2007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Commissioning due to begin </a:t>
            </a:r>
            <a:r>
              <a:rPr lang="en-US" dirty="0" smtClean="0"/>
              <a:t>April 20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err="1"/>
              <a:t>Auxillary</a:t>
            </a:r>
            <a:r>
              <a:rPr lang="en-US" dirty="0"/>
              <a:t> instruments: </a:t>
            </a:r>
            <a:r>
              <a:rPr lang="en-US" dirty="0" smtClean="0"/>
              <a:t>for </a:t>
            </a:r>
            <a:r>
              <a:rPr lang="en-US" dirty="0"/>
              <a:t>small (&lt;50 kg, &lt;0.3m</a:t>
            </a:r>
            <a:r>
              <a:rPr lang="en-US" baseline="30000" dirty="0"/>
              <a:t>3</a:t>
            </a:r>
            <a:r>
              <a:rPr lang="en-US" dirty="0" smtClean="0"/>
              <a:t>) niche instruments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Currently </a:t>
            </a:r>
            <a:r>
              <a:rPr lang="en-US" dirty="0" smtClean="0"/>
              <a:t>Berkeley Visible </a:t>
            </a:r>
            <a:r>
              <a:rPr lang="en-US" smtClean="0"/>
              <a:t>Image Tube (for 2 years)</a:t>
            </a:r>
            <a:endParaRPr lang="en-US" dirty="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9" name="Text Box 3"/>
          <p:cNvSpPr txBox="1">
            <a:spLocks noChangeArrowheads="1"/>
          </p:cNvSpPr>
          <p:nvPr/>
        </p:nvSpPr>
        <p:spPr bwMode="auto">
          <a:xfrm>
            <a:off x="142844" y="2428868"/>
            <a:ext cx="4271963" cy="4278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 u="sng" dirty="0">
                <a:solidFill>
                  <a:srgbClr val="0033CC"/>
                </a:solidFill>
              </a:rPr>
              <a:t>SALTICAM (built at SAAO) </a:t>
            </a:r>
          </a:p>
          <a:p>
            <a:r>
              <a:rPr lang="en-US" sz="1800" dirty="0">
                <a:solidFill>
                  <a:srgbClr val="0033CC"/>
                </a:solidFill>
              </a:rPr>
              <a:t>An efficient “video” camera over entire science </a:t>
            </a:r>
            <a:r>
              <a:rPr lang="en-US" sz="1800" dirty="0" err="1">
                <a:solidFill>
                  <a:srgbClr val="0033CC"/>
                </a:solidFill>
              </a:rPr>
              <a:t>FoV</a:t>
            </a:r>
            <a:r>
              <a:rPr lang="en-US" sz="1800" dirty="0">
                <a:solidFill>
                  <a:srgbClr val="0033CC"/>
                </a:solidFill>
              </a:rPr>
              <a:t> (8 </a:t>
            </a:r>
            <a:r>
              <a:rPr lang="en-US" sz="1800" dirty="0" err="1">
                <a:solidFill>
                  <a:srgbClr val="0033CC"/>
                </a:solidFill>
              </a:rPr>
              <a:t>arcmin</a:t>
            </a:r>
            <a:r>
              <a:rPr lang="en-US" sz="1800" dirty="0">
                <a:solidFill>
                  <a:srgbClr val="0033CC"/>
                </a:solidFill>
              </a:rPr>
              <a:t>).</a:t>
            </a:r>
          </a:p>
          <a:p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Efficient in the UV/blue (capable down to atmospheric cutoff at 320nm (sun-burn territory!).</a:t>
            </a:r>
          </a:p>
          <a:p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rgbClr val="0033CC"/>
                </a:solidFill>
              </a:rPr>
              <a:t>Capable of broad and intermediate-band imaging and high time-resolution (to </a:t>
            </a:r>
            <a:r>
              <a:rPr lang="en-US" sz="1800" dirty="0" smtClean="0">
                <a:solidFill>
                  <a:srgbClr val="0033CC"/>
                </a:solidFill>
              </a:rPr>
              <a:t>~80 </a:t>
            </a:r>
            <a:r>
              <a:rPr lang="en-US" sz="1800" dirty="0">
                <a:solidFill>
                  <a:srgbClr val="0033CC"/>
                </a:solidFill>
              </a:rPr>
              <a:t>ms) photometry.</a:t>
            </a:r>
          </a:p>
          <a:p>
            <a:endParaRPr lang="en-US" sz="1800" dirty="0">
              <a:solidFill>
                <a:srgbClr val="0033CC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Fulfills role as both an acquisition camera and science </a:t>
            </a:r>
            <a:r>
              <a:rPr lang="en-US" sz="1800" dirty="0" smtClean="0">
                <a:solidFill>
                  <a:schemeClr val="tx1"/>
                </a:solidFill>
              </a:rPr>
              <a:t>imager.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688580" name="Picture 4" descr="saltic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357563"/>
            <a:ext cx="4465637" cy="3124200"/>
          </a:xfrm>
          <a:prstGeom prst="rect">
            <a:avLst/>
          </a:prstGeom>
          <a:noFill/>
        </p:spPr>
      </p:pic>
      <p:sp>
        <p:nvSpPr>
          <p:cNvPr id="1688581" name="Text Box 5"/>
          <p:cNvSpPr txBox="1">
            <a:spLocks noChangeArrowheads="1"/>
          </p:cNvSpPr>
          <p:nvPr/>
        </p:nvSpPr>
        <p:spPr bwMode="auto">
          <a:xfrm>
            <a:off x="4500563" y="3860800"/>
            <a:ext cx="1081087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Cryostat &amp;</a:t>
            </a:r>
          </a:p>
          <a:p>
            <a:r>
              <a:rPr lang="en-US" sz="1400">
                <a:solidFill>
                  <a:schemeClr val="tx1"/>
                </a:solidFill>
              </a:rPr>
              <a:t>detector</a:t>
            </a:r>
          </a:p>
        </p:txBody>
      </p:sp>
      <p:sp>
        <p:nvSpPr>
          <p:cNvPr id="1688582" name="Text Box 6"/>
          <p:cNvSpPr txBox="1">
            <a:spLocks noChangeArrowheads="1"/>
          </p:cNvSpPr>
          <p:nvPr/>
        </p:nvSpPr>
        <p:spPr bwMode="auto">
          <a:xfrm>
            <a:off x="4479925" y="5878513"/>
            <a:ext cx="13350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Filter jukebox</a:t>
            </a:r>
          </a:p>
        </p:txBody>
      </p:sp>
      <p:sp>
        <p:nvSpPr>
          <p:cNvPr id="1688583" name="Text Box 7"/>
          <p:cNvSpPr txBox="1">
            <a:spLocks noChangeArrowheads="1"/>
          </p:cNvSpPr>
          <p:nvPr/>
        </p:nvSpPr>
        <p:spPr bwMode="auto">
          <a:xfrm>
            <a:off x="7680325" y="3440113"/>
            <a:ext cx="73501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Optics</a:t>
            </a:r>
          </a:p>
        </p:txBody>
      </p:sp>
      <p:sp>
        <p:nvSpPr>
          <p:cNvPr id="1688584" name="Line 8"/>
          <p:cNvSpPr>
            <a:spLocks noChangeShapeType="1"/>
          </p:cNvSpPr>
          <p:nvPr/>
        </p:nvSpPr>
        <p:spPr bwMode="auto">
          <a:xfrm>
            <a:off x="5105400" y="4114800"/>
            <a:ext cx="762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688585" name="Line 9"/>
          <p:cNvSpPr>
            <a:spLocks noChangeShapeType="1"/>
          </p:cNvSpPr>
          <p:nvPr/>
        </p:nvSpPr>
        <p:spPr bwMode="auto">
          <a:xfrm flipV="1">
            <a:off x="5791200" y="5181600"/>
            <a:ext cx="6858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688586" name="Line 10"/>
          <p:cNvSpPr>
            <a:spLocks noChangeShapeType="1"/>
          </p:cNvSpPr>
          <p:nvPr/>
        </p:nvSpPr>
        <p:spPr bwMode="auto">
          <a:xfrm flipH="1">
            <a:off x="7924800" y="3657600"/>
            <a:ext cx="1524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ZA"/>
          </a:p>
        </p:txBody>
      </p:sp>
      <p:sp>
        <p:nvSpPr>
          <p:cNvPr id="1688587" name="Rectangle 11"/>
          <p:cNvSpPr>
            <a:spLocks noChangeArrowheads="1"/>
          </p:cNvSpPr>
          <p:nvPr/>
        </p:nvSpPr>
        <p:spPr bwMode="auto">
          <a:xfrm>
            <a:off x="3157538" y="23669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ZA"/>
          </a:p>
        </p:txBody>
      </p:sp>
      <p:sp>
        <p:nvSpPr>
          <p:cNvPr id="1688589" name="Text Box 13"/>
          <p:cNvSpPr txBox="1">
            <a:spLocks noChangeArrowheads="1"/>
          </p:cNvSpPr>
          <p:nvPr/>
        </p:nvSpPr>
        <p:spPr bwMode="auto">
          <a:xfrm>
            <a:off x="5929322" y="6519446"/>
            <a:ext cx="122738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SALTICAM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88590" name="Picture 14" descr="fa KM7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14290"/>
            <a:ext cx="4065583" cy="3052615"/>
          </a:xfrm>
          <a:prstGeom prst="rect">
            <a:avLst/>
          </a:prstGeom>
          <a:noFill/>
        </p:spPr>
      </p:pic>
      <p:pic>
        <p:nvPicPr>
          <p:cNvPr id="15" name="Picture 15" descr="fools"/>
          <p:cNvPicPr>
            <a:picLocks noChangeAspect="1" noChangeArrowheads="1"/>
          </p:cNvPicPr>
          <p:nvPr/>
        </p:nvPicPr>
        <p:blipFill>
          <a:blip r:embed="rId5" cstate="print">
            <a:lum bright="24000"/>
          </a:blip>
          <a:srcRect l="68391" t="9407"/>
          <a:stretch>
            <a:fillRect/>
          </a:stretch>
        </p:blipFill>
        <p:spPr bwMode="auto">
          <a:xfrm>
            <a:off x="3143240" y="214290"/>
            <a:ext cx="1345624" cy="1928802"/>
          </a:xfrm>
          <a:prstGeom prst="rect">
            <a:avLst/>
          </a:prstGeom>
          <a:noFill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143240" y="1357298"/>
            <a:ext cx="135732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SALTICAM PI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88913"/>
            <a:ext cx="6624638" cy="863600"/>
          </a:xfrm>
        </p:spPr>
        <p:txBody>
          <a:bodyPr/>
          <a:lstStyle/>
          <a:p>
            <a:pPr algn="l"/>
            <a:r>
              <a:rPr lang="en-US" sz="2000"/>
              <a:t>Aperture advantage: searching for weak periodicities</a:t>
            </a:r>
          </a:p>
        </p:txBody>
      </p:sp>
      <p:sp>
        <p:nvSpPr>
          <p:cNvPr id="1751043" name="Text Box 3"/>
          <p:cNvSpPr txBox="1">
            <a:spLocks noChangeArrowheads="1"/>
          </p:cNvSpPr>
          <p:nvPr/>
        </p:nvSpPr>
        <p:spPr bwMode="auto">
          <a:xfrm>
            <a:off x="5791200" y="1219200"/>
            <a:ext cx="3124200" cy="5011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This shows simulated light-curves and periodograms obtained with ULTRACAM on the WHT and SALT. The source is an </a:t>
            </a:r>
            <a:r>
              <a:rPr lang="en-US" i="1"/>
              <a:t>R</a:t>
            </a:r>
            <a:r>
              <a:rPr lang="en-US"/>
              <a:t> =16</a:t>
            </a:r>
            <a:r>
              <a:rPr lang="en-US">
                <a:solidFill>
                  <a:schemeClr val="tx1"/>
                </a:solidFill>
              </a:rPr>
              <a:t> variable star observed during bright time in </a:t>
            </a:r>
            <a:r>
              <a:rPr lang="en-US"/>
              <a:t>1 arcsecond seeing</a:t>
            </a:r>
            <a:r>
              <a:rPr lang="en-US">
                <a:solidFill>
                  <a:schemeClr val="tx1"/>
                </a:solidFill>
              </a:rPr>
              <a:t> using </a:t>
            </a:r>
            <a:r>
              <a:rPr lang="en-US"/>
              <a:t>5 millisecond</a:t>
            </a:r>
            <a:r>
              <a:rPr lang="en-US">
                <a:solidFill>
                  <a:schemeClr val="tx1"/>
                </a:solidFill>
              </a:rPr>
              <a:t> exposures. The source is varying with an </a:t>
            </a:r>
            <a:r>
              <a:rPr lang="en-US"/>
              <a:t>amplitude of 2.5%</a:t>
            </a:r>
            <a:r>
              <a:rPr lang="en-US">
                <a:solidFill>
                  <a:schemeClr val="tx1"/>
                </a:solidFill>
              </a:rPr>
              <a:t> and a </a:t>
            </a:r>
            <a:r>
              <a:rPr lang="en-US"/>
              <a:t>period of 40 milliseconds</a:t>
            </a:r>
            <a:r>
              <a:rPr lang="en-US">
                <a:solidFill>
                  <a:schemeClr val="tx1"/>
                </a:solidFill>
              </a:rPr>
              <a:t>.</a:t>
            </a: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 i="1">
                <a:solidFill>
                  <a:schemeClr val="tx1"/>
                </a:solidFill>
              </a:rPr>
              <a:t>(courtesy of Vik Dhillon)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Detection of </a:t>
            </a:r>
            <a:r>
              <a:rPr lang="en-US" i="1">
                <a:solidFill>
                  <a:schemeClr val="tx1"/>
                </a:solidFill>
              </a:rPr>
              <a:t>periodic signals</a:t>
            </a:r>
            <a:r>
              <a:rPr lang="en-US">
                <a:solidFill>
                  <a:schemeClr val="tx1"/>
                </a:solidFill>
              </a:rPr>
              <a:t> greatly benefits from increased aperture</a:t>
            </a:r>
          </a:p>
          <a:p>
            <a:pPr>
              <a:buFontTx/>
              <a:buChar char="•"/>
            </a:pPr>
            <a:r>
              <a:rPr lang="en-US" i="1">
                <a:solidFill>
                  <a:schemeClr val="tx1"/>
                </a:solidFill>
                <a:latin typeface="Verdana" pitchFamily="34" charset="0"/>
              </a:rPr>
              <a:t>  </a:t>
            </a:r>
            <a:r>
              <a:rPr lang="en-US" sz="1800" i="1">
                <a:solidFill>
                  <a:schemeClr val="tx1"/>
                </a:solidFill>
                <a:latin typeface="Verdana" pitchFamily="34" charset="0"/>
              </a:rPr>
              <a:t>power </a:t>
            </a:r>
            <a:r>
              <a:rPr lang="en-US" sz="1800" i="1">
                <a:solidFill>
                  <a:schemeClr val="tx1"/>
                </a:solidFill>
                <a:latin typeface="Verdana" pitchFamily="34" charset="0"/>
                <a:sym typeface="Symbol" pitchFamily="18" charset="2"/>
              </a:rPr>
              <a:t> aperture</a:t>
            </a:r>
            <a:r>
              <a:rPr lang="en-US" sz="1800" i="1" baseline="30000">
                <a:solidFill>
                  <a:schemeClr val="tx1"/>
                </a:solidFill>
                <a:sym typeface="Symbol" pitchFamily="18" charset="2"/>
              </a:rPr>
              <a:t>4</a:t>
            </a:r>
            <a:endParaRPr lang="en-US" sz="1800" i="1">
              <a:solidFill>
                <a:schemeClr val="tx1"/>
              </a:solidFill>
            </a:endParaRPr>
          </a:p>
        </p:txBody>
      </p:sp>
      <p:pic>
        <p:nvPicPr>
          <p:cNvPr id="1751044" name="Picture 4" descr="pgra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5410200" cy="44862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tem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he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te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c:\apps\powerpnt\present\sst\template\hetemp.ppt</Template>
  <TotalTime>1302599398</TotalTime>
  <Pages>42</Pages>
  <Words>1771</Words>
  <Application>Microsoft PowerPoint 4.0</Application>
  <PresentationFormat>On-screen Show (4:3)</PresentationFormat>
  <Paragraphs>296</Paragraphs>
  <Slides>40</Slides>
  <Notes>25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hetemp</vt:lpstr>
      <vt:lpstr>Document</vt:lpstr>
      <vt:lpstr>Microsoft Office Excel Chart</vt:lpstr>
      <vt:lpstr>Microsoft Office Word 97 - 2003 Document</vt:lpstr>
      <vt:lpstr>David Buckley   SALT  Science  Director</vt:lpstr>
      <vt:lpstr>BASIC ATTRIBUTES </vt:lpstr>
      <vt:lpstr>Slide 3</vt:lpstr>
      <vt:lpstr>Slide 4</vt:lpstr>
      <vt:lpstr>Slide 5</vt:lpstr>
      <vt:lpstr>Slide 6</vt:lpstr>
      <vt:lpstr>SALT’s Current Science Instruments</vt:lpstr>
      <vt:lpstr>Slide 8</vt:lpstr>
      <vt:lpstr>Aperture advantage: searching for weak periodicities</vt:lpstr>
      <vt:lpstr>Slide 10</vt:lpstr>
      <vt:lpstr>Slide 11</vt:lpstr>
      <vt:lpstr>SALTICAM Recommissioning: Following telescope image quality fix April 2011</vt:lpstr>
      <vt:lpstr>The Robert Stobie Spectrograph (RSS) (built at Wisconsin, Rutgers &amp; SAAO) PI: Ken Nordsieck</vt:lpstr>
      <vt:lpstr>Slide 14</vt:lpstr>
      <vt:lpstr>RSS Mechanisms</vt:lpstr>
      <vt:lpstr>Slide 16</vt:lpstr>
      <vt:lpstr>RSS High Speed Spectroscopy mode: like SALTICAM slot mode</vt:lpstr>
      <vt:lpstr>RSS Multi-Object Grating Spectroscopy</vt:lpstr>
      <vt:lpstr>RSS: Fabry-Perot mode</vt:lpstr>
      <vt:lpstr>Fabry-Perot Imaging Spectroscopy</vt:lpstr>
      <vt:lpstr>Fabry-Perot Commissioning Observations: NGC 1365</vt:lpstr>
      <vt:lpstr>RSS Polarimetry</vt:lpstr>
      <vt:lpstr>Slide 23</vt:lpstr>
      <vt:lpstr>Spectropolarimetry Commissioning</vt:lpstr>
      <vt:lpstr>RSS Throughput Problems</vt:lpstr>
      <vt:lpstr>RSS image: following Apr 2011 reinstallation</vt:lpstr>
      <vt:lpstr>Slide 27</vt:lpstr>
      <vt:lpstr>SALT’s Third First-Gen Instrument: High Resolution Spectrograph</vt:lpstr>
      <vt:lpstr>Slide 29</vt:lpstr>
      <vt:lpstr>Slide 30</vt:lpstr>
      <vt:lpstr>NIR extension to RSS: a “Gen 1.5” instrument</vt:lpstr>
      <vt:lpstr>Science Drivers for RSS NIR</vt:lpstr>
      <vt:lpstr>RSS VIS-NIR Schematic </vt:lpstr>
      <vt:lpstr>Predicted Spectroscopic Performance</vt:lpstr>
      <vt:lpstr>Predicted Sensitivity</vt:lpstr>
      <vt:lpstr>RSS UV-VIS-NIR: an ideal astronomers tool!</vt:lpstr>
      <vt:lpstr>Slide 37</vt:lpstr>
      <vt:lpstr>Slide 38</vt:lpstr>
      <vt:lpstr>SALT Second Generation Instruments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SALT as a Spectroscopic Telescope: NEWFA</dc:title>
  <dc:creator>David Buckley</dc:creator>
  <cp:lastModifiedBy>dibnob</cp:lastModifiedBy>
  <cp:revision>361</cp:revision>
  <cp:lastPrinted>2000-03-25T00:35:48Z</cp:lastPrinted>
  <dcterms:created xsi:type="dcterms:W3CDTF">1996-10-01T14:13:18Z</dcterms:created>
  <dcterms:modified xsi:type="dcterms:W3CDTF">2012-11-04T22:02:35Z</dcterms:modified>
</cp:coreProperties>
</file>