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7" r:id="rId2"/>
    <p:sldId id="259" r:id="rId3"/>
    <p:sldId id="258" r:id="rId4"/>
    <p:sldId id="300" r:id="rId5"/>
    <p:sldId id="301" r:id="rId6"/>
    <p:sldId id="295" r:id="rId7"/>
    <p:sldId id="296" r:id="rId8"/>
    <p:sldId id="297" r:id="rId9"/>
    <p:sldId id="302" r:id="rId10"/>
    <p:sldId id="303" r:id="rId11"/>
    <p:sldId id="267" r:id="rId12"/>
    <p:sldId id="268" r:id="rId13"/>
    <p:sldId id="269" r:id="rId14"/>
    <p:sldId id="270" r:id="rId15"/>
    <p:sldId id="260" r:id="rId16"/>
    <p:sldId id="271" r:id="rId17"/>
    <p:sldId id="261" r:id="rId18"/>
    <p:sldId id="274" r:id="rId19"/>
    <p:sldId id="272" r:id="rId20"/>
    <p:sldId id="273" r:id="rId21"/>
    <p:sldId id="277" r:id="rId22"/>
    <p:sldId id="278" r:id="rId23"/>
    <p:sldId id="279" r:id="rId24"/>
    <p:sldId id="262" r:id="rId25"/>
    <p:sldId id="263" r:id="rId26"/>
    <p:sldId id="275" r:id="rId27"/>
    <p:sldId id="276" r:id="rId28"/>
    <p:sldId id="264" r:id="rId29"/>
    <p:sldId id="286" r:id="rId30"/>
    <p:sldId id="265" r:id="rId31"/>
    <p:sldId id="266" r:id="rId32"/>
    <p:sldId id="280" r:id="rId33"/>
    <p:sldId id="287" r:id="rId34"/>
    <p:sldId id="281" r:id="rId35"/>
    <p:sldId id="283" r:id="rId36"/>
    <p:sldId id="284" r:id="rId37"/>
    <p:sldId id="285" r:id="rId38"/>
    <p:sldId id="292" r:id="rId39"/>
    <p:sldId id="294" r:id="rId40"/>
    <p:sldId id="293" r:id="rId41"/>
    <p:sldId id="289" r:id="rId42"/>
    <p:sldId id="298" r:id="rId43"/>
    <p:sldId id="288" r:id="rId44"/>
    <p:sldId id="299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5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030F3-A370-B543-A672-50FDF1F85B66}" type="datetimeFigureOut">
              <a:rPr lang="en-US" smtClean="0"/>
              <a:t>12-11-04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E0D6E-AB16-9B42-B80D-E4B4FDE04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88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E0D6E-AB16-9B42-B80D-E4B4FDE04E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02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E0D6E-AB16-9B42-B80D-E4B4FDE04E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02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84BA-A84A-0A43-AEA0-772F070D5855}" type="datetimeFigureOut">
              <a:rPr lang="en-US" smtClean="0"/>
              <a:t>12-11-04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C780-D26A-D34A-BD0C-4F9E09D5F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6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84BA-A84A-0A43-AEA0-772F070D5855}" type="datetimeFigureOut">
              <a:rPr lang="en-US" smtClean="0"/>
              <a:t>12-11-04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C780-D26A-D34A-BD0C-4F9E09D5F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6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84BA-A84A-0A43-AEA0-772F070D5855}" type="datetimeFigureOut">
              <a:rPr lang="en-US" smtClean="0"/>
              <a:t>12-11-04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C780-D26A-D34A-BD0C-4F9E09D5F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27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84BA-A84A-0A43-AEA0-772F070D5855}" type="datetimeFigureOut">
              <a:rPr lang="en-US" smtClean="0"/>
              <a:t>12-11-04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C780-D26A-D34A-BD0C-4F9E09D5F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69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84BA-A84A-0A43-AEA0-772F070D5855}" type="datetimeFigureOut">
              <a:rPr lang="en-US" smtClean="0"/>
              <a:t>12-11-04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C780-D26A-D34A-BD0C-4F9E09D5F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0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84BA-A84A-0A43-AEA0-772F070D5855}" type="datetimeFigureOut">
              <a:rPr lang="en-US" smtClean="0"/>
              <a:t>12-11-04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C780-D26A-D34A-BD0C-4F9E09D5F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9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84BA-A84A-0A43-AEA0-772F070D5855}" type="datetimeFigureOut">
              <a:rPr lang="en-US" smtClean="0"/>
              <a:t>12-11-04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C780-D26A-D34A-BD0C-4F9E09D5F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7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84BA-A84A-0A43-AEA0-772F070D5855}" type="datetimeFigureOut">
              <a:rPr lang="en-US" smtClean="0"/>
              <a:t>12-11-04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C780-D26A-D34A-BD0C-4F9E09D5F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96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84BA-A84A-0A43-AEA0-772F070D5855}" type="datetimeFigureOut">
              <a:rPr lang="en-US" smtClean="0"/>
              <a:t>12-11-04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C780-D26A-D34A-BD0C-4F9E09D5F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38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84BA-A84A-0A43-AEA0-772F070D5855}" type="datetimeFigureOut">
              <a:rPr lang="en-US" smtClean="0"/>
              <a:t>12-11-04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C780-D26A-D34A-BD0C-4F9E09D5F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03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84BA-A84A-0A43-AEA0-772F070D5855}" type="datetimeFigureOut">
              <a:rPr lang="en-US" smtClean="0"/>
              <a:t>12-11-04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C780-D26A-D34A-BD0C-4F9E09D5F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49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184BA-A84A-0A43-AEA0-772F070D5855}" type="datetimeFigureOut">
              <a:rPr lang="en-US" smtClean="0"/>
              <a:t>12-11-04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5C780-D26A-D34A-BD0C-4F9E09D5F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1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emf"/><Relationship Id="rId7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emf"/><Relationship Id="rId7" Type="http://schemas.openxmlformats.org/officeDocument/2006/relationships/image" Target="../media/image5.emf"/><Relationship Id="rId8" Type="http://schemas.openxmlformats.org/officeDocument/2006/relationships/image" Target="../media/image6.jpg"/><Relationship Id="rId9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35.jpg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3.jpg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4.jpg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5.jpg"/><Relationship Id="rId6" Type="http://schemas.openxmlformats.org/officeDocument/2006/relationships/image" Target="../media/image16.png"/><Relationship Id="rId7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8.jpeg"/><Relationship Id="rId6" Type="http://schemas.openxmlformats.org/officeDocument/2006/relationships/image" Target="../media/image9.emf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7.emf"/><Relationship Id="rId6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8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53.jpg"/><Relationship Id="rId6" Type="http://schemas.openxmlformats.org/officeDocument/2006/relationships/image" Target="../media/image4.emf"/><Relationship Id="rId7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54.jpg"/><Relationship Id="rId8" Type="http://schemas.openxmlformats.org/officeDocument/2006/relationships/image" Target="../media/image55.jpg"/><Relationship Id="rId9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14.jpg"/><Relationship Id="rId8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16.png"/><Relationship Id="rId8" Type="http://schemas.openxmlformats.org/officeDocument/2006/relationships/image" Target="../media/image17.jpg"/><Relationship Id="rId9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 4" descr="kat7_panorama_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Image 8" descr="ska_logo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age 11" descr="UCTcircular_logo1_CMY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876300" y="315912"/>
            <a:ext cx="7231063" cy="1470025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8800" dirty="0" smtClean="0"/>
              <a:t>MHONGOOSE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876300" y="1940981"/>
            <a:ext cx="7231063" cy="322616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600" dirty="0" err="1">
                <a:solidFill>
                  <a:schemeClr val="tx1"/>
                </a:solidFill>
              </a:rPr>
              <a:t>MeerKAT</a:t>
            </a:r>
            <a:r>
              <a:rPr lang="en-US" sz="1600" dirty="0">
                <a:solidFill>
                  <a:schemeClr val="tx1"/>
                </a:solidFill>
              </a:rPr>
              <a:t> HI Observations of Nearby Galactic Objects: Observing Southern Emitters </a:t>
            </a:r>
            <a:endParaRPr lang="en-US" sz="16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3871" y="197556"/>
            <a:ext cx="581707" cy="1056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9989" y="1153581"/>
            <a:ext cx="431800" cy="787400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876300" y="2500312"/>
            <a:ext cx="7231063" cy="14700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800" dirty="0" err="1" smtClean="0"/>
              <a:t>MeerKAT</a:t>
            </a:r>
            <a:r>
              <a:rPr lang="en-US" sz="4800" dirty="0" smtClean="0"/>
              <a:t> Deep Nearby Galaxies HI Survey</a:t>
            </a:r>
            <a:endParaRPr lang="en-US" sz="4800" dirty="0"/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876300" y="4334580"/>
            <a:ext cx="7231063" cy="5337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600" dirty="0" smtClean="0"/>
              <a:t>Claude Carignan (UCT) &amp; Erwin de Blok (ASTRON)</a:t>
            </a:r>
            <a:endParaRPr lang="en-US" sz="2600" dirty="0"/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876300" y="5112632"/>
            <a:ext cx="7231063" cy="5337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600" dirty="0" smtClean="0"/>
              <a:t>SALT/</a:t>
            </a:r>
            <a:r>
              <a:rPr lang="en-US" sz="2600" dirty="0" err="1" smtClean="0"/>
              <a:t>MeerKAT</a:t>
            </a:r>
            <a:r>
              <a:rPr lang="en-US" sz="2600" dirty="0" smtClean="0"/>
              <a:t> collaborations Workshop, November 2012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097605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65" y="4839184"/>
            <a:ext cx="2693298" cy="201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4839184"/>
            <a:ext cx="2693299" cy="201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4"/>
          <p:cNvSpPr txBox="1">
            <a:spLocks/>
          </p:cNvSpPr>
          <p:nvPr/>
        </p:nvSpPr>
        <p:spPr>
          <a:xfrm>
            <a:off x="1655763" y="274638"/>
            <a:ext cx="5821362" cy="7762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/>
              <a:t>HALOGAS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7425" y="3007071"/>
            <a:ext cx="7310438" cy="16303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2000" dirty="0"/>
              <a:t>10x12 </a:t>
            </a:r>
            <a:r>
              <a:rPr lang="en-US" sz="2000" dirty="0" err="1" smtClean="0"/>
              <a:t>hrs</a:t>
            </a:r>
            <a:r>
              <a:rPr lang="en-US" sz="2000" dirty="0" smtClean="0"/>
              <a:t> </a:t>
            </a:r>
            <a:r>
              <a:rPr lang="en-US" sz="2000" dirty="0"/>
              <a:t>per target, to reach typical column density sensitivity of N</a:t>
            </a:r>
            <a:r>
              <a:rPr lang="en-US" sz="2000" baseline="-25000" dirty="0"/>
              <a:t>HI</a:t>
            </a:r>
            <a:r>
              <a:rPr lang="en-US" sz="2000" dirty="0"/>
              <a:t> = 1x10</a:t>
            </a:r>
            <a:r>
              <a:rPr lang="en-US" sz="2000" baseline="30000" dirty="0"/>
              <a:t>19</a:t>
            </a:r>
            <a:r>
              <a:rPr lang="en-US" sz="2000" dirty="0"/>
              <a:t> cm</a:t>
            </a:r>
            <a:r>
              <a:rPr lang="en-US" sz="2000" baseline="30000" dirty="0"/>
              <a:t>-2</a:t>
            </a:r>
            <a:r>
              <a:rPr lang="en-US" sz="2000" dirty="0"/>
              <a:t> (3σ) at 30” resolution (cf. THINGS: 5x10</a:t>
            </a:r>
            <a:r>
              <a:rPr lang="en-US" sz="2000" baseline="30000" dirty="0"/>
              <a:t>19</a:t>
            </a:r>
            <a:r>
              <a:rPr lang="en-US" sz="2000" dirty="0"/>
              <a:t> cm</a:t>
            </a:r>
            <a:r>
              <a:rPr lang="en-US" sz="2000" baseline="30000" dirty="0"/>
              <a:t>-2</a:t>
            </a:r>
            <a:r>
              <a:rPr lang="en-US" sz="2000" dirty="0"/>
              <a:t>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/>
              <a:t>Survey sample includes </a:t>
            </a:r>
            <a:r>
              <a:rPr lang="en-US" sz="2000" dirty="0" smtClean="0"/>
              <a:t>24 </a:t>
            </a:r>
            <a:r>
              <a:rPr lang="en-US" sz="2000" dirty="0"/>
              <a:t>galaxies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/>
              <a:t>WSRT observations are complete as of mid-2011 ... !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/>
              <a:t>Advantage of deep WSRT observations seen at start of survey:</a:t>
            </a:r>
          </a:p>
        </p:txBody>
      </p:sp>
      <p:pic>
        <p:nvPicPr>
          <p:cNvPr id="2" name="Picture 1" descr="haloga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13" y="1190073"/>
            <a:ext cx="7302500" cy="16637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55111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315913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MHONGOOSE history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7777" y="1861086"/>
            <a:ext cx="7119586" cy="30469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Deadline for </a:t>
            </a:r>
            <a:r>
              <a:rPr lang="en-US" sz="2400" dirty="0" err="1" smtClean="0"/>
              <a:t>MeerKAT</a:t>
            </a:r>
            <a:r>
              <a:rPr lang="en-US" sz="2400" dirty="0" smtClean="0"/>
              <a:t> Large Programs: March 2010</a:t>
            </a:r>
          </a:p>
          <a:p>
            <a:pPr marL="342900" indent="-342900" algn="just">
              <a:buFont typeface="Arial"/>
              <a:buChar char="•"/>
            </a:pPr>
            <a:endParaRPr lang="en-US" sz="2400" dirty="0"/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MHONGOOSE proposal:</a:t>
            </a:r>
          </a:p>
          <a:p>
            <a:pPr marL="342900" indent="-342900" algn="just">
              <a:buFont typeface="Arial"/>
              <a:buChar char="•"/>
            </a:pPr>
            <a:endParaRPr lang="en-US" sz="2400" dirty="0" smtClean="0"/>
          </a:p>
          <a:p>
            <a:pPr marL="800100" lvl="1" indent="-342900" algn="just">
              <a:buFont typeface="Arial"/>
              <a:buChar char="•"/>
            </a:pPr>
            <a:r>
              <a:rPr lang="en-US" sz="2400" dirty="0" smtClean="0"/>
              <a:t>300 nearby galaxies for 8h each over uniform range in log(M</a:t>
            </a:r>
            <a:r>
              <a:rPr lang="en-US" sz="2400" baseline="-25000" dirty="0" smtClean="0"/>
              <a:t>HI</a:t>
            </a:r>
            <a:r>
              <a:rPr lang="en-US" sz="2400" dirty="0" smtClean="0"/>
              <a:t>)             2500 hours (“shallow”)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400" dirty="0" smtClean="0"/>
              <a:t>30 of these ultra-deep for 200h each            6000 hours (“deep”)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16" y="1157112"/>
            <a:ext cx="581707" cy="1056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100" y="4859338"/>
            <a:ext cx="431800" cy="7874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4120443" y="3824110"/>
            <a:ext cx="583297" cy="244743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657621" y="4197884"/>
            <a:ext cx="583297" cy="244743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1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315913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MHONGOOSE history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7777" y="1861086"/>
            <a:ext cx="7119586" cy="26776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Outcome of </a:t>
            </a:r>
            <a:r>
              <a:rPr lang="en-US" sz="2400" dirty="0" err="1" smtClean="0"/>
              <a:t>MeerKAT</a:t>
            </a:r>
            <a:r>
              <a:rPr lang="en-US" sz="2400" dirty="0" smtClean="0"/>
              <a:t> Large Programs TAC meeting: </a:t>
            </a:r>
            <a:r>
              <a:rPr lang="en-US" sz="2400" dirty="0"/>
              <a:t>O</a:t>
            </a:r>
            <a:r>
              <a:rPr lang="en-US" sz="2400" dirty="0" smtClean="0"/>
              <a:t>ctober 2010</a:t>
            </a:r>
            <a:endParaRPr lang="en-US" sz="2400" dirty="0"/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MHONGOOSE project:</a:t>
            </a:r>
          </a:p>
          <a:p>
            <a:pPr marL="342900" indent="-342900" algn="just">
              <a:buFont typeface="Arial"/>
              <a:buChar char="•"/>
            </a:pPr>
            <a:endParaRPr lang="en-US" sz="2400" dirty="0" smtClean="0"/>
          </a:p>
          <a:p>
            <a:pPr marL="800100" lvl="1" indent="-342900" algn="just">
              <a:buFont typeface="Arial"/>
              <a:buChar char="•"/>
            </a:pPr>
            <a:r>
              <a:rPr lang="en-US" sz="2400" dirty="0" smtClean="0"/>
              <a:t>30 ultra-deep for 200h         6000 hours (“deep”)</a:t>
            </a:r>
          </a:p>
          <a:p>
            <a:pPr marL="800100" lvl="1" indent="-342900" algn="just">
              <a:buFont typeface="Arial"/>
              <a:buChar char="•"/>
            </a:pPr>
            <a:endParaRPr lang="en-US" sz="2400" dirty="0" smtClean="0"/>
          </a:p>
          <a:p>
            <a:pPr marL="800100" lvl="1" indent="-342900" algn="just">
              <a:buFont typeface="Arial"/>
              <a:buChar char="•"/>
            </a:pPr>
            <a:r>
              <a:rPr lang="en-US" sz="2400" dirty="0" smtClean="0"/>
              <a:t>Defining a deep sample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16" y="1157112"/>
            <a:ext cx="581707" cy="1056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100" y="4859338"/>
            <a:ext cx="431800" cy="78740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4703740" y="3457221"/>
            <a:ext cx="583297" cy="244743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57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315913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Deep Survey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6924" y="1587844"/>
            <a:ext cx="7552554" cy="415498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200" dirty="0" smtClean="0"/>
              <a:t>Observed 25 times longer than THINGS (200 hours per galaxy)</a:t>
            </a:r>
          </a:p>
          <a:p>
            <a:pPr marL="342900" indent="-342900" algn="just">
              <a:buFont typeface="Arial"/>
              <a:buChar char="•"/>
            </a:pPr>
            <a:endParaRPr lang="en-US" sz="2200" dirty="0"/>
          </a:p>
          <a:p>
            <a:pPr marL="342900" indent="-342900" algn="just">
              <a:buFont typeface="Arial"/>
              <a:buChar char="•"/>
            </a:pPr>
            <a:r>
              <a:rPr lang="en-US" sz="2200" dirty="0" smtClean="0"/>
              <a:t>Accretion, cosmic web, dynamics beyond disk</a:t>
            </a:r>
          </a:p>
          <a:p>
            <a:pPr marL="342900" indent="-342900" algn="just">
              <a:buFont typeface="Arial"/>
              <a:buChar char="•"/>
            </a:pPr>
            <a:endParaRPr lang="en-US" sz="2200" dirty="0"/>
          </a:p>
          <a:p>
            <a:pPr marL="342900" indent="-342900" algn="just">
              <a:buFont typeface="Arial"/>
              <a:buChar char="•"/>
            </a:pPr>
            <a:r>
              <a:rPr lang="en-US" sz="2200" dirty="0" smtClean="0"/>
              <a:t>Equivalent to HALOGAS but different parameter range</a:t>
            </a:r>
          </a:p>
          <a:p>
            <a:pPr marL="342900" indent="-342900" algn="just">
              <a:buFont typeface="Arial"/>
              <a:buChar char="•"/>
            </a:pPr>
            <a:endParaRPr lang="en-US" sz="2200" dirty="0"/>
          </a:p>
          <a:p>
            <a:pPr marL="342900" indent="-342900" algn="just">
              <a:buFont typeface="Arial"/>
              <a:buChar char="•"/>
            </a:pPr>
            <a:r>
              <a:rPr lang="en-US" sz="2200" dirty="0" smtClean="0"/>
              <a:t>5</a:t>
            </a:r>
            <a:r>
              <a:rPr lang="en-US" sz="2200" dirty="0" smtClean="0">
                <a:latin typeface="Symbol" charset="2"/>
                <a:cs typeface="Symbol" charset="2"/>
              </a:rPr>
              <a:t>s</a:t>
            </a:r>
            <a:r>
              <a:rPr lang="en-US" sz="2200" dirty="0" smtClean="0"/>
              <a:t> = 1.25 . 10</a:t>
            </a:r>
            <a:r>
              <a:rPr lang="en-US" sz="2200" baseline="30000" dirty="0" smtClean="0"/>
              <a:t>19</a:t>
            </a:r>
            <a:r>
              <a:rPr lang="en-US" sz="2200" dirty="0" smtClean="0"/>
              <a:t> cm</a:t>
            </a:r>
            <a:r>
              <a:rPr lang="en-US" sz="2200" baseline="30000" dirty="0" smtClean="0"/>
              <a:t>-2 </a:t>
            </a:r>
            <a:r>
              <a:rPr lang="en-US" sz="2200" dirty="0" smtClean="0"/>
              <a:t>at 30” for 16 km s</a:t>
            </a:r>
            <a:r>
              <a:rPr lang="en-US" sz="2200" baseline="30000" dirty="0" smtClean="0"/>
              <a:t>-1 </a:t>
            </a:r>
            <a:r>
              <a:rPr lang="en-US" sz="2200" dirty="0" smtClean="0"/>
              <a:t>FWHM HI line at 5 </a:t>
            </a:r>
            <a:r>
              <a:rPr lang="en-US" sz="2200" dirty="0"/>
              <a:t>km s</a:t>
            </a:r>
            <a:r>
              <a:rPr lang="en-US" sz="2200" baseline="30000" dirty="0"/>
              <a:t>-1 </a:t>
            </a:r>
            <a:r>
              <a:rPr lang="en-US" sz="2200" dirty="0"/>
              <a:t> </a:t>
            </a:r>
            <a:r>
              <a:rPr lang="en-US" sz="2200" dirty="0" smtClean="0"/>
              <a:t>channel spacing or 5 . 10</a:t>
            </a:r>
            <a:r>
              <a:rPr lang="en-US" sz="2200" baseline="30000" dirty="0" smtClean="0"/>
              <a:t>17 </a:t>
            </a:r>
            <a:r>
              <a:rPr lang="en-US" sz="2200" dirty="0" smtClean="0"/>
              <a:t>- 10</a:t>
            </a:r>
            <a:r>
              <a:rPr lang="en-US" sz="2200" baseline="30000" dirty="0" smtClean="0"/>
              <a:t>18</a:t>
            </a:r>
            <a:r>
              <a:rPr lang="en-US" sz="2200" dirty="0" smtClean="0"/>
              <a:t> </a:t>
            </a:r>
            <a:r>
              <a:rPr lang="en-US" sz="2200" dirty="0"/>
              <a:t>cm</a:t>
            </a:r>
            <a:r>
              <a:rPr lang="en-US" sz="2200" baseline="30000" dirty="0"/>
              <a:t>-2 </a:t>
            </a:r>
            <a:r>
              <a:rPr lang="en-US" sz="2200" dirty="0" smtClean="0"/>
              <a:t>at 90”</a:t>
            </a:r>
          </a:p>
          <a:p>
            <a:pPr marL="342900" indent="-342900" algn="just">
              <a:buFont typeface="Arial"/>
              <a:buChar char="•"/>
            </a:pPr>
            <a:endParaRPr lang="en-US" sz="2200" dirty="0" smtClean="0"/>
          </a:p>
          <a:p>
            <a:pPr marL="342900" indent="-342900" algn="just">
              <a:buFont typeface="Arial"/>
              <a:buChar char="•"/>
            </a:pPr>
            <a:r>
              <a:rPr lang="en-US" sz="2200" dirty="0"/>
              <a:t>The sensitivity numbers assume the canonical </a:t>
            </a:r>
            <a:r>
              <a:rPr lang="en-US" sz="2200" dirty="0" err="1"/>
              <a:t>MeerKAT</a:t>
            </a:r>
            <a:r>
              <a:rPr lang="en-US" sz="2200" dirty="0"/>
              <a:t> design with 64 dishes </a:t>
            </a:r>
            <a:r>
              <a:rPr lang="en-US" sz="2200" dirty="0" smtClean="0"/>
              <a:t>of </a:t>
            </a:r>
            <a:r>
              <a:rPr lang="en-US" sz="2200" dirty="0"/>
              <a:t>13.5m, a </a:t>
            </a:r>
            <a:r>
              <a:rPr lang="en-US" sz="2200" dirty="0" err="1"/>
              <a:t>T</a:t>
            </a:r>
            <a:r>
              <a:rPr lang="en-US" sz="2200" baseline="-25000" dirty="0" err="1"/>
              <a:t>sys</a:t>
            </a:r>
            <a:r>
              <a:rPr lang="en-US" sz="2200" baseline="30000" dirty="0"/>
              <a:t> </a:t>
            </a:r>
            <a:r>
              <a:rPr lang="en-US" sz="2200" dirty="0"/>
              <a:t>of 30 K and an overall efficiency of </a:t>
            </a:r>
            <a:r>
              <a:rPr lang="en-US" sz="2200" dirty="0" smtClean="0"/>
              <a:t>0.7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16" y="1157112"/>
            <a:ext cx="581707" cy="1056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100" y="4859338"/>
            <a:ext cx="4318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315913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Selection of the sample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7777" y="1861086"/>
            <a:ext cx="7119586" cy="230832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Criteria for the MHONGOOSE sample:</a:t>
            </a:r>
          </a:p>
          <a:p>
            <a:pPr marL="342900" indent="-342900" algn="just">
              <a:buFont typeface="Arial"/>
              <a:buChar char="•"/>
            </a:pPr>
            <a:endParaRPr lang="en-US" sz="2400" dirty="0"/>
          </a:p>
          <a:p>
            <a:pPr marL="800100" lvl="1" indent="-342900" algn="just">
              <a:buFont typeface="Arial"/>
              <a:buChar char="•"/>
            </a:pPr>
            <a:r>
              <a:rPr lang="en-US" sz="2400" dirty="0" smtClean="0"/>
              <a:t>HI detection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400" dirty="0" smtClean="0"/>
              <a:t>Extended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400" dirty="0" smtClean="0"/>
              <a:t>Sub-</a:t>
            </a:r>
            <a:r>
              <a:rPr lang="en-US" sz="2400" dirty="0" err="1" smtClean="0"/>
              <a:t>kpc</a:t>
            </a:r>
            <a:r>
              <a:rPr lang="en-US" sz="2400" dirty="0" smtClean="0"/>
              <a:t> resolution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400" dirty="0" smtClean="0"/>
              <a:t>No inclination selection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16" y="1157112"/>
            <a:ext cx="581707" cy="1056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100" y="4859338"/>
            <a:ext cx="4318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9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315913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Selection of the sample</a:t>
            </a:r>
          </a:p>
        </p:txBody>
      </p:sp>
      <p:pic>
        <p:nvPicPr>
          <p:cNvPr id="2" name="Picture 1" descr="MHON_inclinat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5" y="1552422"/>
            <a:ext cx="8441880" cy="530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1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315913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Selection of the sample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7777" y="1861086"/>
            <a:ext cx="7119586" cy="397031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800" dirty="0" smtClean="0"/>
              <a:t>Criteria for the MHONGOOSE sample:</a:t>
            </a:r>
          </a:p>
          <a:p>
            <a:pPr marL="342900" indent="-342900" algn="just">
              <a:buFont typeface="Arial"/>
              <a:buChar char="•"/>
            </a:pPr>
            <a:endParaRPr lang="en-US" sz="2800" dirty="0"/>
          </a:p>
          <a:p>
            <a:pPr marL="800100" lvl="1" indent="-342900" algn="just">
              <a:buFont typeface="Arial"/>
              <a:buChar char="•"/>
            </a:pPr>
            <a:r>
              <a:rPr lang="en-US" sz="2800" dirty="0" smtClean="0"/>
              <a:t>HI detection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800" dirty="0" smtClean="0"/>
              <a:t>Extended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800" dirty="0" smtClean="0"/>
              <a:t>Sub-</a:t>
            </a:r>
            <a:r>
              <a:rPr lang="en-US" sz="2800" dirty="0" err="1" smtClean="0"/>
              <a:t>kpc</a:t>
            </a:r>
            <a:r>
              <a:rPr lang="en-US" sz="2800" dirty="0" smtClean="0"/>
              <a:t> resolution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800" dirty="0" smtClean="0"/>
              <a:t>No inclination selection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800" dirty="0" smtClean="0"/>
              <a:t>Ensure </a:t>
            </a:r>
            <a:r>
              <a:rPr lang="en-US" sz="2800" b="1" dirty="0" smtClean="0"/>
              <a:t>log(M</a:t>
            </a:r>
            <a:r>
              <a:rPr lang="en-US" sz="2800" b="1" baseline="-25000" dirty="0" smtClean="0"/>
              <a:t>HI</a:t>
            </a:r>
            <a:r>
              <a:rPr lang="en-US" sz="2800" b="1" dirty="0" smtClean="0"/>
              <a:t>) coverage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800" dirty="0" smtClean="0"/>
              <a:t>Little foreground extinction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800" dirty="0" smtClean="0"/>
              <a:t>Other wavelength data (to be) available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16" y="1157112"/>
            <a:ext cx="581707" cy="1056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100" y="4859338"/>
            <a:ext cx="4318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41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12171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Selection of the sample</a:t>
            </a:r>
          </a:p>
        </p:txBody>
      </p:sp>
      <p:pic>
        <p:nvPicPr>
          <p:cNvPr id="2" name="Picture 1" descr="select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340"/>
            <a:ext cx="9144000" cy="560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1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12171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Selection of the sample</a:t>
            </a:r>
          </a:p>
        </p:txBody>
      </p:sp>
      <p:pic>
        <p:nvPicPr>
          <p:cNvPr id="3" name="Picture 2" descr="select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166"/>
            <a:ext cx="9144000" cy="558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6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12171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Selection of the sample</a:t>
            </a:r>
          </a:p>
        </p:txBody>
      </p:sp>
      <p:pic>
        <p:nvPicPr>
          <p:cNvPr id="4" name="Picture 3" descr="select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957"/>
            <a:ext cx="9144000" cy="559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6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 4" descr="kat7_panorama_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Image 8" descr="ska_logo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age 11" descr="UCTcircular_logo1_CMY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876300" y="315912"/>
            <a:ext cx="7231063" cy="1470025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8800" dirty="0" smtClean="0"/>
              <a:t>MHONGOOSE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876300" y="1940981"/>
            <a:ext cx="7231063" cy="322616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600" dirty="0" err="1">
                <a:solidFill>
                  <a:schemeClr val="tx1"/>
                </a:solidFill>
              </a:rPr>
              <a:t>MeerKAT</a:t>
            </a:r>
            <a:r>
              <a:rPr lang="en-US" sz="1600" dirty="0">
                <a:solidFill>
                  <a:schemeClr val="tx1"/>
                </a:solidFill>
              </a:rPr>
              <a:t> HI Observations of Nearby Galactic Objects: Observing Southern Emitters </a:t>
            </a:r>
            <a:endParaRPr lang="en-US" sz="16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3871" y="197556"/>
            <a:ext cx="581707" cy="1056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9989" y="1153581"/>
            <a:ext cx="431800" cy="787400"/>
          </a:xfrm>
          <a:prstGeom prst="rect">
            <a:avLst/>
          </a:prstGeom>
        </p:spPr>
      </p:pic>
      <p:pic>
        <p:nvPicPr>
          <p:cNvPr id="20" name="Picture 19" descr="team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74" y="2361366"/>
            <a:ext cx="4348357" cy="4275763"/>
          </a:xfrm>
          <a:prstGeom prst="rect">
            <a:avLst/>
          </a:prstGeom>
        </p:spPr>
      </p:pic>
      <p:pic>
        <p:nvPicPr>
          <p:cNvPr id="21" name="Picture 20" descr="team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831" y="2771913"/>
            <a:ext cx="4040216" cy="386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77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12171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Selection of the sample</a:t>
            </a:r>
          </a:p>
        </p:txBody>
      </p:sp>
      <p:pic>
        <p:nvPicPr>
          <p:cNvPr id="3" name="Picture 2" descr="select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175"/>
            <a:ext cx="9144000" cy="559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6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12171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Selection of the sample</a:t>
            </a:r>
          </a:p>
        </p:txBody>
      </p:sp>
      <p:pic>
        <p:nvPicPr>
          <p:cNvPr id="3" name="Picture 2" descr="select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175"/>
            <a:ext cx="9144000" cy="5599043"/>
          </a:xfrm>
          <a:prstGeom prst="rect">
            <a:avLst/>
          </a:prstGeom>
        </p:spPr>
      </p:pic>
      <p:pic>
        <p:nvPicPr>
          <p:cNvPr id="4" name="Picture 3" descr="select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937" y="1246175"/>
            <a:ext cx="4361063" cy="56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12171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Selection of the sample</a:t>
            </a:r>
          </a:p>
        </p:txBody>
      </p:sp>
      <p:pic>
        <p:nvPicPr>
          <p:cNvPr id="3" name="Picture 2" descr="select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175"/>
            <a:ext cx="9144000" cy="5599043"/>
          </a:xfrm>
          <a:prstGeom prst="rect">
            <a:avLst/>
          </a:prstGeom>
        </p:spPr>
      </p:pic>
      <p:pic>
        <p:nvPicPr>
          <p:cNvPr id="4" name="Picture 3" descr="select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937" y="1246175"/>
            <a:ext cx="4361063" cy="56118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8211" y="6202948"/>
            <a:ext cx="346711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How to get to 30 objects 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6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12171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Selection of the sample</a:t>
            </a:r>
          </a:p>
        </p:txBody>
      </p:sp>
      <p:pic>
        <p:nvPicPr>
          <p:cNvPr id="6" name="Picture 5" descr="select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522"/>
            <a:ext cx="9144000" cy="562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8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elect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01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1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elect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28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1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12171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Selection of the sample</a:t>
            </a:r>
          </a:p>
        </p:txBody>
      </p:sp>
      <p:pic>
        <p:nvPicPr>
          <p:cNvPr id="2" name="Picture 1" descr="select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129"/>
            <a:ext cx="9144000" cy="561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12171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Selection of the sample</a:t>
            </a:r>
          </a:p>
        </p:txBody>
      </p:sp>
      <p:pic>
        <p:nvPicPr>
          <p:cNvPr id="2" name="Picture 1" descr="select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4" y="1230072"/>
            <a:ext cx="9144000" cy="562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elect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3951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100" y="4859338"/>
            <a:ext cx="4318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1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elect1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0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8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315913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4800" dirty="0" smtClean="0"/>
              <a:t>HI: what’s left to do nearby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7777" y="1861086"/>
            <a:ext cx="6956779" cy="37856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The connection, over time, between </a:t>
            </a:r>
            <a:r>
              <a:rPr lang="en-US" sz="2400" b="1" dirty="0" smtClean="0"/>
              <a:t>star formation</a:t>
            </a:r>
            <a:r>
              <a:rPr lang="en-US" sz="2400" dirty="0" smtClean="0"/>
              <a:t>, </a:t>
            </a:r>
            <a:r>
              <a:rPr lang="en-US" sz="2400" b="1" dirty="0" smtClean="0"/>
              <a:t>HI dynamics</a:t>
            </a:r>
            <a:r>
              <a:rPr lang="en-US" sz="2400" dirty="0" smtClean="0"/>
              <a:t> and </a:t>
            </a:r>
            <a:r>
              <a:rPr lang="en-US" sz="2400" b="1" dirty="0" smtClean="0"/>
              <a:t>accretion</a:t>
            </a:r>
            <a:r>
              <a:rPr lang="en-US" sz="2400" dirty="0" smtClean="0"/>
              <a:t>, is one of the main issues to address in the coming years through </a:t>
            </a:r>
            <a:r>
              <a:rPr lang="en-US" sz="2400" i="1" dirty="0" smtClean="0"/>
              <a:t>large deep </a:t>
            </a:r>
            <a:r>
              <a:rPr lang="en-US" sz="2400" dirty="0" smtClean="0"/>
              <a:t>surveys of the HI in the </a:t>
            </a:r>
            <a:r>
              <a:rPr lang="en-US" sz="2400" i="1" dirty="0" smtClean="0"/>
              <a:t>local</a:t>
            </a:r>
            <a:r>
              <a:rPr lang="en-US" sz="2400" dirty="0" smtClean="0"/>
              <a:t> and </a:t>
            </a:r>
            <a:r>
              <a:rPr lang="en-US" sz="2400" i="1" dirty="0" smtClean="0"/>
              <a:t>distant</a:t>
            </a:r>
            <a:r>
              <a:rPr lang="en-US" sz="2400" dirty="0" smtClean="0"/>
              <a:t> Universe</a:t>
            </a:r>
          </a:p>
          <a:p>
            <a:pPr algn="just"/>
            <a:endParaRPr lang="en-US" sz="2400" dirty="0"/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How do galaxies get their gas ?</a:t>
            </a:r>
          </a:p>
          <a:p>
            <a:pPr marL="342900" indent="-342900" algn="just">
              <a:buFont typeface="Arial"/>
              <a:buChar char="•"/>
            </a:pPr>
            <a:endParaRPr lang="en-US" sz="2400" dirty="0"/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How is star formation regulated ?</a:t>
            </a:r>
          </a:p>
          <a:p>
            <a:pPr marL="342900" indent="-342900" algn="just">
              <a:buFont typeface="Arial"/>
              <a:buChar char="•"/>
            </a:pPr>
            <a:endParaRPr lang="en-US" sz="2400" dirty="0"/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How are outer disks and cosmic web linked ?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16" y="1157112"/>
            <a:ext cx="581707" cy="1056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100" y="4859338"/>
            <a:ext cx="4318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2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elect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01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1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elect1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93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1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elect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144000" cy="67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8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12171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SINGG sample</a:t>
            </a:r>
          </a:p>
        </p:txBody>
      </p:sp>
      <p:pic>
        <p:nvPicPr>
          <p:cNvPr id="2" name="Picture 1" descr="select1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354"/>
            <a:ext cx="9144000" cy="56075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478" y="5326476"/>
            <a:ext cx="2628348" cy="12810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49826" y="5478877"/>
            <a:ext cx="1314173" cy="4846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44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12171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SINGG sample</a:t>
            </a:r>
          </a:p>
        </p:txBody>
      </p:sp>
      <p:pic>
        <p:nvPicPr>
          <p:cNvPr id="2" name="Picture 1" descr="select1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129"/>
            <a:ext cx="9144000" cy="5616871"/>
          </a:xfrm>
          <a:prstGeom prst="rect">
            <a:avLst/>
          </a:prstGeom>
        </p:spPr>
      </p:pic>
      <p:pic>
        <p:nvPicPr>
          <p:cNvPr id="3" name="Picture 2" descr="Mhbin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42" y="1183253"/>
            <a:ext cx="4560957" cy="568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8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elect1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764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100" y="4859338"/>
            <a:ext cx="4318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8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elect1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9365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4200" y="5823434"/>
            <a:ext cx="431800" cy="78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3217" y="5823434"/>
            <a:ext cx="179350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More early-types</a:t>
            </a:r>
          </a:p>
          <a:p>
            <a:pPr algn="ctr"/>
            <a:r>
              <a:rPr lang="en-US" dirty="0" smtClean="0"/>
              <a:t>Less dwarfs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38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12171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Overall strategy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7777" y="1831474"/>
            <a:ext cx="7301999" cy="30469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Collaboration with SINGG/SUNGG/Wallaby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Shallow observations of </a:t>
            </a:r>
            <a:r>
              <a:rPr lang="en-US" sz="3600" baseline="-10000" dirty="0"/>
              <a:t>~</a:t>
            </a:r>
            <a:r>
              <a:rPr lang="en-US" sz="2400" dirty="0" smtClean="0"/>
              <a:t>200 galaxies</a:t>
            </a:r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Deeper follow-up of </a:t>
            </a:r>
            <a:r>
              <a:rPr lang="en-US" sz="3600" baseline="-10000" dirty="0" smtClean="0"/>
              <a:t>~</a:t>
            </a:r>
            <a:r>
              <a:rPr lang="en-US" sz="2400" dirty="0" smtClean="0"/>
              <a:t>60 galaxies with ATCA/GMRT</a:t>
            </a:r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Select 30 galaxies for </a:t>
            </a:r>
            <a:r>
              <a:rPr lang="en-US" sz="2400" dirty="0" err="1" smtClean="0"/>
              <a:t>MeerKAT</a:t>
            </a:r>
            <a:r>
              <a:rPr lang="en-US" sz="2400" dirty="0" smtClean="0"/>
              <a:t> deep survey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 smtClean="0"/>
              <a:t>200 hours corresponds to </a:t>
            </a:r>
            <a:r>
              <a:rPr lang="en-US" sz="2400" baseline="-10000" dirty="0" smtClean="0"/>
              <a:t>~</a:t>
            </a:r>
            <a:r>
              <a:rPr lang="en-US" sz="2000" dirty="0" smtClean="0"/>
              <a:t>M</a:t>
            </a:r>
            <a:r>
              <a:rPr lang="en-US" sz="2000" baseline="-25000" dirty="0" smtClean="0"/>
              <a:t>HI</a:t>
            </a:r>
            <a:r>
              <a:rPr lang="en-US" sz="2000" dirty="0" smtClean="0"/>
              <a:t>* at z = 0.1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46" y="1396769"/>
            <a:ext cx="581707" cy="1056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9776" y="4091062"/>
            <a:ext cx="4318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8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12171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MHONGOOSE update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7777" y="1411112"/>
            <a:ext cx="6956779" cy="489364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Work in the past year has concentrated on defining </a:t>
            </a:r>
            <a:r>
              <a:rPr lang="en-US" sz="2400" smtClean="0"/>
              <a:t>a </a:t>
            </a:r>
            <a:r>
              <a:rPr lang="en-US" sz="2400" smtClean="0"/>
              <a:t>precursor </a:t>
            </a:r>
            <a:r>
              <a:rPr lang="en-US" sz="2400" dirty="0" smtClean="0"/>
              <a:t>sample for MHONGOOSE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Sample of 90 galaxies has been defined using SINGG/SUNGG database (PI: Gerhardt </a:t>
            </a:r>
            <a:r>
              <a:rPr lang="en-US" sz="2400" dirty="0" err="1" smtClean="0"/>
              <a:t>Meurer</a:t>
            </a:r>
            <a:r>
              <a:rPr lang="en-US" sz="2400" dirty="0" smtClean="0"/>
              <a:t>)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SINGG/SUNGG were drawn from HIPASS in a similar manner as MHONGOOSE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Advantage is that multi-wavelength observations are readily available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First HI data cube obtained by KAT 7 (NGC 3109)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46" y="1411112"/>
            <a:ext cx="581707" cy="1056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7371" y="4831918"/>
            <a:ext cx="4318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58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12171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HI with KAT 7</a:t>
            </a:r>
          </a:p>
        </p:txBody>
      </p:sp>
      <p:pic>
        <p:nvPicPr>
          <p:cNvPr id="6" name="Picture 5" descr="pres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59" y="1098152"/>
            <a:ext cx="7264904" cy="1587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NGC3109_on_UKST_B_R_I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" y="2772750"/>
            <a:ext cx="4285981" cy="4085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Fig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9772" y="2393773"/>
            <a:ext cx="4085250" cy="48432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2756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315913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4800" dirty="0" smtClean="0"/>
              <a:t>HI: what’s left to do nearby ?</a:t>
            </a:r>
          </a:p>
        </p:txBody>
      </p:sp>
      <p:pic>
        <p:nvPicPr>
          <p:cNvPr id="11" name="Picture 5" descr="key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2150"/>
            <a:ext cx="229552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2554288"/>
            <a:ext cx="2874963" cy="43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key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1770063"/>
            <a:ext cx="4049712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825" y="2862818"/>
            <a:ext cx="191102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HI</a:t>
            </a:r>
            <a:r>
              <a:rPr lang="en-US" dirty="0" smtClean="0"/>
              <a:t> = 5 x 10</a:t>
            </a:r>
            <a:r>
              <a:rPr lang="en-US" baseline="30000" dirty="0" smtClean="0"/>
              <a:t>20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2924313" y="2054435"/>
            <a:ext cx="190674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HI</a:t>
            </a:r>
            <a:r>
              <a:rPr lang="en-US" dirty="0" smtClean="0"/>
              <a:t> = 1 x 10</a:t>
            </a:r>
            <a:r>
              <a:rPr lang="en-US" baseline="30000" dirty="0" smtClean="0"/>
              <a:t>20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6092767" y="1400731"/>
            <a:ext cx="185178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HI</a:t>
            </a:r>
            <a:r>
              <a:rPr lang="en-US" dirty="0" smtClean="0"/>
              <a:t> = 1 x 10</a:t>
            </a:r>
            <a:r>
              <a:rPr lang="en-US" baseline="30000" dirty="0" smtClean="0"/>
              <a:t>19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72974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12171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HI with KAT 7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993" y="1210125"/>
            <a:ext cx="4156003" cy="3056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mod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42" y="4267020"/>
            <a:ext cx="8192069" cy="259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22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12171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H</a:t>
            </a:r>
            <a:r>
              <a:rPr lang="en-US" sz="4800" dirty="0" smtClean="0">
                <a:latin typeface="Symbol" charset="2"/>
                <a:cs typeface="Symbol" charset="2"/>
              </a:rPr>
              <a:t>a</a:t>
            </a:r>
            <a:r>
              <a:rPr lang="en-US" sz="4800" dirty="0" smtClean="0"/>
              <a:t> </a:t>
            </a:r>
            <a:r>
              <a:rPr lang="en-US" sz="4800" dirty="0" err="1" smtClean="0"/>
              <a:t>Fabry</a:t>
            </a:r>
            <a:r>
              <a:rPr lang="en-US" sz="4800" dirty="0" smtClean="0"/>
              <a:t>-Perot on SALT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09" y="1081386"/>
            <a:ext cx="2891396" cy="2891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309" y="3972782"/>
            <a:ext cx="2891396" cy="2891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3289" y="1087564"/>
            <a:ext cx="2885218" cy="2885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0337" y="3972782"/>
            <a:ext cx="2885218" cy="28852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0982" y="2157654"/>
            <a:ext cx="2258701" cy="19389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SALT FP</a:t>
            </a:r>
          </a:p>
          <a:p>
            <a:pPr algn="ctr"/>
            <a:r>
              <a:rPr lang="en-US" sz="2400" dirty="0" smtClean="0"/>
              <a:t>Medium</a:t>
            </a:r>
          </a:p>
          <a:p>
            <a:pPr algn="ctr"/>
            <a:r>
              <a:rPr lang="en-US" sz="2400" dirty="0" smtClean="0"/>
              <a:t>Resolution</a:t>
            </a:r>
          </a:p>
          <a:p>
            <a:pPr algn="ctr"/>
            <a:r>
              <a:rPr lang="en-US" sz="2400" dirty="0" smtClean="0"/>
              <a:t>Data</a:t>
            </a:r>
          </a:p>
          <a:p>
            <a:pPr algn="ctr"/>
            <a:r>
              <a:rPr lang="en-US" sz="2400" dirty="0" smtClean="0"/>
              <a:t>September 2012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133705" y="6396335"/>
            <a:ext cx="1435159" cy="46166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NGC 7793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18130" y="5934670"/>
            <a:ext cx="1435159" cy="46166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NGC 7424</a:t>
            </a:r>
          </a:p>
        </p:txBody>
      </p:sp>
    </p:spTree>
    <p:extLst>
      <p:ext uri="{BB962C8B-B14F-4D97-AF65-F5344CB8AC3E}">
        <p14:creationId xmlns:p14="http://schemas.microsoft.com/office/powerpoint/2010/main" val="3991684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12171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4800" dirty="0" smtClean="0"/>
              <a:t>MHONGOOSE update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85931" y="1411112"/>
            <a:ext cx="6956779" cy="489364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First HI data cube obtained by KAT 7 (NGC 3109)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Commissioning of HI line </a:t>
            </a:r>
            <a:r>
              <a:rPr lang="en-US" sz="2400" dirty="0"/>
              <a:t>mode </a:t>
            </a:r>
            <a:r>
              <a:rPr lang="en-US" sz="2400" dirty="0" smtClean="0"/>
              <a:t>– KAT 7 commissioning </a:t>
            </a:r>
            <a:r>
              <a:rPr lang="en-US" sz="2400" dirty="0"/>
              <a:t>team </a:t>
            </a:r>
            <a:r>
              <a:rPr lang="en-US" sz="2400" dirty="0" smtClean="0"/>
              <a:t>in collaboration with               B</a:t>
            </a:r>
            <a:r>
              <a:rPr lang="en-US" sz="2400" dirty="0"/>
              <a:t>. </a:t>
            </a:r>
            <a:r>
              <a:rPr lang="en-US" sz="2400" dirty="0" smtClean="0"/>
              <a:t>Frank (PhD, UCT) </a:t>
            </a:r>
            <a:r>
              <a:rPr lang="en-US" sz="2400" dirty="0"/>
              <a:t>&amp; D</a:t>
            </a:r>
            <a:r>
              <a:rPr lang="en-US" sz="2400" dirty="0" smtClean="0"/>
              <a:t>. Lucero (post-doc, UCT)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SALT H</a:t>
            </a:r>
            <a:r>
              <a:rPr lang="en-US" sz="2400" dirty="0" smtClean="0">
                <a:latin typeface="Symbol" charset="2"/>
                <a:cs typeface="Symbol" charset="2"/>
              </a:rPr>
              <a:t>a</a:t>
            </a:r>
            <a:r>
              <a:rPr lang="en-US" sz="2400" dirty="0" smtClean="0"/>
              <a:t> </a:t>
            </a:r>
            <a:r>
              <a:rPr lang="en-US" sz="2400" dirty="0" err="1" smtClean="0"/>
              <a:t>Fabry</a:t>
            </a:r>
            <a:r>
              <a:rPr lang="en-US" sz="2400" dirty="0" smtClean="0"/>
              <a:t>-Perot follow-up of MHOGOOSE deep survey candidates (medium resolution)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ANU 2.3m (WIFES – 38” x 25” IFS) observations of candidates - PI: G. </a:t>
            </a:r>
            <a:r>
              <a:rPr lang="en-US" sz="2400" dirty="0" err="1" smtClean="0"/>
              <a:t>Meurer</a:t>
            </a:r>
            <a:r>
              <a:rPr lang="en-US" sz="2400" dirty="0" smtClean="0"/>
              <a:t>, in coll. </a:t>
            </a:r>
            <a:r>
              <a:rPr lang="en-US" sz="2400" dirty="0"/>
              <a:t>w</a:t>
            </a:r>
            <a:r>
              <a:rPr lang="en-US" sz="2400" dirty="0" smtClean="0"/>
              <a:t>ith M. </a:t>
            </a:r>
            <a:r>
              <a:rPr lang="en-US" sz="2400" dirty="0" err="1" smtClean="0"/>
              <a:t>Mogotsi</a:t>
            </a:r>
            <a:r>
              <a:rPr lang="en-US" sz="2400" dirty="0" smtClean="0"/>
              <a:t> (PhD, UCT)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46" y="1411112"/>
            <a:ext cx="581707" cy="1056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7371" y="4831918"/>
            <a:ext cx="4318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2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12171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3800" dirty="0" smtClean="0"/>
              <a:t>MHONGOOSE sample questions</a:t>
            </a:r>
          </a:p>
        </p:txBody>
      </p:sp>
      <p:pic>
        <p:nvPicPr>
          <p:cNvPr id="2" name="Picture 1" descr="select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329"/>
            <a:ext cx="9144000" cy="5623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16" y="1157112"/>
            <a:ext cx="581707" cy="1056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100" y="4859338"/>
            <a:ext cx="4318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5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246384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3800" dirty="0"/>
              <a:t>w</a:t>
            </a:r>
            <a:r>
              <a:rPr lang="en-US" sz="3800" dirty="0" smtClean="0"/>
              <a:t>ebsite: </a:t>
            </a:r>
            <a:r>
              <a:rPr lang="en-US" sz="3800" dirty="0" err="1" smtClean="0"/>
              <a:t>mhongoose.astron.nl</a:t>
            </a:r>
            <a:endParaRPr lang="en-US" sz="3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777" y="12171"/>
            <a:ext cx="581707" cy="1056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756" y="675039"/>
            <a:ext cx="431800" cy="787400"/>
          </a:xfrm>
          <a:prstGeom prst="rect">
            <a:avLst/>
          </a:prstGeom>
        </p:spPr>
      </p:pic>
      <p:pic>
        <p:nvPicPr>
          <p:cNvPr id="3" name="Picture 2" descr="websit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2403"/>
            <a:ext cx="9144000" cy="5065597"/>
          </a:xfrm>
          <a:prstGeom prst="rect">
            <a:avLst/>
          </a:prstGeom>
        </p:spPr>
      </p:pic>
      <p:pic>
        <p:nvPicPr>
          <p:cNvPr id="4" name="Picture 3" descr="astro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756" y="6372606"/>
            <a:ext cx="1631244" cy="485394"/>
          </a:xfrm>
          <a:prstGeom prst="rect">
            <a:avLst/>
          </a:prstGeom>
        </p:spPr>
      </p:pic>
      <p:pic>
        <p:nvPicPr>
          <p:cNvPr id="6" name="Picture 5" descr="icrar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032" y="2097941"/>
            <a:ext cx="1095968" cy="9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63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1087438"/>
            <a:ext cx="2925763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5" y="1270000"/>
            <a:ext cx="42037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5" y="3246438"/>
            <a:ext cx="40513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3238" y="4723408"/>
            <a:ext cx="2710999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Ultra-deep HI observations</a:t>
            </a:r>
          </a:p>
          <a:p>
            <a:pPr>
              <a:defRPr/>
            </a:pPr>
            <a:r>
              <a:rPr lang="en-US" dirty="0"/>
              <a:t>reveal significant amount</a:t>
            </a:r>
          </a:p>
          <a:p>
            <a:pPr>
              <a:defRPr/>
            </a:pPr>
            <a:r>
              <a:rPr lang="en-US" dirty="0"/>
              <a:t>of extra-planar </a:t>
            </a:r>
            <a:r>
              <a:rPr lang="en-US" dirty="0" smtClean="0"/>
              <a:t>gas</a:t>
            </a:r>
            <a:endParaRPr lang="en-US" dirty="0"/>
          </a:p>
        </p:txBody>
      </p:sp>
      <p:sp>
        <p:nvSpPr>
          <p:cNvPr id="53257" name="TextBox 5"/>
          <p:cNvSpPr txBox="1">
            <a:spLocks noChangeArrowheads="1"/>
          </p:cNvSpPr>
          <p:nvPr/>
        </p:nvSpPr>
        <p:spPr bwMode="auto">
          <a:xfrm>
            <a:off x="128588" y="1270000"/>
            <a:ext cx="20193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Two components</a:t>
            </a:r>
          </a:p>
          <a:p>
            <a:pPr algn="ctr" eaLnBrk="1" hangingPunct="1"/>
            <a:endParaRPr lang="en-US" sz="1800" dirty="0"/>
          </a:p>
          <a:p>
            <a:pPr algn="ctr" eaLnBrk="1" hangingPunct="1"/>
            <a:endParaRPr lang="en-US" sz="1800" dirty="0"/>
          </a:p>
          <a:p>
            <a:pPr algn="ctr" eaLnBrk="1" hangingPunct="1"/>
            <a:endParaRPr lang="en-US" sz="1800" dirty="0"/>
          </a:p>
          <a:p>
            <a:pPr algn="ctr" eaLnBrk="1" hangingPunct="1"/>
            <a:r>
              <a:rPr lang="en-US" sz="1800" dirty="0"/>
              <a:t>Galactic fountains</a:t>
            </a:r>
          </a:p>
          <a:p>
            <a:pPr algn="ctr" eaLnBrk="1" hangingPunct="1"/>
            <a:endParaRPr lang="en-US" sz="1800" dirty="0"/>
          </a:p>
          <a:p>
            <a:pPr algn="ctr" eaLnBrk="1" hangingPunct="1"/>
            <a:endParaRPr lang="en-US" sz="1800" dirty="0"/>
          </a:p>
          <a:p>
            <a:pPr algn="ctr" eaLnBrk="1" hangingPunct="1"/>
            <a:endParaRPr lang="en-US" sz="1800" dirty="0"/>
          </a:p>
          <a:p>
            <a:pPr algn="ctr" eaLnBrk="1" hangingPunct="1"/>
            <a:endParaRPr lang="en-US" sz="1800" dirty="0"/>
          </a:p>
          <a:p>
            <a:pPr algn="ctr" eaLnBrk="1" hangingPunct="1"/>
            <a:endParaRPr lang="en-US" sz="1800" dirty="0"/>
          </a:p>
          <a:p>
            <a:pPr algn="ctr" eaLnBrk="1" hangingPunct="1"/>
            <a:endParaRPr lang="en-US" sz="1800" dirty="0"/>
          </a:p>
          <a:p>
            <a:pPr algn="ctr" eaLnBrk="1" hangingPunct="1"/>
            <a:r>
              <a:rPr lang="en-US" sz="1800" dirty="0"/>
              <a:t>Accretion (HVC)</a:t>
            </a:r>
          </a:p>
        </p:txBody>
      </p:sp>
      <p:sp>
        <p:nvSpPr>
          <p:cNvPr id="11" name="Titre 1"/>
          <p:cNvSpPr>
            <a:spLocks noGrp="1"/>
          </p:cNvSpPr>
          <p:nvPr>
            <p:ph type="ctrTitle"/>
          </p:nvPr>
        </p:nvSpPr>
        <p:spPr>
          <a:xfrm>
            <a:off x="987777" y="18867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4800" dirty="0" smtClean="0"/>
              <a:t>HI: what’s left to do nearby ?</a:t>
            </a:r>
          </a:p>
        </p:txBody>
      </p:sp>
    </p:spTree>
    <p:extLst>
      <p:ext uri="{BB962C8B-B14F-4D97-AF65-F5344CB8AC3E}">
        <p14:creationId xmlns:p14="http://schemas.microsoft.com/office/powerpoint/2010/main" val="59000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315913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4800" dirty="0" smtClean="0"/>
              <a:t>HI: what’s left to do nearby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16" y="1157112"/>
            <a:ext cx="581707" cy="1056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0" y="4699303"/>
            <a:ext cx="431800" cy="787400"/>
          </a:xfrm>
          <a:prstGeom prst="rect">
            <a:avLst/>
          </a:prstGeom>
        </p:spPr>
      </p:pic>
      <p:pic>
        <p:nvPicPr>
          <p:cNvPr id="3" name="Picture 2" descr="kh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7" y="1462422"/>
            <a:ext cx="3425622" cy="4184316"/>
          </a:xfrm>
          <a:prstGeom prst="rect">
            <a:avLst/>
          </a:prstGeom>
        </p:spPr>
      </p:pic>
      <p:pic>
        <p:nvPicPr>
          <p:cNvPr id="4" name="Picture 3" descr="kh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99" y="1965158"/>
            <a:ext cx="4237139" cy="31278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05841" y="5000407"/>
            <a:ext cx="404469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NGC 2995: Hess, K. et al. 2009</a:t>
            </a:r>
            <a:endParaRPr lang="en-US" dirty="0"/>
          </a:p>
          <a:p>
            <a:r>
              <a:rPr lang="en-US" dirty="0" smtClean="0"/>
              <a:t>Study of galactic fountain &amp; accretion gas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03926" y="1585397"/>
            <a:ext cx="253146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cs typeface="Symbol" charset="2"/>
              </a:rPr>
              <a:t>ATCA -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HI</a:t>
            </a:r>
            <a:r>
              <a:rPr lang="en-US" dirty="0" smtClean="0"/>
              <a:t> = 1 x 10</a:t>
            </a:r>
            <a:r>
              <a:rPr lang="en-US" baseline="30000" dirty="0" smtClean="0"/>
              <a:t>20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445109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315913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4800" dirty="0" smtClean="0"/>
              <a:t>HI: what’s left to do nearby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16" y="1157112"/>
            <a:ext cx="581707" cy="1056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0" y="4699303"/>
            <a:ext cx="431800" cy="787400"/>
          </a:xfrm>
          <a:prstGeom prst="rect">
            <a:avLst/>
          </a:prstGeom>
        </p:spPr>
      </p:pic>
      <p:pic>
        <p:nvPicPr>
          <p:cNvPr id="2" name="Picture 1" descr="NGC3109_on_UKST_B_R_I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3" y="1577473"/>
            <a:ext cx="3419514" cy="3259363"/>
          </a:xfrm>
          <a:prstGeom prst="rect">
            <a:avLst/>
          </a:prstGeom>
        </p:spPr>
      </p:pic>
      <p:pic>
        <p:nvPicPr>
          <p:cNvPr id="9" name="Picture 8" descr="BarnesdeBlok200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006" y="1478919"/>
            <a:ext cx="7023587" cy="31117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59953" y="5054469"/>
            <a:ext cx="308404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HIPASS: Barnes &amp; de Blok 2001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74811" y="5054469"/>
            <a:ext cx="194825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KAT 7: march 2012</a:t>
            </a:r>
            <a:endParaRPr lang="en-US" dirty="0"/>
          </a:p>
        </p:txBody>
      </p:sp>
      <p:pic>
        <p:nvPicPr>
          <p:cNvPr id="3" name="Picture 2" descr="n3109vl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825" y="3325536"/>
            <a:ext cx="1600200" cy="1511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95977" y="5054469"/>
            <a:ext cx="276191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VLA: </a:t>
            </a:r>
            <a:r>
              <a:rPr lang="en-US" dirty="0" err="1" smtClean="0"/>
              <a:t>Jobin</a:t>
            </a:r>
            <a:r>
              <a:rPr lang="en-US" dirty="0" smtClean="0"/>
              <a:t> &amp; Carignan 1990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217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987777" y="315913"/>
            <a:ext cx="6956779" cy="10387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4800" dirty="0" smtClean="0"/>
              <a:t>HI: what’s left to do nearby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16" y="1157112"/>
            <a:ext cx="581707" cy="1056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0" y="4699303"/>
            <a:ext cx="431800" cy="787400"/>
          </a:xfrm>
          <a:prstGeom prst="rect">
            <a:avLst/>
          </a:prstGeom>
        </p:spPr>
      </p:pic>
      <p:pic>
        <p:nvPicPr>
          <p:cNvPr id="3" name="Picture 2" descr="M81groupHI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7" y="1930510"/>
            <a:ext cx="6956779" cy="27929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99363" y="5061514"/>
            <a:ext cx="287665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M81 group: </a:t>
            </a:r>
            <a:r>
              <a:rPr lang="en-US" dirty="0" err="1" smtClean="0"/>
              <a:t>grav</a:t>
            </a:r>
            <a:r>
              <a:rPr lang="en-US" dirty="0" smtClean="0"/>
              <a:t>. interaction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41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age 4" descr="kat7_panorama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6738"/>
            <a:ext cx="9144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Image 8" descr="ska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Image 11" descr="UCTcircular_logo1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0"/>
            <a:ext cx="10366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4"/>
          <p:cNvSpPr txBox="1">
            <a:spLocks/>
          </p:cNvSpPr>
          <p:nvPr/>
        </p:nvSpPr>
        <p:spPr>
          <a:xfrm>
            <a:off x="1581150" y="274638"/>
            <a:ext cx="5821363" cy="7762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/>
              <a:t>ATLAS</a:t>
            </a:r>
            <a:r>
              <a:rPr lang="en-US" sz="4400" baseline="30000" dirty="0"/>
              <a:t>3D</a:t>
            </a:r>
          </a:p>
        </p:txBody>
      </p:sp>
      <p:pic>
        <p:nvPicPr>
          <p:cNvPr id="5120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3529013"/>
            <a:ext cx="7650163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99388" y="4033838"/>
            <a:ext cx="931862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low density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99388" y="5322888"/>
            <a:ext cx="1033462" cy="923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high density (groups)</a:t>
            </a:r>
          </a:p>
        </p:txBody>
      </p:sp>
      <p:sp>
        <p:nvSpPr>
          <p:cNvPr id="4" name="Rectangle 3"/>
          <p:cNvSpPr/>
          <p:nvPr/>
        </p:nvSpPr>
        <p:spPr>
          <a:xfrm>
            <a:off x="876300" y="1220788"/>
            <a:ext cx="6815138" cy="19383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2400" dirty="0"/>
              <a:t>166 early-type galaxies, ~2000 </a:t>
            </a:r>
            <a:r>
              <a:rPr lang="en-US" sz="2400" dirty="0" err="1"/>
              <a:t>hrs</a:t>
            </a:r>
            <a:r>
              <a:rPr lang="en-US" sz="2400" dirty="0"/>
              <a:t> </a:t>
            </a:r>
            <a:r>
              <a:rPr lang="en-US" sz="2400" dirty="0" err="1"/>
              <a:t>Westerbork</a:t>
            </a:r>
            <a:endParaRPr lang="en-US" sz="2400" dirty="0"/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/>
              <a:t>sensitivity: N(HI)~10</a:t>
            </a:r>
            <a:r>
              <a:rPr lang="en-US" sz="2400" baseline="30000" dirty="0"/>
              <a:t>19</a:t>
            </a:r>
            <a:r>
              <a:rPr lang="en-US" sz="2400" dirty="0"/>
              <a:t> cm</a:t>
            </a:r>
            <a:r>
              <a:rPr lang="en-US" sz="2400" baseline="30000" dirty="0"/>
              <a:t>-2</a:t>
            </a:r>
            <a:r>
              <a:rPr lang="en-US" sz="2400" dirty="0"/>
              <a:t>, M(HI)~10</a:t>
            </a:r>
            <a:r>
              <a:rPr lang="en-US" sz="2400" baseline="30000" dirty="0"/>
              <a:t>7</a:t>
            </a:r>
            <a:r>
              <a:rPr lang="en-US" sz="2400" dirty="0"/>
              <a:t> M</a:t>
            </a:r>
            <a:r>
              <a:rPr lang="en-US" sz="2400" baseline="-25000" dirty="0"/>
              <a:t>⨀</a:t>
            </a:r>
            <a:endParaRPr lang="en-US" sz="2400" dirty="0"/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/>
              <a:t>40% detection rate outside Virgo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/>
              <a:t>1/4 of all ETGs host HI discs (10</a:t>
            </a:r>
            <a:r>
              <a:rPr lang="en-US" sz="2400" baseline="30000" dirty="0"/>
              <a:t>7</a:t>
            </a:r>
            <a:r>
              <a:rPr lang="en-US" sz="2400" dirty="0"/>
              <a:t>-10</a:t>
            </a:r>
            <a:r>
              <a:rPr lang="en-US" sz="2400" baseline="30000" dirty="0"/>
              <a:t>10</a:t>
            </a:r>
            <a:r>
              <a:rPr lang="en-US" sz="2400" dirty="0"/>
              <a:t> M</a:t>
            </a:r>
            <a:r>
              <a:rPr lang="en-US" sz="2400" baseline="-25000" dirty="0"/>
              <a:t>⨀</a:t>
            </a:r>
            <a:r>
              <a:rPr lang="en-US" sz="2400" dirty="0"/>
              <a:t>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/>
              <a:t>show the </a:t>
            </a:r>
            <a:r>
              <a:rPr lang="en-US" sz="2400" b="1" u="sng" dirty="0"/>
              <a:t>importance of environment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02513" y="3159125"/>
            <a:ext cx="1741487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Serra et al. 2012</a:t>
            </a:r>
          </a:p>
        </p:txBody>
      </p:sp>
    </p:spTree>
    <p:extLst>
      <p:ext uri="{BB962C8B-B14F-4D97-AF65-F5344CB8AC3E}">
        <p14:creationId xmlns:p14="http://schemas.microsoft.com/office/powerpoint/2010/main" val="3346160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926</Words>
  <Application>Microsoft Macintosh PowerPoint</Application>
  <PresentationFormat>On-screen Show (4:3)</PresentationFormat>
  <Paragraphs>157</Paragraphs>
  <Slides>44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MHONGOOSE</vt:lpstr>
      <vt:lpstr>MHONGOOSE</vt:lpstr>
      <vt:lpstr>HI: what’s left to do nearby ?</vt:lpstr>
      <vt:lpstr>HI: what’s left to do nearby ?</vt:lpstr>
      <vt:lpstr>HI: what’s left to do nearby ?</vt:lpstr>
      <vt:lpstr>HI: what’s left to do nearby ?</vt:lpstr>
      <vt:lpstr>HI: what’s left to do nearby ?</vt:lpstr>
      <vt:lpstr>HI: what’s left to do nearby ?</vt:lpstr>
      <vt:lpstr>PowerPoint Presentation</vt:lpstr>
      <vt:lpstr>PowerPoint Presentation</vt:lpstr>
      <vt:lpstr>MHONGOOSE history</vt:lpstr>
      <vt:lpstr>MHONGOOSE history</vt:lpstr>
      <vt:lpstr>Deep Survey</vt:lpstr>
      <vt:lpstr>Selection of the sample</vt:lpstr>
      <vt:lpstr>Selection of the sample</vt:lpstr>
      <vt:lpstr>Selection of the sample</vt:lpstr>
      <vt:lpstr>Selection of the sample</vt:lpstr>
      <vt:lpstr>Selection of the sample</vt:lpstr>
      <vt:lpstr>Selection of the sample</vt:lpstr>
      <vt:lpstr>Selection of the sample</vt:lpstr>
      <vt:lpstr>Selection of the sample</vt:lpstr>
      <vt:lpstr>Selection of the sample</vt:lpstr>
      <vt:lpstr>Selection of the sample</vt:lpstr>
      <vt:lpstr>PowerPoint Presentation</vt:lpstr>
      <vt:lpstr>PowerPoint Presentation</vt:lpstr>
      <vt:lpstr>Selection of the sample</vt:lpstr>
      <vt:lpstr>Selection of the sample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SINGG sample</vt:lpstr>
      <vt:lpstr>SINGG sample</vt:lpstr>
      <vt:lpstr>PowerPoint Presentation</vt:lpstr>
      <vt:lpstr>PowerPoint Presentation</vt:lpstr>
      <vt:lpstr>Overall strategy</vt:lpstr>
      <vt:lpstr>MHONGOOSE update</vt:lpstr>
      <vt:lpstr>HI with KAT 7</vt:lpstr>
      <vt:lpstr>HI with KAT 7</vt:lpstr>
      <vt:lpstr>Ha Fabry-Perot on SALT</vt:lpstr>
      <vt:lpstr>MHONGOOSE update</vt:lpstr>
      <vt:lpstr>MHONGOOSE sample questions</vt:lpstr>
      <vt:lpstr>website: mhongoose.astron.nl</vt:lpstr>
    </vt:vector>
  </TitlesOfParts>
  <Company>Université de Montréal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MHONGOOSE</dc:title>
  <dc:creator>Claude Carignan</dc:creator>
  <cp:lastModifiedBy>Claude Carignan</cp:lastModifiedBy>
  <cp:revision>55</cp:revision>
  <dcterms:created xsi:type="dcterms:W3CDTF">2012-10-27T15:05:56Z</dcterms:created>
  <dcterms:modified xsi:type="dcterms:W3CDTF">2012-11-04T19:15:47Z</dcterms:modified>
</cp:coreProperties>
</file>