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D78C-F8C9-E142-AF7B-742587448460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D179-4397-1048-B66F-4A40CEA68E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MeerGAL</a:t>
            </a:r>
            <a:r>
              <a:rPr lang="en-US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a high frequency survey of the Southern Galaxy</a:t>
            </a:r>
            <a:endParaRPr lang="en-US" dirty="0">
              <a:effectLst>
                <a:outerShdw blurRad="50800" dist="38100" dir="2700000">
                  <a:schemeClr val="bg2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Mark Thompson, </a:t>
            </a:r>
            <a:r>
              <a:rPr lang="en-US" sz="2400" dirty="0" err="1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Sharmila</a:t>
            </a:r>
            <a:r>
              <a:rPr lang="en-US" sz="2400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Goedhart</a:t>
            </a:r>
            <a:endParaRPr lang="en-US" sz="2400" dirty="0" smtClean="0">
              <a:effectLst>
                <a:outerShdw blurRad="50800" dist="38100" dir="2700000">
                  <a:schemeClr val="bg2">
                    <a:alpha val="43000"/>
                  </a:scheme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and</a:t>
            </a:r>
          </a:p>
          <a:p>
            <a:r>
              <a:rPr lang="en-US" sz="2400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The </a:t>
            </a:r>
            <a:r>
              <a:rPr lang="en-US" sz="2400" dirty="0" err="1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MeerGAL</a:t>
            </a:r>
            <a:r>
              <a:rPr lang="en-US" sz="2400" dirty="0" smtClean="0">
                <a:effectLst>
                  <a:outerShdw blurRad="50800" dist="38100" dir="2700000">
                    <a:schemeClr val="bg2">
                      <a:alpha val="43000"/>
                    </a:schemeClr>
                  </a:outerShdw>
                </a:effectLst>
              </a:rPr>
              <a:t> Consortium</a:t>
            </a:r>
            <a:endParaRPr lang="en-US" sz="2400" dirty="0">
              <a:effectLst>
                <a:outerShdw blurRad="50800" dist="38100" dir="2700000">
                  <a:schemeClr val="bg2"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objects for optical follow-up will be found in the first epoch of </a:t>
            </a:r>
            <a:r>
              <a:rPr lang="en-US" sz="2400" dirty="0" err="1" smtClean="0"/>
              <a:t>MeerGAL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is possible that optical variability studies may be requested, </a:t>
            </a:r>
            <a:r>
              <a:rPr lang="en-US" sz="2400" dirty="0" err="1" smtClean="0"/>
              <a:t>eg</a:t>
            </a:r>
            <a:r>
              <a:rPr lang="en-US" sz="2400" dirty="0" smtClean="0"/>
              <a:t> X-ray binary counterparts, symbiotic stars</a:t>
            </a:r>
          </a:p>
          <a:p>
            <a:endParaRPr lang="en-US" sz="2400" dirty="0" smtClean="0"/>
          </a:p>
          <a:p>
            <a:r>
              <a:rPr lang="en-US" sz="2400" dirty="0" smtClean="0"/>
              <a:t>Sample size is uncertain</a:t>
            </a:r>
          </a:p>
          <a:p>
            <a:r>
              <a:rPr lang="en-US" sz="2400" dirty="0" smtClean="0"/>
              <a:t>Can probably use an intermediate size telescope to narrow the sample for SALT (AAT)</a:t>
            </a:r>
          </a:p>
          <a:p>
            <a:r>
              <a:rPr lang="en-US" sz="2400" dirty="0" smtClean="0"/>
              <a:t>Possibly 250 hours of SALT time would be needed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252605" y="1390602"/>
            <a:ext cx="8891396" cy="528601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526"/>
              </a:spcAft>
              <a:buNone/>
            </a:pPr>
            <a:r>
              <a:rPr lang="en-US" sz="2100" dirty="0">
                <a:latin typeface="Arial MT Lt" charset="0"/>
                <a:cs typeface="Arial MT Lt" charset="0"/>
              </a:rPr>
              <a:t>The high frequency optically thick, variable Galaxy is relatively unexplored</a:t>
            </a:r>
          </a:p>
          <a:p>
            <a:pPr>
              <a:spcAft>
                <a:spcPts val="526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Survey cost scales as ν</a:t>
            </a:r>
            <a:r>
              <a:rPr lang="en-US" sz="2100" baseline="30000" dirty="0">
                <a:latin typeface="Arial MT Lt" charset="0"/>
                <a:cs typeface="Arial MT Lt" charset="0"/>
              </a:rPr>
              <a:t>2.2</a:t>
            </a:r>
            <a:r>
              <a:rPr lang="en-US" sz="2100" dirty="0">
                <a:latin typeface="Arial MT Lt" charset="0"/>
                <a:cs typeface="Arial MT Lt" charset="0"/>
              </a:rPr>
              <a:t> to ν</a:t>
            </a:r>
            <a:r>
              <a:rPr lang="en-US" sz="2100" baseline="30000" dirty="0">
                <a:latin typeface="Arial MT Lt" charset="0"/>
                <a:cs typeface="Arial MT Lt" charset="0"/>
              </a:rPr>
              <a:t>3.4 </a:t>
            </a:r>
            <a:br>
              <a:rPr lang="en-US" sz="2100" baseline="30000" dirty="0">
                <a:latin typeface="Arial MT Lt" charset="0"/>
                <a:cs typeface="Arial MT Lt" charset="0"/>
              </a:rPr>
            </a:br>
            <a:r>
              <a:rPr lang="en-US" sz="2100" dirty="0">
                <a:latin typeface="Arial MT Lt" charset="0"/>
                <a:cs typeface="Arial MT Lt" charset="0"/>
              </a:rPr>
              <a:t>(for non-thermal or optically thin emission)</a:t>
            </a:r>
          </a:p>
          <a:p>
            <a:pPr>
              <a:spcAft>
                <a:spcPts val="526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However, low frequency GHz surveys select against rising spectra</a:t>
            </a:r>
          </a:p>
          <a:p>
            <a:pPr>
              <a:spcAft>
                <a:spcPts val="526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~10 GHz surveys of the Galaxy that have been done to date all have </a:t>
            </a:r>
            <a:r>
              <a:rPr lang="en-US" sz="2100" dirty="0" err="1">
                <a:latin typeface="Arial MT Lt" charset="0"/>
                <a:cs typeface="Arial MT Lt" charset="0"/>
              </a:rPr>
              <a:t>arcmin</a:t>
            </a:r>
            <a:r>
              <a:rPr lang="en-US" sz="2100" dirty="0">
                <a:latin typeface="Arial MT Lt" charset="0"/>
                <a:cs typeface="Arial MT Lt" charset="0"/>
              </a:rPr>
              <a:t> resolution or sensitivities measured in </a:t>
            </a:r>
            <a:r>
              <a:rPr lang="en-US" sz="2100" dirty="0" err="1">
                <a:latin typeface="Arial MT Lt" charset="0"/>
                <a:cs typeface="Arial MT Lt" charset="0"/>
              </a:rPr>
              <a:t>Jy</a:t>
            </a:r>
            <a:r>
              <a:rPr lang="en-US" sz="2100" dirty="0">
                <a:latin typeface="Arial MT Lt" charset="0"/>
                <a:cs typeface="Arial MT Lt" charset="0"/>
              </a:rPr>
              <a:t> </a:t>
            </a:r>
            <a:br>
              <a:rPr lang="en-US" sz="2100" dirty="0">
                <a:latin typeface="Arial MT Lt" charset="0"/>
                <a:cs typeface="Arial MT Lt" charset="0"/>
              </a:rPr>
            </a:br>
            <a:r>
              <a:rPr lang="en-US" sz="2100" dirty="0">
                <a:latin typeface="Arial MT Lt" charset="0"/>
                <a:cs typeface="Arial MT Lt" charset="0"/>
              </a:rPr>
              <a:t>(AT20G, Langston, </a:t>
            </a:r>
            <a:r>
              <a:rPr lang="en-US" sz="2100" dirty="0" err="1">
                <a:latin typeface="Arial MT Lt" charset="0"/>
                <a:cs typeface="Arial MT Lt" charset="0"/>
              </a:rPr>
              <a:t>Nobeyama</a:t>
            </a:r>
            <a:r>
              <a:rPr lang="en-US" sz="2100" dirty="0">
                <a:latin typeface="Arial MT Lt" charset="0"/>
                <a:cs typeface="Arial MT Lt" charset="0"/>
              </a:rPr>
              <a:t>, Ryle 10C…)</a:t>
            </a:r>
          </a:p>
          <a:p>
            <a:pPr>
              <a:spcAft>
                <a:spcPts val="526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Hints of variability from Langston survey </a:t>
            </a:r>
          </a:p>
          <a:p>
            <a:pPr>
              <a:spcAft>
                <a:spcPts val="526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Many small dishes &amp; sensitive feed design of </a:t>
            </a:r>
            <a:r>
              <a:rPr lang="en-US" sz="2100" dirty="0" err="1">
                <a:latin typeface="Arial MT Lt" charset="0"/>
                <a:cs typeface="Arial MT Lt" charset="0"/>
              </a:rPr>
              <a:t>MeerKAT</a:t>
            </a:r>
            <a:r>
              <a:rPr lang="en-US" sz="2100" dirty="0">
                <a:latin typeface="Arial MT Lt" charset="0"/>
                <a:cs typeface="Arial MT Lt" charset="0"/>
              </a:rPr>
              <a:t> cuts the survey cost at 14 GHz to ~ the same as the EVLA at 5 GHz</a:t>
            </a:r>
          </a:p>
          <a:p>
            <a:pPr>
              <a:spcAft>
                <a:spcPts val="526"/>
              </a:spcAft>
              <a:buNone/>
            </a:pPr>
            <a:r>
              <a:rPr lang="en-US" sz="2500" dirty="0" err="1">
                <a:latin typeface="Arial MT Lt" charset="0"/>
                <a:cs typeface="Arial MT Lt" charset="0"/>
              </a:rPr>
              <a:t>MeerGAL</a:t>
            </a:r>
            <a:r>
              <a:rPr lang="en-US" sz="2500" dirty="0">
                <a:latin typeface="Arial MT Lt" charset="0"/>
                <a:cs typeface="Arial MT Lt" charset="0"/>
              </a:rPr>
              <a:t> will be the first high frequency sub-</a:t>
            </a:r>
            <a:r>
              <a:rPr lang="en-US" sz="2500" dirty="0" err="1">
                <a:latin typeface="Arial MT Lt" charset="0"/>
                <a:cs typeface="Arial MT Lt" charset="0"/>
              </a:rPr>
              <a:t>arcsec</a:t>
            </a:r>
            <a:r>
              <a:rPr lang="en-US" sz="2500" dirty="0">
                <a:latin typeface="Arial MT Lt" charset="0"/>
                <a:cs typeface="Arial MT Lt" charset="0"/>
              </a:rPr>
              <a:t> sub-</a:t>
            </a:r>
            <a:r>
              <a:rPr lang="en-US" sz="2500" dirty="0" err="1">
                <a:latin typeface="Arial MT Lt" charset="0"/>
                <a:cs typeface="Arial MT Lt" charset="0"/>
              </a:rPr>
              <a:t>mJy</a:t>
            </a:r>
            <a:r>
              <a:rPr lang="en-US" sz="2500" dirty="0">
                <a:latin typeface="Arial MT Lt" charset="0"/>
                <a:cs typeface="Arial MT Lt" charset="0"/>
              </a:rPr>
              <a:t> multi-epoch survey of the Galaxy</a:t>
            </a:r>
          </a:p>
          <a:p>
            <a:pPr>
              <a:spcAft>
                <a:spcPts val="526"/>
              </a:spcAft>
              <a:buNone/>
            </a:pPr>
            <a:endParaRPr lang="en-US" sz="2100" dirty="0">
              <a:latin typeface="Arial MT Lt" charset="0"/>
              <a:cs typeface="Arial MT Lt" charset="0"/>
            </a:endParaRPr>
          </a:p>
          <a:p>
            <a:pPr>
              <a:spcAft>
                <a:spcPts val="526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/>
            </a:r>
            <a:br>
              <a:rPr lang="en-US" dirty="0" smtClean="0">
                <a:latin typeface="Arial MT Lt" charset="0"/>
                <a:cs typeface="Arial MT Lt" charset="0"/>
              </a:rPr>
            </a:br>
            <a:endParaRPr lang="en-US" dirty="0" smtClean="0">
              <a:latin typeface="Arial MT Lt" charset="0"/>
              <a:cs typeface="Arial MT Lt" charset="0"/>
            </a:endParaRPr>
          </a:p>
          <a:p>
            <a:pPr eaLnBrk="1" hangingPunct="1"/>
            <a:endParaRPr lang="en-US" dirty="0" smtClean="0">
              <a:latin typeface="Arial MT Lt" charset="0"/>
              <a:cs typeface="Arial MT Lt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270260" y="457776"/>
            <a:ext cx="8230007" cy="866607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 MT Lt" charset="0"/>
                <a:cs typeface="Arial MT Lt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eergal_are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5973"/>
            <a:ext cx="5884591" cy="440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801748" y="1356053"/>
            <a:ext cx="3399292" cy="5182368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>3300 hours of </a:t>
            </a:r>
            <a:r>
              <a:rPr lang="en-US" dirty="0" err="1" smtClean="0">
                <a:latin typeface="Arial MT Lt" charset="0"/>
                <a:cs typeface="Arial MT Lt" charset="0"/>
              </a:rPr>
              <a:t>MeerKAT</a:t>
            </a:r>
            <a:r>
              <a:rPr lang="en-US" dirty="0" smtClean="0">
                <a:latin typeface="Arial MT Lt" charset="0"/>
                <a:cs typeface="Arial MT Lt" charset="0"/>
              </a:rPr>
              <a:t> time awarded 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>Survey the Carina, Crux &amp; Norma Arms (280 &lt; </a:t>
            </a:r>
            <a:r>
              <a:rPr lang="en-US" dirty="0" err="1" smtClean="0">
                <a:latin typeface="Arial MT Lt" charset="0"/>
                <a:cs typeface="Arial MT Lt" charset="0"/>
              </a:rPr>
              <a:t>l</a:t>
            </a:r>
            <a:r>
              <a:rPr lang="en-US" dirty="0" smtClean="0">
                <a:latin typeface="Arial MT Lt" charset="0"/>
                <a:cs typeface="Arial MT Lt" charset="0"/>
              </a:rPr>
              <a:t> &lt; 350 and |</a:t>
            </a:r>
            <a:r>
              <a:rPr lang="en-US" dirty="0" err="1" smtClean="0">
                <a:latin typeface="Arial MT Lt" charset="0"/>
                <a:cs typeface="Arial MT Lt" charset="0"/>
              </a:rPr>
              <a:t>b</a:t>
            </a:r>
            <a:r>
              <a:rPr lang="en-US" dirty="0" smtClean="0">
                <a:latin typeface="Arial MT Lt" charset="0"/>
                <a:cs typeface="Arial MT Lt" charset="0"/>
              </a:rPr>
              <a:t>| &lt;1)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>3 epochs with 1 year cadence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>Single epoch 5σ: 60 µ</a:t>
            </a:r>
            <a:r>
              <a:rPr lang="en-US" dirty="0" err="1" smtClean="0">
                <a:latin typeface="Arial MT Lt" charset="0"/>
                <a:cs typeface="Arial MT Lt" charset="0"/>
              </a:rPr>
              <a:t>Jy/bm</a:t>
            </a:r>
            <a:r>
              <a:rPr lang="en-US" dirty="0" smtClean="0">
                <a:latin typeface="Arial MT Lt" charset="0"/>
                <a:cs typeface="Arial MT Lt" charset="0"/>
              </a:rPr>
              <a:t> (cont)</a:t>
            </a:r>
            <a:br>
              <a:rPr lang="en-US" dirty="0" smtClean="0">
                <a:latin typeface="Arial MT Lt" charset="0"/>
                <a:cs typeface="Arial MT Lt" charset="0"/>
              </a:rPr>
            </a:br>
            <a:r>
              <a:rPr lang="en-US" dirty="0" smtClean="0">
                <a:latin typeface="Arial MT Lt" charset="0"/>
                <a:cs typeface="Arial MT Lt" charset="0"/>
              </a:rPr>
              <a:t>	7 </a:t>
            </a:r>
            <a:r>
              <a:rPr lang="en-US" dirty="0" err="1" smtClean="0">
                <a:latin typeface="Arial MT Lt" charset="0"/>
                <a:cs typeface="Arial MT Lt" charset="0"/>
              </a:rPr>
              <a:t>mJy/bm</a:t>
            </a:r>
            <a:r>
              <a:rPr lang="en-US" dirty="0" smtClean="0">
                <a:latin typeface="Arial MT Lt" charset="0"/>
                <a:cs typeface="Arial MT Lt" charset="0"/>
              </a:rPr>
              <a:t> (line)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>Three epochs 5σ:	30 µ</a:t>
            </a:r>
            <a:r>
              <a:rPr lang="en-US" dirty="0" err="1" smtClean="0">
                <a:latin typeface="Arial MT Lt" charset="0"/>
                <a:cs typeface="Arial MT Lt" charset="0"/>
              </a:rPr>
              <a:t>Jy/bm</a:t>
            </a:r>
            <a:r>
              <a:rPr lang="en-US" dirty="0" smtClean="0">
                <a:latin typeface="Arial MT Lt" charset="0"/>
                <a:cs typeface="Arial MT Lt" charset="0"/>
              </a:rPr>
              <a:t> (cont)</a:t>
            </a:r>
            <a:br>
              <a:rPr lang="en-US" dirty="0" smtClean="0">
                <a:latin typeface="Arial MT Lt" charset="0"/>
                <a:cs typeface="Arial MT Lt" charset="0"/>
              </a:rPr>
            </a:br>
            <a:r>
              <a:rPr lang="en-US" dirty="0" smtClean="0">
                <a:latin typeface="Arial MT Lt" charset="0"/>
                <a:cs typeface="Arial MT Lt" charset="0"/>
              </a:rPr>
              <a:t>	4 </a:t>
            </a:r>
            <a:r>
              <a:rPr lang="en-US" dirty="0" err="1" smtClean="0">
                <a:latin typeface="Arial MT Lt" charset="0"/>
                <a:cs typeface="Arial MT Lt" charset="0"/>
              </a:rPr>
              <a:t>mJy/bm</a:t>
            </a:r>
            <a:r>
              <a:rPr lang="en-US" dirty="0" smtClean="0">
                <a:latin typeface="Arial MT Lt" charset="0"/>
                <a:cs typeface="Arial MT Lt" charset="0"/>
              </a:rPr>
              <a:t> (line)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>Stacking of </a:t>
            </a:r>
            <a:r>
              <a:rPr lang="en-US" dirty="0" err="1" smtClean="0">
                <a:latin typeface="Arial MT Lt" charset="0"/>
                <a:cs typeface="Arial MT Lt" charset="0"/>
              </a:rPr>
              <a:t>RRLs</a:t>
            </a:r>
            <a:r>
              <a:rPr lang="en-US" dirty="0" smtClean="0">
                <a:latin typeface="Arial MT Lt" charset="0"/>
                <a:cs typeface="Arial MT Lt" charset="0"/>
              </a:rPr>
              <a:t> in </a:t>
            </a:r>
            <a:r>
              <a:rPr lang="en-US" dirty="0" err="1" smtClean="0">
                <a:latin typeface="Arial MT Lt" charset="0"/>
                <a:cs typeface="Arial MT Lt" charset="0"/>
              </a:rPr>
              <a:t>passband</a:t>
            </a:r>
            <a:r>
              <a:rPr lang="en-US" dirty="0" smtClean="0">
                <a:latin typeface="Arial MT Lt" charset="0"/>
                <a:cs typeface="Arial MT Lt" charset="0"/>
              </a:rPr>
              <a:t> to improve S/N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>Deeper RRL follow-up of selected faint HII regions to maintain uniform longitude velocity coverage 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dirty="0" smtClean="0">
                <a:latin typeface="Arial MT Lt" charset="0"/>
                <a:cs typeface="Arial MT Lt" charset="0"/>
              </a:rPr>
              <a:t/>
            </a:r>
            <a:br>
              <a:rPr lang="en-US" dirty="0" smtClean="0">
                <a:latin typeface="Arial MT Lt" charset="0"/>
                <a:cs typeface="Arial MT Lt" charset="0"/>
              </a:rPr>
            </a:br>
            <a:r>
              <a:rPr lang="en-US" dirty="0" smtClean="0">
                <a:latin typeface="Arial MT Lt" charset="0"/>
                <a:cs typeface="Arial MT Lt" charset="0"/>
              </a:rPr>
              <a:t>	 </a:t>
            </a:r>
          </a:p>
          <a:p>
            <a:pPr marL="0" indent="0">
              <a:spcAft>
                <a:spcPts val="1052"/>
              </a:spcAft>
            </a:pPr>
            <a:endParaRPr lang="en-US" dirty="0" smtClean="0">
              <a:latin typeface="Arial MT Lt" charset="0"/>
              <a:cs typeface="Arial MT Lt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19151" y="319580"/>
            <a:ext cx="8230007" cy="866607"/>
          </a:xfrm>
        </p:spPr>
        <p:txBody>
          <a:bodyPr/>
          <a:lstStyle/>
          <a:p>
            <a:pPr eaLnBrk="1" hangingPunct="1"/>
            <a:r>
              <a:rPr lang="en-US" sz="2200" dirty="0" err="1" smtClean="0">
                <a:latin typeface="Arial MT Lt" charset="0"/>
                <a:cs typeface="Arial MT Lt" charset="0"/>
              </a:rPr>
              <a:t>MeerGAL</a:t>
            </a:r>
            <a:r>
              <a:rPr lang="en-US" sz="2200" dirty="0" smtClean="0">
                <a:latin typeface="Arial MT Lt" charset="0"/>
                <a:cs typeface="Arial MT Lt" charset="0"/>
              </a:rPr>
              <a:t> Survey Design</a:t>
            </a:r>
            <a:endParaRPr lang="en-US" sz="2200" dirty="0">
              <a:latin typeface="Arial MT Lt" charset="0"/>
              <a:cs typeface="Arial MT Lt" charset="0"/>
            </a:endParaRPr>
          </a:p>
        </p:txBody>
      </p:sp>
      <p:pic>
        <p:nvPicPr>
          <p:cNvPr id="15367" name="Picture 10" descr="iras_pla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924" y="4534572"/>
            <a:ext cx="5549143" cy="1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88775" y="3912688"/>
            <a:ext cx="4123152" cy="4534572"/>
          </a:xfrm>
        </p:spPr>
        <p:txBody>
          <a:bodyPr/>
          <a:lstStyle/>
          <a:p>
            <a:pPr>
              <a:spcAft>
                <a:spcPts val="1052"/>
              </a:spcAft>
              <a:buNone/>
            </a:pPr>
            <a:r>
              <a:rPr lang="en-US" sz="1800" dirty="0" err="1">
                <a:latin typeface="Arial MT Lt" charset="0"/>
                <a:cs typeface="Arial MT Lt" charset="0"/>
              </a:rPr>
              <a:t>Hypercompact</a:t>
            </a:r>
            <a:r>
              <a:rPr lang="en-US" sz="1800" dirty="0">
                <a:latin typeface="Arial MT Lt" charset="0"/>
                <a:cs typeface="Arial MT Lt" charset="0"/>
              </a:rPr>
              <a:t> HII regions</a:t>
            </a:r>
          </a:p>
          <a:p>
            <a:pPr>
              <a:spcAft>
                <a:spcPts val="1052"/>
              </a:spcAft>
            </a:pPr>
            <a:r>
              <a:rPr lang="en-US" sz="1800" dirty="0">
                <a:latin typeface="Arial MT Lt" charset="0"/>
                <a:cs typeface="Arial MT Lt" charset="0"/>
              </a:rPr>
              <a:t>Completely missed at 5 GHz </a:t>
            </a:r>
          </a:p>
          <a:p>
            <a:pPr>
              <a:spcAft>
                <a:spcPts val="1052"/>
              </a:spcAft>
            </a:pPr>
            <a:r>
              <a:rPr lang="en-US" sz="1800" dirty="0">
                <a:latin typeface="Arial MT Lt" charset="0"/>
                <a:cs typeface="Arial MT Lt" charset="0"/>
              </a:rPr>
              <a:t>Only good examples are serendipitously detected</a:t>
            </a:r>
          </a:p>
          <a:p>
            <a:pPr>
              <a:spcAft>
                <a:spcPts val="1052"/>
              </a:spcAft>
            </a:pPr>
            <a:r>
              <a:rPr lang="en-US" sz="1800" dirty="0">
                <a:latin typeface="Arial MT Lt" charset="0"/>
                <a:cs typeface="Arial MT Lt" charset="0"/>
              </a:rPr>
              <a:t>Earliest stage in development of HII region</a:t>
            </a:r>
            <a:br>
              <a:rPr lang="en-US" sz="1800" dirty="0">
                <a:latin typeface="Arial MT Lt" charset="0"/>
                <a:cs typeface="Arial MT Lt" charset="0"/>
              </a:rPr>
            </a:br>
            <a:r>
              <a:rPr lang="en-US" sz="1800" dirty="0">
                <a:latin typeface="Arial MT Lt" charset="0"/>
                <a:cs typeface="Arial MT Lt" charset="0"/>
              </a:rPr>
              <a:t/>
            </a:r>
            <a:br>
              <a:rPr lang="en-US" sz="1800" dirty="0">
                <a:latin typeface="Arial MT Lt" charset="0"/>
                <a:cs typeface="Arial MT Lt" charset="0"/>
              </a:rPr>
            </a:br>
            <a:r>
              <a:rPr lang="en-US" sz="1800" dirty="0">
                <a:latin typeface="Arial MT Lt" charset="0"/>
                <a:cs typeface="Arial MT Lt" charset="0"/>
              </a:rPr>
              <a:t/>
            </a:r>
            <a:br>
              <a:rPr lang="en-US" sz="1800" dirty="0">
                <a:latin typeface="Arial MT Lt" charset="0"/>
                <a:cs typeface="Arial MT Lt" charset="0"/>
              </a:rPr>
            </a:br>
            <a:endParaRPr lang="en-US" sz="1800" dirty="0">
              <a:latin typeface="Arial MT Lt" charset="0"/>
              <a:cs typeface="Arial MT Lt" charset="0"/>
            </a:endParaRPr>
          </a:p>
          <a:p>
            <a:pPr>
              <a:spcAft>
                <a:spcPts val="1052"/>
              </a:spcAft>
            </a:pPr>
            <a:endParaRPr lang="en-US" dirty="0" smtClean="0">
              <a:latin typeface="Arial MT Lt" charset="0"/>
              <a:cs typeface="Arial MT Lt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9151" y="457776"/>
            <a:ext cx="8230007" cy="866607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 MT Lt" charset="0"/>
                <a:cs typeface="Arial MT Lt" charset="0"/>
              </a:rPr>
              <a:t>Science Goal: the birth of HII regions</a:t>
            </a:r>
          </a:p>
        </p:txBody>
      </p:sp>
      <p:pic>
        <p:nvPicPr>
          <p:cNvPr id="16389" name="Picture 6" descr="kurtzfig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2599" y="-1891564"/>
            <a:ext cx="6506594" cy="976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205073" y="1458262"/>
            <a:ext cx="4693548" cy="5018738"/>
          </a:xfrm>
        </p:spPr>
        <p:txBody>
          <a:bodyPr>
            <a:normAutofit fontScale="92500"/>
          </a:bodyPr>
          <a:lstStyle/>
          <a:p>
            <a:pPr>
              <a:spcAft>
                <a:spcPts val="1052"/>
              </a:spcAft>
            </a:pPr>
            <a:r>
              <a:rPr lang="en-US" sz="1800" dirty="0" err="1" smtClean="0">
                <a:latin typeface="Arial MT Lt" charset="0"/>
                <a:cs typeface="Arial MT Lt" charset="0"/>
              </a:rPr>
              <a:t>MeerGAL</a:t>
            </a:r>
            <a:r>
              <a:rPr lang="en-US" sz="1800" dirty="0" smtClean="0">
                <a:latin typeface="Arial MT Lt" charset="0"/>
                <a:cs typeface="Arial MT Lt" charset="0"/>
              </a:rPr>
              <a:t> </a:t>
            </a:r>
            <a:r>
              <a:rPr lang="en-US" sz="1800" dirty="0">
                <a:latin typeface="Arial MT Lt" charset="0"/>
                <a:cs typeface="Arial MT Lt" charset="0"/>
              </a:rPr>
              <a:t>complete to edge of Galaxy for all</a:t>
            </a:r>
            <a:r>
              <a:rPr lang="en-US" sz="1800" dirty="0" smtClean="0">
                <a:latin typeface="Arial MT Lt" charset="0"/>
                <a:cs typeface="Arial MT Lt" charset="0"/>
              </a:rPr>
              <a:t> HII </a:t>
            </a:r>
            <a:r>
              <a:rPr lang="en-US" sz="1800" dirty="0">
                <a:latin typeface="Arial MT Lt" charset="0"/>
                <a:cs typeface="Arial MT Lt" charset="0"/>
              </a:rPr>
              <a:t>regions (compact, </a:t>
            </a:r>
            <a:r>
              <a:rPr lang="en-US" sz="1800" dirty="0" err="1">
                <a:latin typeface="Arial MT Lt" charset="0"/>
                <a:cs typeface="Arial MT Lt" charset="0"/>
              </a:rPr>
              <a:t>ultracompact</a:t>
            </a:r>
            <a:r>
              <a:rPr lang="en-US" sz="1800" dirty="0">
                <a:latin typeface="Arial MT Lt" charset="0"/>
                <a:cs typeface="Arial MT Lt" charset="0"/>
              </a:rPr>
              <a:t>, </a:t>
            </a:r>
            <a:br>
              <a:rPr lang="en-US" sz="1800" dirty="0">
                <a:latin typeface="Arial MT Lt" charset="0"/>
                <a:cs typeface="Arial MT Lt" charset="0"/>
              </a:rPr>
            </a:br>
            <a:r>
              <a:rPr lang="en-US" sz="1800" dirty="0" err="1">
                <a:latin typeface="Arial MT Lt" charset="0"/>
                <a:cs typeface="Arial MT Lt" charset="0"/>
              </a:rPr>
              <a:t>hypercompact</a:t>
            </a:r>
            <a:r>
              <a:rPr lang="en-US" sz="1800" dirty="0">
                <a:latin typeface="Arial MT Lt" charset="0"/>
                <a:cs typeface="Arial MT Lt" charset="0"/>
              </a:rPr>
              <a:t>), whether optically thin or thick</a:t>
            </a:r>
          </a:p>
          <a:p>
            <a:pPr>
              <a:spcAft>
                <a:spcPts val="1052"/>
              </a:spcAft>
            </a:pPr>
            <a:r>
              <a:rPr lang="en-US" sz="1800" dirty="0">
                <a:latin typeface="Arial MT Lt" charset="0"/>
                <a:cs typeface="Arial MT Lt" charset="0"/>
              </a:rPr>
              <a:t>Can isolate thermal </a:t>
            </a:r>
            <a:r>
              <a:rPr lang="en-US" sz="1800" dirty="0" err="1">
                <a:latin typeface="Arial MT Lt" charset="0"/>
                <a:cs typeface="Arial MT Lt" charset="0"/>
              </a:rPr>
              <a:t>vs</a:t>
            </a:r>
            <a:r>
              <a:rPr lang="en-US" sz="1800" dirty="0">
                <a:latin typeface="Arial MT Lt" charset="0"/>
                <a:cs typeface="Arial MT Lt" charset="0"/>
              </a:rPr>
              <a:t> non-thermal </a:t>
            </a:r>
            <a:r>
              <a:rPr lang="en-US" sz="1800" dirty="0" smtClean="0">
                <a:latin typeface="Arial MT Lt" charset="0"/>
                <a:cs typeface="Arial MT Lt" charset="0"/>
              </a:rPr>
              <a:t>emission using </a:t>
            </a:r>
            <a:r>
              <a:rPr lang="en-US" sz="1800" dirty="0">
                <a:latin typeface="Arial MT Lt" charset="0"/>
                <a:cs typeface="Arial MT Lt" charset="0"/>
              </a:rPr>
              <a:t>supporting infrared data &amp; CORNISH-S</a:t>
            </a:r>
          </a:p>
          <a:p>
            <a:pPr>
              <a:spcAft>
                <a:spcPts val="1052"/>
              </a:spcAft>
            </a:pPr>
            <a:r>
              <a:rPr lang="en-US" sz="1800" dirty="0">
                <a:latin typeface="Arial MT Lt" charset="0"/>
                <a:cs typeface="Arial MT Lt" charset="0"/>
              </a:rPr>
              <a:t>Study the variability of large sample of HII </a:t>
            </a:r>
            <a:br>
              <a:rPr lang="en-US" sz="1800" dirty="0">
                <a:latin typeface="Arial MT Lt" charset="0"/>
                <a:cs typeface="Arial MT Lt" charset="0"/>
              </a:rPr>
            </a:br>
            <a:r>
              <a:rPr lang="en-US" sz="1800" dirty="0">
                <a:latin typeface="Arial MT Lt" charset="0"/>
                <a:cs typeface="Arial MT Lt" charset="0"/>
              </a:rPr>
              <a:t>regions for the first time</a:t>
            </a:r>
          </a:p>
          <a:p>
            <a:pPr>
              <a:spcAft>
                <a:spcPts val="1052"/>
              </a:spcAft>
            </a:pPr>
            <a:r>
              <a:rPr lang="en-US" sz="1800" dirty="0">
                <a:latin typeface="Arial MT Lt" charset="0"/>
                <a:cs typeface="Arial MT Lt" charset="0"/>
              </a:rPr>
              <a:t>Variability gives clues to accretion physics</a:t>
            </a:r>
            <a:br>
              <a:rPr lang="en-US" sz="1800" dirty="0">
                <a:latin typeface="Arial MT Lt" charset="0"/>
                <a:cs typeface="Arial MT Lt" charset="0"/>
              </a:rPr>
            </a:br>
            <a:r>
              <a:rPr lang="en-US" sz="1800" dirty="0">
                <a:latin typeface="Arial MT Lt" charset="0"/>
                <a:cs typeface="Arial MT Lt" charset="0"/>
              </a:rPr>
              <a:t>(~10% year-on-year for a handful of objects)</a:t>
            </a:r>
          </a:p>
          <a:p>
            <a:pPr>
              <a:spcAft>
                <a:spcPts val="1052"/>
              </a:spcAft>
            </a:pPr>
            <a:r>
              <a:rPr lang="en-US" sz="1800" dirty="0">
                <a:latin typeface="Arial MT Lt" charset="0"/>
                <a:cs typeface="Arial MT Lt" charset="0"/>
              </a:rPr>
              <a:t>Statistical lifetimes, luminosity functions…</a:t>
            </a:r>
            <a:br>
              <a:rPr lang="en-US" sz="1800" dirty="0">
                <a:latin typeface="Arial MT Lt" charset="0"/>
                <a:cs typeface="Arial MT Lt" charset="0"/>
              </a:rPr>
            </a:br>
            <a:r>
              <a:rPr lang="en-US" sz="1800" dirty="0">
                <a:latin typeface="Arial MT Lt" charset="0"/>
                <a:cs typeface="Arial MT Lt" charset="0"/>
              </a:rPr>
              <a:t> </a:t>
            </a:r>
          </a:p>
          <a:p>
            <a:pPr>
              <a:spcAft>
                <a:spcPts val="1052"/>
              </a:spcAft>
              <a:buNone/>
            </a:pPr>
            <a:endParaRPr lang="en-US" sz="1800" dirty="0">
              <a:latin typeface="Arial MT Lt" charset="0"/>
              <a:cs typeface="Arial MT Lt" charset="0"/>
            </a:endParaRPr>
          </a:p>
          <a:p>
            <a:pPr>
              <a:spcAft>
                <a:spcPts val="1052"/>
              </a:spcAft>
            </a:pPr>
            <a:endParaRPr lang="en-US" dirty="0" smtClean="0">
              <a:latin typeface="Arial MT Lt" charset="0"/>
              <a:cs typeface="Arial MT Lt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19151" y="457776"/>
            <a:ext cx="8230007" cy="866607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 MT Lt" charset="0"/>
                <a:cs typeface="Arial MT Lt" charset="0"/>
              </a:rPr>
              <a:t>Science Goal: the birth of HII regions</a:t>
            </a:r>
          </a:p>
        </p:txBody>
      </p:sp>
      <p:pic>
        <p:nvPicPr>
          <p:cNvPr id="17413" name="Picture 7" descr="ucvsh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58262"/>
            <a:ext cx="4442981" cy="47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cornishcounts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295" y="4036489"/>
            <a:ext cx="3892277" cy="291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122228" y="914400"/>
            <a:ext cx="5884591" cy="5182368"/>
          </a:xfrm>
        </p:spPr>
        <p:txBody>
          <a:bodyPr>
            <a:normAutofit/>
          </a:bodyPr>
          <a:lstStyle/>
          <a:p>
            <a:pPr marL="0" indent="0">
              <a:spcAft>
                <a:spcPts val="1052"/>
              </a:spcAft>
              <a:buNone/>
            </a:pPr>
            <a:r>
              <a:rPr lang="en-US" sz="1800" dirty="0" smtClean="0">
                <a:latin typeface="Arial MT Lt" charset="0"/>
                <a:cs typeface="Arial MT Lt" charset="0"/>
              </a:rPr>
              <a:t>State of the art for the last 35 years is the GG76 spiral arm model based on diffuse HII region recombination line velocities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sz="1800" dirty="0" smtClean="0">
                <a:latin typeface="Arial MT Lt" charset="0"/>
                <a:cs typeface="Arial MT Lt" charset="0"/>
              </a:rPr>
              <a:t>Recent VLBI parallaxes of CH</a:t>
            </a:r>
            <a:r>
              <a:rPr lang="en-US" sz="1800" baseline="-25000" dirty="0" smtClean="0">
                <a:latin typeface="Arial MT Lt" charset="0"/>
                <a:cs typeface="Arial MT Lt" charset="0"/>
              </a:rPr>
              <a:t>3</a:t>
            </a:r>
            <a:r>
              <a:rPr lang="en-US" sz="1800" dirty="0" smtClean="0">
                <a:latin typeface="Arial MT Lt" charset="0"/>
                <a:cs typeface="Arial MT Lt" charset="0"/>
              </a:rPr>
              <a:t>OH &amp; H</a:t>
            </a:r>
            <a:r>
              <a:rPr lang="en-US" sz="1800" baseline="-25000" dirty="0" smtClean="0">
                <a:latin typeface="Arial MT Lt" charset="0"/>
                <a:cs typeface="Arial MT Lt" charset="0"/>
              </a:rPr>
              <a:t>2</a:t>
            </a:r>
            <a:r>
              <a:rPr lang="en-US" sz="1800" dirty="0" smtClean="0">
                <a:latin typeface="Arial MT Lt" charset="0"/>
                <a:cs typeface="Arial MT Lt" charset="0"/>
              </a:rPr>
              <a:t>O masers – but not in the South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sz="1800" dirty="0" err="1" smtClean="0">
                <a:latin typeface="Arial MT Lt" charset="0"/>
                <a:cs typeface="Arial MT Lt" charset="0"/>
              </a:rPr>
              <a:t>MeerGAL</a:t>
            </a:r>
            <a:r>
              <a:rPr lang="en-US" sz="1800" dirty="0" smtClean="0">
                <a:latin typeface="Arial MT Lt" charset="0"/>
                <a:cs typeface="Arial MT Lt" charset="0"/>
              </a:rPr>
              <a:t> will measure RRL velocities for ~2000 young HII regions (compact, </a:t>
            </a:r>
            <a:r>
              <a:rPr lang="en-US" sz="1800" dirty="0" err="1" smtClean="0">
                <a:latin typeface="Arial MT Lt" charset="0"/>
                <a:cs typeface="Arial MT Lt" charset="0"/>
              </a:rPr>
              <a:t>ultracompact</a:t>
            </a:r>
            <a:r>
              <a:rPr lang="en-US" sz="1800" dirty="0" smtClean="0">
                <a:latin typeface="Arial MT Lt" charset="0"/>
                <a:cs typeface="Arial MT Lt" charset="0"/>
              </a:rPr>
              <a:t> &amp; </a:t>
            </a:r>
            <a:r>
              <a:rPr lang="en-US" sz="1800" dirty="0" err="1" smtClean="0">
                <a:latin typeface="Arial MT Lt" charset="0"/>
                <a:cs typeface="Arial MT Lt" charset="0"/>
              </a:rPr>
              <a:t>hypercompact</a:t>
            </a:r>
            <a:r>
              <a:rPr lang="en-US" sz="1800" dirty="0" smtClean="0">
                <a:latin typeface="Arial MT Lt" charset="0"/>
                <a:cs typeface="Arial MT Lt" charset="0"/>
              </a:rPr>
              <a:t>) – order of magnitude more than GG76</a:t>
            </a:r>
          </a:p>
          <a:p>
            <a:pPr marL="0" indent="0">
              <a:spcAft>
                <a:spcPts val="1052"/>
              </a:spcAft>
              <a:buNone/>
            </a:pPr>
            <a:r>
              <a:rPr lang="en-US" sz="1800" dirty="0" smtClean="0">
                <a:latin typeface="Arial MT Lt" charset="0"/>
                <a:cs typeface="Arial MT Lt" charset="0"/>
              </a:rPr>
              <a:t>Plus velocities &amp; proper motions for  ~1000 12.2 GHz CH</a:t>
            </a:r>
            <a:r>
              <a:rPr lang="en-US" sz="1800" baseline="-25000" dirty="0" smtClean="0">
                <a:latin typeface="Arial MT Lt" charset="0"/>
                <a:cs typeface="Arial MT Lt" charset="0"/>
              </a:rPr>
              <a:t>3</a:t>
            </a:r>
            <a:r>
              <a:rPr lang="en-US" sz="1800" dirty="0" smtClean="0">
                <a:latin typeface="Arial MT Lt" charset="0"/>
                <a:cs typeface="Arial MT Lt" charset="0"/>
              </a:rPr>
              <a:t>OH masers, with potential for VLBI </a:t>
            </a:r>
            <a:r>
              <a:rPr lang="en-US" sz="1800" dirty="0" smtClean="0">
                <a:latin typeface="Arial MT Lt" charset="0"/>
                <a:cs typeface="Arial MT Lt" charset="0"/>
              </a:rPr>
              <a:t>parallax</a:t>
            </a:r>
          </a:p>
          <a:p>
            <a:pPr marL="0" indent="0">
              <a:spcAft>
                <a:spcPts val="1052"/>
              </a:spcAft>
              <a:buNone/>
            </a:pPr>
            <a:endParaRPr lang="en-US" sz="1800" dirty="0" smtClean="0">
              <a:latin typeface="Arial MT Lt" charset="0"/>
              <a:cs typeface="Arial MT Lt" charset="0"/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319151" y="47793"/>
            <a:ext cx="8230007" cy="866607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 MT Lt" charset="0"/>
                <a:cs typeface="Arial MT Lt" charset="0"/>
              </a:rPr>
              <a:t>Science </a:t>
            </a:r>
            <a:r>
              <a:rPr lang="en-US" sz="2200" dirty="0">
                <a:latin typeface="Arial MT Lt" charset="0"/>
                <a:cs typeface="Arial MT Lt" charset="0"/>
              </a:rPr>
              <a:t>Goal: 21</a:t>
            </a:r>
            <a:r>
              <a:rPr lang="en-US" sz="2200" baseline="30000" dirty="0">
                <a:latin typeface="Arial MT Lt" charset="0"/>
                <a:cs typeface="Arial MT Lt" charset="0"/>
              </a:rPr>
              <a:t>st</a:t>
            </a:r>
            <a:r>
              <a:rPr lang="en-US" sz="2200" dirty="0">
                <a:latin typeface="Arial MT Lt" charset="0"/>
                <a:cs typeface="Arial MT Lt" charset="0"/>
              </a:rPr>
              <a:t> century map of Milky </a:t>
            </a:r>
            <a:br>
              <a:rPr lang="en-US" sz="2200" dirty="0">
                <a:latin typeface="Arial MT Lt" charset="0"/>
                <a:cs typeface="Arial MT Lt" charset="0"/>
              </a:rPr>
            </a:br>
            <a:r>
              <a:rPr lang="en-US" sz="2200" dirty="0">
                <a:latin typeface="Arial MT Lt" charset="0"/>
                <a:cs typeface="Arial MT Lt" charset="0"/>
              </a:rPr>
              <a:t>				Way structure</a:t>
            </a:r>
          </a:p>
        </p:txBody>
      </p:sp>
      <p:pic>
        <p:nvPicPr>
          <p:cNvPr id="18438" name="Picture 6" descr="reid_vlba_maserplo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196" y="3221705"/>
            <a:ext cx="2729755" cy="409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georgelin_plan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6819" y="-302305"/>
            <a:ext cx="3006805" cy="45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2604" y="1632446"/>
            <a:ext cx="8687683" cy="5182368"/>
          </a:xfrm>
        </p:spPr>
        <p:txBody>
          <a:bodyPr/>
          <a:lstStyle/>
          <a:p>
            <a:pPr marL="240775" indent="-240775">
              <a:spcAft>
                <a:spcPts val="1052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Mass loss from OB stars</a:t>
            </a:r>
          </a:p>
          <a:p>
            <a:pPr marL="240775" indent="-240775">
              <a:spcAft>
                <a:spcPts val="1052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Census of massive binaries</a:t>
            </a:r>
          </a:p>
          <a:p>
            <a:pPr marL="240775" indent="-240775">
              <a:spcAft>
                <a:spcPts val="1052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Radio </a:t>
            </a:r>
            <a:r>
              <a:rPr lang="en-US" sz="2100" dirty="0" err="1">
                <a:latin typeface="Arial MT Lt" charset="0"/>
                <a:cs typeface="Arial MT Lt" charset="0"/>
              </a:rPr>
              <a:t>protostars</a:t>
            </a:r>
            <a:r>
              <a:rPr lang="en-US" sz="2100" dirty="0">
                <a:latin typeface="Arial MT Lt" charset="0"/>
                <a:cs typeface="Arial MT Lt" charset="0"/>
              </a:rPr>
              <a:t> &amp; T </a:t>
            </a:r>
            <a:r>
              <a:rPr lang="en-US" sz="2100" dirty="0" err="1">
                <a:latin typeface="Arial MT Lt" charset="0"/>
                <a:cs typeface="Arial MT Lt" charset="0"/>
              </a:rPr>
              <a:t>Tauris</a:t>
            </a:r>
            <a:endParaRPr lang="en-US" sz="2100" dirty="0">
              <a:latin typeface="Arial MT Lt" charset="0"/>
              <a:cs typeface="Arial MT Lt" charset="0"/>
            </a:endParaRPr>
          </a:p>
          <a:p>
            <a:pPr marL="240775" indent="-240775">
              <a:spcAft>
                <a:spcPts val="1052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Sub-</a:t>
            </a:r>
            <a:r>
              <a:rPr lang="en-US" sz="2100" dirty="0" err="1">
                <a:latin typeface="Arial MT Lt" charset="0"/>
                <a:cs typeface="Arial MT Lt" charset="0"/>
              </a:rPr>
              <a:t>arcsec</a:t>
            </a:r>
            <a:r>
              <a:rPr lang="en-US" sz="2100" dirty="0">
                <a:latin typeface="Arial MT Lt" charset="0"/>
                <a:cs typeface="Arial MT Lt" charset="0"/>
              </a:rPr>
              <a:t> census of 12.2 GHz Class II methanol masers</a:t>
            </a:r>
          </a:p>
          <a:p>
            <a:pPr marL="240775" indent="-240775">
              <a:spcAft>
                <a:spcPts val="1052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Anomalous microwave emission – spinning dust</a:t>
            </a:r>
          </a:p>
          <a:p>
            <a:pPr marL="240775" indent="-240775">
              <a:spcAft>
                <a:spcPts val="1052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Variable optically thick </a:t>
            </a:r>
            <a:r>
              <a:rPr lang="en-US" sz="2100" dirty="0" err="1">
                <a:latin typeface="Arial MT Lt" charset="0"/>
                <a:cs typeface="Arial MT Lt" charset="0"/>
              </a:rPr>
              <a:t>PNe</a:t>
            </a:r>
            <a:r>
              <a:rPr lang="en-US" sz="2100" dirty="0">
                <a:latin typeface="Arial MT Lt" charset="0"/>
                <a:cs typeface="Arial MT Lt" charset="0"/>
              </a:rPr>
              <a:t> – alternative distance tracer </a:t>
            </a:r>
          </a:p>
          <a:p>
            <a:pPr marL="240775" indent="-240775">
              <a:spcAft>
                <a:spcPts val="1052"/>
              </a:spcAft>
            </a:pPr>
            <a:r>
              <a:rPr lang="en-US" sz="2100" dirty="0">
                <a:latin typeface="Arial MT Lt" charset="0"/>
                <a:cs typeface="Arial MT Lt" charset="0"/>
              </a:rPr>
              <a:t>High frequency phase calibrators in the Galactic Plane</a:t>
            </a:r>
          </a:p>
          <a:p>
            <a:pPr marL="240775" indent="-240775">
              <a:spcAft>
                <a:spcPts val="1052"/>
              </a:spcAft>
              <a:buNone/>
            </a:pPr>
            <a:endParaRPr lang="en-US" dirty="0" smtClean="0">
              <a:latin typeface="Arial MT Lt" charset="0"/>
              <a:cs typeface="Arial MT Lt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19151" y="319580"/>
            <a:ext cx="8230007" cy="866607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 MT Lt" charset="0"/>
                <a:cs typeface="Arial MT Lt" charset="0"/>
              </a:rPr>
              <a:t>Other Science Goals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270260" y="457776"/>
            <a:ext cx="8230007" cy="8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prstTxWarp prst="textNoShape">
              <a:avLst/>
            </a:prstTxWarp>
          </a:bodyPr>
          <a:lstStyle/>
          <a:p>
            <a:pPr>
              <a:spcBef>
                <a:spcPts val="88"/>
              </a:spcBef>
              <a:spcAft>
                <a:spcPts val="88"/>
              </a:spcAft>
            </a:pPr>
            <a:endParaRPr lang="en-US" sz="2200" dirty="0">
              <a:solidFill>
                <a:schemeClr val="bg1"/>
              </a:solidFill>
              <a:latin typeface="Arial MT Lt" charset="0"/>
              <a:ea typeface="Arial MT Lt" charset="0"/>
              <a:cs typeface="Arial MT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19151" y="319580"/>
            <a:ext cx="8230007" cy="866607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 MT Lt" charset="0"/>
                <a:cs typeface="Arial MT Lt" charset="0"/>
              </a:rPr>
              <a:t>Multi-wavelength surveys of the Galaxy</a:t>
            </a:r>
            <a:endParaRPr lang="en-US" sz="2200" dirty="0">
              <a:latin typeface="Arial MT Lt" charset="0"/>
              <a:cs typeface="Arial MT Lt" charset="0"/>
            </a:endParaRPr>
          </a:p>
        </p:txBody>
      </p:sp>
      <p:pic>
        <p:nvPicPr>
          <p:cNvPr id="22533" name="Picture 6" descr="tabl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360" y="2473142"/>
            <a:ext cx="6737470" cy="278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70260" y="1217856"/>
            <a:ext cx="6276701" cy="9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MeerGAL</a:t>
            </a:r>
            <a:r>
              <a:rPr lang="en-US" dirty="0"/>
              <a:t> fills the gap between existing &amp; future </a:t>
            </a:r>
            <a:r>
              <a:rPr lang="en-US" dirty="0" err="1"/>
              <a:t>multiwavelength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surveys</a:t>
            </a:r>
            <a:endParaRPr lang="en-US" dirty="0" smtClean="0"/>
          </a:p>
          <a:p>
            <a:r>
              <a:rPr lang="en-US" dirty="0" smtClean="0"/>
              <a:t>Great </a:t>
            </a:r>
            <a:r>
              <a:rPr lang="en-US" dirty="0"/>
              <a:t>opportunity for synergies between projects</a:t>
            </a:r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8636" y="5463080"/>
            <a:ext cx="896337" cy="11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678" y="5463080"/>
            <a:ext cx="1447721" cy="11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6183" y="5463080"/>
            <a:ext cx="1447721" cy="11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1076" y="5463080"/>
            <a:ext cx="1637853" cy="11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1076" y="3931403"/>
            <a:ext cx="1640569" cy="13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1076" y="2123332"/>
            <a:ext cx="1640569" cy="15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1076" y="591654"/>
            <a:ext cx="1640569" cy="11804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42" name="Picture 27" descr="Telescopes -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3880" y="5463080"/>
            <a:ext cx="1446362" cy="115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synergies with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Complementary imaging surveys in optical and IR already available</a:t>
            </a:r>
          </a:p>
          <a:p>
            <a:r>
              <a:rPr lang="en-US" sz="2400" dirty="0" smtClean="0"/>
              <a:t>Optical targets: planetary nebulae, young supernova remnants, stars with dense stellar winds: O/B stars, T </a:t>
            </a:r>
            <a:r>
              <a:rPr lang="en-US" sz="2400" dirty="0" err="1" smtClean="0"/>
              <a:t>Tau</a:t>
            </a:r>
            <a:r>
              <a:rPr lang="en-US" sz="2400" dirty="0" smtClean="0"/>
              <a:t>,  interacting binaries including symbiotic stars.</a:t>
            </a:r>
          </a:p>
          <a:p>
            <a:r>
              <a:rPr lang="en-US" sz="2400" dirty="0" smtClean="0"/>
              <a:t>Will need spectroscopy to classify these sources and detect wind lines</a:t>
            </a:r>
          </a:p>
          <a:p>
            <a:r>
              <a:rPr lang="en-US" sz="2400" dirty="0" smtClean="0"/>
              <a:t>The goals of mapping spiral structure may require high resolution spectra to find the velocities of faint radio sources with no RRL detection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689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MeerGAL a high frequency survey of the Southern Galaxy</vt:lpstr>
      <vt:lpstr>Introduction</vt:lpstr>
      <vt:lpstr>MeerGAL Survey Design</vt:lpstr>
      <vt:lpstr>Science Goal: the birth of HII regions</vt:lpstr>
      <vt:lpstr>Science Goal: the birth of HII regions</vt:lpstr>
      <vt:lpstr>Science Goal: 21st century map of Milky      Way structure</vt:lpstr>
      <vt:lpstr>Other Science Goals</vt:lpstr>
      <vt:lpstr>Multi-wavelength surveys of the Galaxy</vt:lpstr>
      <vt:lpstr>Possible synergies with SALT</vt:lpstr>
      <vt:lpstr>Timescales</vt:lpstr>
    </vt:vector>
  </TitlesOfParts>
  <Company>SKA SA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MeerGAL a high frequency survey of the Southern Galaxy</dc:title>
  <dc:creator>Sharmila Goedhart</dc:creator>
  <cp:lastModifiedBy>Sharmila Goedhart</cp:lastModifiedBy>
  <cp:revision>5</cp:revision>
  <dcterms:created xsi:type="dcterms:W3CDTF">2012-11-01T23:22:43Z</dcterms:created>
  <dcterms:modified xsi:type="dcterms:W3CDTF">2012-11-03T13:21:47Z</dcterms:modified>
</cp:coreProperties>
</file>