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18"/>
  </p:notesMasterIdLst>
  <p:sldIdLst>
    <p:sldId id="1096" r:id="rId2"/>
    <p:sldId id="1362" r:id="rId3"/>
    <p:sldId id="1371" r:id="rId4"/>
    <p:sldId id="1372" r:id="rId5"/>
    <p:sldId id="1361" r:id="rId6"/>
    <p:sldId id="1363" r:id="rId7"/>
    <p:sldId id="1373" r:id="rId8"/>
    <p:sldId id="1374" r:id="rId9"/>
    <p:sldId id="1365" r:id="rId10"/>
    <p:sldId id="1360" r:id="rId11"/>
    <p:sldId id="1366" r:id="rId12"/>
    <p:sldId id="1350" r:id="rId13"/>
    <p:sldId id="1359" r:id="rId14"/>
    <p:sldId id="1367" r:id="rId15"/>
    <p:sldId id="1370" r:id="rId16"/>
    <p:sldId id="1232" r:id="rId1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CDE"/>
    <a:srgbClr val="B8FF28"/>
    <a:srgbClr val="FFFB24"/>
    <a:srgbClr val="E969DE"/>
    <a:srgbClr val="E93DE5"/>
    <a:srgbClr val="E8DCFF"/>
    <a:srgbClr val="E5AB2C"/>
    <a:srgbClr val="31FFFC"/>
    <a:srgbClr val="2FDC0E"/>
    <a:srgbClr val="650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99" autoAdjust="0"/>
  </p:normalViewPr>
  <p:slideViewPr>
    <p:cSldViewPr>
      <p:cViewPr>
        <p:scale>
          <a:sx n="112" d="100"/>
          <a:sy n="112" d="100"/>
        </p:scale>
        <p:origin x="-150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Fare clic per modificare gli stili del testo dello schema</a:t>
            </a:r>
          </a:p>
          <a:p>
            <a:pPr lvl="1"/>
            <a:r>
              <a:rPr lang="en-GB" noProof="0" smtClean="0"/>
              <a:t>Secondo livello</a:t>
            </a:r>
          </a:p>
          <a:p>
            <a:pPr lvl="2"/>
            <a:r>
              <a:rPr lang="en-GB" noProof="0" smtClean="0"/>
              <a:t>Terzo livello</a:t>
            </a:r>
          </a:p>
          <a:p>
            <a:pPr lvl="3"/>
            <a:r>
              <a:rPr lang="en-GB" noProof="0" smtClean="0"/>
              <a:t>Quarto livello</a:t>
            </a:r>
          </a:p>
          <a:p>
            <a:pPr lvl="4"/>
            <a:r>
              <a:rPr lang="en-GB" noProof="0" smtClean="0"/>
              <a:t>Quinto livello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D149370-7727-E043-97F9-3522B37DE0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006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D320C9-95F1-0646-BA58-7466233A388B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159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9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56B7AF-F6A4-7A4A-AD8E-A31DCBA92E0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149370-7727-E043-97F9-3522B37DE072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282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0CAC9C-351B-FE4D-84BE-D72E47ED81FE}" type="slidenum">
              <a:rPr lang="en-GB"/>
              <a:pPr>
                <a:defRPr/>
              </a:pPr>
              <a:t>16</a:t>
            </a:fld>
            <a:endParaRPr lang="en-GB"/>
          </a:p>
        </p:txBody>
      </p:sp>
      <p:sp>
        <p:nvSpPr>
          <p:cNvPr id="181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8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F801E-C899-9948-8EE0-5CA8E5E51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645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D638-7682-1B47-BC43-6E86A4C17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1931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119063"/>
            <a:ext cx="2101850" cy="6235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19063"/>
            <a:ext cx="6154737" cy="6235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F72F3-16CB-5046-819F-D0B80847A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1371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BF35-FE3A-CE44-B0A5-70EC42415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9927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8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418BF-311D-864E-8609-B0FF3066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482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836613"/>
            <a:ext cx="4127500" cy="551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8" y="836613"/>
            <a:ext cx="4129087" cy="551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977DC-B44C-454E-9BC3-C2B3126E5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5155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8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8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3DE98-5DD2-6B47-A959-30A8B0B2E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6188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8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178F0-331D-F541-B623-D81868D2F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9331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BE2A5-BA18-DE4B-B3EF-660A918E9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4824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7616F-21FC-754B-94C4-36793634D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5246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6E834-32A2-2B43-B67E-D8539192D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17711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0" name="Rectangle 17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19063"/>
            <a:ext cx="773747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Titolo</a:t>
            </a:r>
          </a:p>
        </p:txBody>
      </p:sp>
      <p:sp>
        <p:nvSpPr>
          <p:cNvPr id="22711" name="Rectangle 18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836613"/>
            <a:ext cx="8408987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22712" name="Text Box 184"/>
          <p:cNvSpPr txBox="1">
            <a:spLocks noChangeArrowheads="1"/>
          </p:cNvSpPr>
          <p:nvPr/>
        </p:nvSpPr>
        <p:spPr bwMode="auto">
          <a:xfrm flipV="1">
            <a:off x="1066800" y="728663"/>
            <a:ext cx="7737475" cy="36512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21176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715" name="Rectangle 18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21438"/>
            <a:ext cx="1905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16" name="Rectangle 18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6900" y="6400800"/>
            <a:ext cx="35988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17" name="Rectangle 18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9750" y="6421438"/>
            <a:ext cx="1905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36DAF27-755D-1440-9DE4-F6A1D1338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 xmlns:p14="http://schemas.microsoft.com/office/powerpoint/2010/main"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4"/>
        </a:buBlip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ergio.Colafrancesco@wits.ac.za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microsoft.com/office/2007/relationships/hdphoto" Target="../media/hdphoto1.wdp"/><Relationship Id="rId7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33.png"/><Relationship Id="rId5" Type="http://schemas.openxmlformats.org/officeDocument/2006/relationships/image" Target="../media/image34.wmf"/><Relationship Id="rId6" Type="http://schemas.openxmlformats.org/officeDocument/2006/relationships/image" Target="../media/image35.png"/><Relationship Id="rId7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emf"/><Relationship Id="rId5" Type="http://schemas.openxmlformats.org/officeDocument/2006/relationships/image" Target="../media/image47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515A9-0843-9744-A477-A2D00D8494C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589250" name="Rectangle 2"/>
          <p:cNvSpPr>
            <a:spLocks noChangeArrowheads="1"/>
          </p:cNvSpPr>
          <p:nvPr/>
        </p:nvSpPr>
        <p:spPr bwMode="auto">
          <a:xfrm>
            <a:off x="1101725" y="1125538"/>
            <a:ext cx="8027988" cy="1871662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57255"/>
                  <a:invGamma/>
                </a:schemeClr>
              </a:gs>
              <a:gs pos="100000">
                <a:schemeClr val="bg1">
                  <a:alpha val="10001"/>
                </a:schemeClr>
              </a:gs>
            </a:gsLst>
            <a:lin ang="0" scaled="1"/>
          </a:gradFill>
          <a:ln w="12700" cap="sq">
            <a:solidFill>
              <a:srgbClr val="C0C0C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HESS-SALT-</a:t>
            </a:r>
            <a:r>
              <a:rPr lang="en-US" sz="4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MeerKAT</a:t>
            </a:r>
            <a:endParaRPr lang="en-US" sz="44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/>
              <a:cs typeface="Arial Narrow"/>
            </a:endParaRPr>
          </a:p>
          <a:p>
            <a:pPr>
              <a:defRPr/>
            </a:pPr>
            <a:r>
              <a:rPr lang="en-US" sz="4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cs typeface="Arial Narrow"/>
              </a:rPr>
              <a:t>Synergies: Extragalactic </a:t>
            </a:r>
          </a:p>
        </p:txBody>
      </p:sp>
      <p:sp>
        <p:nvSpPr>
          <p:cNvPr id="158925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SALT-</a:t>
            </a:r>
            <a:r>
              <a:rPr lang="it-IT" sz="2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MeerKAT</a:t>
            </a:r>
            <a:r>
              <a:rPr lang="it-IT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 </a:t>
            </a:r>
            <a:r>
              <a:rPr lang="it-IT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 </a:t>
            </a:r>
            <a:r>
              <a:rPr lang="it-IT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Workshop                     </a:t>
            </a:r>
            <a:r>
              <a:rPr lang="it-IT" sz="2000" dirty="0" err="1" smtClean="0">
                <a:solidFill>
                  <a:srgbClr val="000066"/>
                </a:solidFill>
                <a:cs typeface="+mj-cs"/>
              </a:rPr>
              <a:t>Nov</a:t>
            </a:r>
            <a:r>
              <a:rPr lang="it-IT" sz="2000" dirty="0" smtClean="0">
                <a:solidFill>
                  <a:srgbClr val="000066"/>
                </a:solidFill>
                <a:cs typeface="+mj-cs"/>
              </a:rPr>
              <a:t>. 5</a:t>
            </a:r>
            <a:r>
              <a:rPr lang="it-IT" sz="2000" baseline="30000" dirty="0" smtClean="0">
                <a:solidFill>
                  <a:srgbClr val="000066"/>
                </a:solidFill>
                <a:cs typeface="+mj-cs"/>
              </a:rPr>
              <a:t>th</a:t>
            </a:r>
            <a:r>
              <a:rPr lang="it-IT" sz="2000" dirty="0" smtClean="0">
                <a:solidFill>
                  <a:srgbClr val="000066"/>
                </a:solidFill>
                <a:cs typeface="+mj-cs"/>
              </a:rPr>
              <a:t>, 2012</a:t>
            </a:r>
          </a:p>
        </p:txBody>
      </p:sp>
      <p:sp>
        <p:nvSpPr>
          <p:cNvPr id="1589252" name="Rectangle 4"/>
          <p:cNvSpPr>
            <a:spLocks noChangeArrowheads="1"/>
          </p:cNvSpPr>
          <p:nvPr/>
        </p:nvSpPr>
        <p:spPr bwMode="auto">
          <a:xfrm>
            <a:off x="7938" y="4191000"/>
            <a:ext cx="1066800" cy="2667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90196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pattFill prst="pct50">
                  <a:fgClr>
                    <a:srgbClr val="EAEAEA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89253" name="Rectangle 5"/>
          <p:cNvSpPr>
            <a:spLocks noChangeArrowheads="1"/>
          </p:cNvSpPr>
          <p:nvPr/>
        </p:nvSpPr>
        <p:spPr bwMode="auto">
          <a:xfrm rot="5400000">
            <a:off x="2857500" y="4610100"/>
            <a:ext cx="457200" cy="4038600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90196"/>
                  <a:invGamma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89254" name="Text Box 6"/>
          <p:cNvSpPr txBox="1">
            <a:spLocks noChangeArrowheads="1"/>
          </p:cNvSpPr>
          <p:nvPr/>
        </p:nvSpPr>
        <p:spPr bwMode="auto">
          <a:xfrm rot="16200000" flipV="1">
            <a:off x="-714375" y="4978400"/>
            <a:ext cx="3598863" cy="3651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51373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589255" name="Rectangle 7"/>
          <p:cNvSpPr>
            <a:spLocks noChangeArrowheads="1"/>
          </p:cNvSpPr>
          <p:nvPr/>
        </p:nvSpPr>
        <p:spPr bwMode="auto">
          <a:xfrm>
            <a:off x="990833" y="4581525"/>
            <a:ext cx="5903912" cy="1501775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Sergio Colafrancesco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Wits University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-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DST/NRF SKA Research Chair</a:t>
            </a:r>
          </a:p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Email</a:t>
            </a:r>
            <a:r>
              <a:rPr lang="en-US" sz="1800" dirty="0">
                <a:cs typeface="+mn-cs"/>
              </a:rPr>
              <a:t>: </a:t>
            </a:r>
            <a:r>
              <a:rPr lang="en-US" sz="1800" b="1" u="sng" dirty="0">
                <a:solidFill>
                  <a:schemeClr val="hlink"/>
                </a:solidFill>
                <a:cs typeface="+mn-cs"/>
                <a:hlinkClick r:id="rId3"/>
              </a:rPr>
              <a:t>Sergio.C</a:t>
            </a:r>
            <a:r>
              <a:rPr lang="en-US" sz="1800" b="1" dirty="0">
                <a:solidFill>
                  <a:srgbClr val="FF0000"/>
                </a:solidFill>
                <a:cs typeface="+mn-cs"/>
                <a:hlinkClick r:id="rId3"/>
              </a:rPr>
              <a:t>olafrancesco@wits.ac.za</a:t>
            </a:r>
            <a:r>
              <a:rPr lang="en-US" sz="1800" b="1" dirty="0">
                <a:solidFill>
                  <a:srgbClr val="FF0000"/>
                </a:solidFill>
                <a:cs typeface="+mn-cs"/>
              </a:rPr>
              <a:t> </a:t>
            </a:r>
            <a:endParaRPr lang="en-GB" sz="1800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589256" name="Text Box 8"/>
          <p:cNvSpPr txBox="1">
            <a:spLocks noChangeArrowheads="1"/>
          </p:cNvSpPr>
          <p:nvPr/>
        </p:nvSpPr>
        <p:spPr bwMode="auto">
          <a:xfrm flipV="1">
            <a:off x="668338" y="6364288"/>
            <a:ext cx="3598862" cy="3651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51373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/>
          <a:lstStyle/>
          <a:p>
            <a:pPr>
              <a:defRPr/>
            </a:pPr>
            <a:endParaRPr lang="it-IT">
              <a:cs typeface="+mn-cs"/>
            </a:endParaRPr>
          </a:p>
        </p:txBody>
      </p:sp>
      <p:pic>
        <p:nvPicPr>
          <p:cNvPr id="14345" name="Picture 11" descr="WitsCOLOURcrest"/>
          <p:cNvPicPr>
            <a:picLocks noChangeAspect="1" noChangeArrowheads="1"/>
          </p:cNvPicPr>
          <p:nvPr/>
        </p:nvPicPr>
        <p:blipFill>
          <a:blip r:embed="rId4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1438"/>
            <a:ext cx="817563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9267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129" y="1140274"/>
            <a:ext cx="1800000" cy="184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2" y="1125539"/>
            <a:ext cx="908038" cy="345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Clusters of galaxies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511119-C04E-CD43-A3FC-FD5A9AF677E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411760" y="764704"/>
            <a:ext cx="6336953" cy="3249786"/>
            <a:chOff x="241163" y="1270000"/>
            <a:chExt cx="8318500" cy="4184650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3">
              <a:lum bright="-4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63" y="1270000"/>
              <a:ext cx="8318500" cy="418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331913" y="1485900"/>
              <a:ext cx="8905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 b="1" dirty="0">
                  <a:latin typeface="Arial" charset="0"/>
                </a:rPr>
                <a:t>Radio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6232525" y="1485900"/>
              <a:ext cx="15795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 b="1">
                  <a:latin typeface="Arial" charset="0"/>
                </a:rPr>
                <a:t>Gamma-ray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276600" y="1504950"/>
              <a:ext cx="230346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2000" b="1" dirty="0">
                  <a:latin typeface="Arial" charset="0"/>
                </a:rPr>
                <a:t>X-</a:t>
              </a:r>
              <a:r>
                <a:rPr lang="it-IT" sz="2000" b="1" dirty="0" err="1">
                  <a:latin typeface="Arial" charset="0"/>
                </a:rPr>
                <a:t>ray</a:t>
              </a:r>
              <a:endParaRPr lang="it-IT" sz="2000" b="1" dirty="0">
                <a:latin typeface="Arial" charset="0"/>
              </a:endParaRPr>
            </a:p>
            <a:p>
              <a:pPr algn="ctr">
                <a:defRPr/>
              </a:pPr>
              <a:r>
                <a:rPr lang="it-IT" sz="1600" dirty="0">
                  <a:solidFill>
                    <a:srgbClr val="990033"/>
                  </a:solidFill>
                  <a:latin typeface="Arial" charset="0"/>
                </a:rPr>
                <a:t>(</a:t>
              </a:r>
              <a:r>
                <a:rPr lang="it-IT" sz="1600" dirty="0" err="1">
                  <a:solidFill>
                    <a:srgbClr val="990033"/>
                  </a:solidFill>
                  <a:latin typeface="Arial" charset="0"/>
                </a:rPr>
                <a:t>Fit</a:t>
              </a:r>
              <a:r>
                <a:rPr lang="it-IT" sz="1600" dirty="0">
                  <a:solidFill>
                    <a:srgbClr val="990033"/>
                  </a:solidFill>
                  <a:latin typeface="Arial" charset="0"/>
                </a:rPr>
                <a:t> by </a:t>
              </a:r>
              <a:r>
                <a:rPr lang="it-IT" sz="1600" dirty="0" err="1">
                  <a:solidFill>
                    <a:srgbClr val="990033"/>
                  </a:solidFill>
                  <a:latin typeface="Arial" charset="0"/>
                </a:rPr>
                <a:t>hyp</a:t>
              </a:r>
              <a:r>
                <a:rPr lang="it-IT" sz="1600" dirty="0">
                  <a:solidFill>
                    <a:srgbClr val="990033"/>
                  </a:solidFill>
                  <a:latin typeface="Arial" charset="0"/>
                </a:rPr>
                <a:t>.)</a:t>
              </a:r>
            </a:p>
          </p:txBody>
        </p:sp>
        <p:grpSp>
          <p:nvGrpSpPr>
            <p:cNvPr id="11" name="Group 17"/>
            <p:cNvGrpSpPr>
              <a:grpSpLocks/>
            </p:cNvGrpSpPr>
            <p:nvPr/>
          </p:nvGrpSpPr>
          <p:grpSpPr bwMode="auto">
            <a:xfrm>
              <a:off x="1185863" y="2493964"/>
              <a:ext cx="6958013" cy="2095500"/>
              <a:chOff x="747" y="2432"/>
              <a:chExt cx="4383" cy="1320"/>
            </a:xfrm>
          </p:grpSpPr>
          <p:sp>
            <p:nvSpPr>
              <p:cNvPr id="12" name="Text Box 12"/>
              <p:cNvSpPr txBox="1">
                <a:spLocks noChangeArrowheads="1"/>
              </p:cNvSpPr>
              <p:nvPr/>
            </p:nvSpPr>
            <p:spPr bwMode="auto">
              <a:xfrm>
                <a:off x="747" y="3375"/>
                <a:ext cx="74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600" b="1" dirty="0" err="1">
                    <a:solidFill>
                      <a:srgbClr val="CC0099"/>
                    </a:solidFill>
                    <a:latin typeface="Arial Narrow" charset="0"/>
                  </a:rPr>
                  <a:t>Synchrotron</a:t>
                </a:r>
                <a:endParaRPr lang="it-IT" sz="1600" b="1" dirty="0">
                  <a:solidFill>
                    <a:srgbClr val="CC0099"/>
                  </a:solidFill>
                  <a:latin typeface="Arial Narrow" charset="0"/>
                </a:endParaRPr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4201" y="3362"/>
                <a:ext cx="92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600" b="1" dirty="0">
                    <a:solidFill>
                      <a:srgbClr val="CC0099"/>
                    </a:solidFill>
                    <a:latin typeface="Arial Narrow" charset="0"/>
                  </a:rPr>
                  <a:t>Bremsstrahlung</a:t>
                </a:r>
              </a:p>
            </p:txBody>
          </p:sp>
          <p:sp>
            <p:nvSpPr>
              <p:cNvPr id="14" name="Text Box 14"/>
              <p:cNvSpPr txBox="1">
                <a:spLocks noChangeArrowheads="1"/>
              </p:cNvSpPr>
              <p:nvPr/>
            </p:nvSpPr>
            <p:spPr bwMode="auto">
              <a:xfrm>
                <a:off x="3784" y="3539"/>
                <a:ext cx="29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600" b="1" dirty="0">
                    <a:solidFill>
                      <a:srgbClr val="CC0099"/>
                    </a:solidFill>
                    <a:latin typeface="Arial Narrow" charset="0"/>
                  </a:rPr>
                  <a:t>ICS</a:t>
                </a:r>
              </a:p>
            </p:txBody>
          </p:sp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4295" y="3063"/>
                <a:ext cx="56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600" b="1" dirty="0">
                    <a:solidFill>
                      <a:srgbClr val="CC0099"/>
                    </a:solidFill>
                    <a:latin typeface="Symbol" charset="0"/>
                  </a:rPr>
                  <a:t>p</a:t>
                </a:r>
                <a:r>
                  <a:rPr lang="it-IT" sz="1600" b="1" baseline="30000" dirty="0">
                    <a:solidFill>
                      <a:srgbClr val="CC0099"/>
                    </a:solidFill>
                    <a:latin typeface="Arial Narrow" charset="0"/>
                  </a:rPr>
                  <a:t>0</a:t>
                </a:r>
                <a:r>
                  <a:rPr lang="it-IT" sz="1600" b="1" dirty="0">
                    <a:solidFill>
                      <a:srgbClr val="CC0099"/>
                    </a:solidFill>
                    <a:latin typeface="Arial Narrow" charset="0"/>
                  </a:rPr>
                  <a:t> </a:t>
                </a:r>
                <a:r>
                  <a:rPr lang="it-IT" sz="1600" b="1" dirty="0" err="1">
                    <a:solidFill>
                      <a:srgbClr val="CC0099"/>
                    </a:solidFill>
                    <a:latin typeface="Arial Narrow" charset="0"/>
                  </a:rPr>
                  <a:t>decay</a:t>
                </a:r>
                <a:endParaRPr lang="it-IT" sz="1600" b="1" dirty="0">
                  <a:solidFill>
                    <a:srgbClr val="CC0099"/>
                  </a:solidFill>
                  <a:latin typeface="Arial Narrow" charset="0"/>
                </a:endParaRPr>
              </a:p>
            </p:txBody>
          </p:sp>
          <p:sp>
            <p:nvSpPr>
              <p:cNvPr id="16" name="Text Box 16"/>
              <p:cNvSpPr txBox="1">
                <a:spLocks noChangeArrowheads="1"/>
              </p:cNvSpPr>
              <p:nvPr/>
            </p:nvSpPr>
            <p:spPr bwMode="auto">
              <a:xfrm>
                <a:off x="1714" y="2432"/>
                <a:ext cx="111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600" b="1" dirty="0" err="1">
                    <a:solidFill>
                      <a:srgbClr val="CC0099"/>
                    </a:solidFill>
                    <a:latin typeface="Arial Narrow" charset="0"/>
                  </a:rPr>
                  <a:t>Th</a:t>
                </a:r>
                <a:r>
                  <a:rPr lang="it-IT" sz="1600" b="1" dirty="0">
                    <a:solidFill>
                      <a:srgbClr val="CC0099"/>
                    </a:solidFill>
                    <a:latin typeface="Arial Narrow" charset="0"/>
                  </a:rPr>
                  <a:t>. Bremsstrahlung</a:t>
                </a:r>
              </a:p>
            </p:txBody>
          </p:sp>
        </p:grpSp>
      </p:grp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3730625"/>
            <a:ext cx="1741487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5272088"/>
            <a:ext cx="1741487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836613"/>
            <a:ext cx="1735137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178050"/>
            <a:ext cx="1849438" cy="153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977900" y="1808163"/>
            <a:ext cx="930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chemeClr val="bg1"/>
                </a:solidFill>
              </a:rPr>
              <a:t>Optical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1119188" y="4868863"/>
            <a:ext cx="78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chemeClr val="bg1"/>
                </a:solidFill>
              </a:rPr>
              <a:t>Fermi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1119188" y="6381750"/>
            <a:ext cx="83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chemeClr val="bg1"/>
                </a:solidFill>
              </a:rPr>
              <a:t>Magic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116013" y="3284538"/>
            <a:ext cx="776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/>
              <a:t>X-ray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0225" y="764704"/>
            <a:ext cx="1775471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dirty="0" err="1">
                <a:solidFill>
                  <a:schemeClr val="bg1"/>
                </a:solidFill>
                <a:latin typeface="Arial" charset="0"/>
              </a:rPr>
              <a:t>Perseus</a:t>
            </a:r>
            <a:r>
              <a:rPr lang="it-IT" sz="1800" dirty="0">
                <a:solidFill>
                  <a:schemeClr val="bg1"/>
                </a:solidFill>
                <a:latin typeface="Arial" charset="0"/>
              </a:rPr>
              <a:t> cluster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720" y="4005064"/>
            <a:ext cx="698477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Galaxy clusters show the presence of various non-thermal</a:t>
            </a:r>
          </a:p>
          <a:p>
            <a:r>
              <a:rPr lang="en-US" dirty="0">
                <a:latin typeface="Arial Narrow"/>
                <a:cs typeface="Arial Narrow"/>
              </a:rPr>
              <a:t>p</a:t>
            </a:r>
            <a:r>
              <a:rPr lang="en-US" dirty="0" smtClean="0">
                <a:latin typeface="Arial Narrow"/>
                <a:cs typeface="Arial Narrow"/>
              </a:rPr>
              <a:t>henomena (Radio halos, Hard X-ray &amp;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latin typeface="Arial Narrow"/>
                <a:cs typeface="Arial Narrow"/>
              </a:rPr>
              <a:t>-rays excess)</a:t>
            </a:r>
          </a:p>
          <a:p>
            <a:r>
              <a:rPr lang="en-US" dirty="0">
                <a:latin typeface="Arial Narrow"/>
                <a:cs typeface="Arial Narrow"/>
              </a:rPr>
              <a:t>t</a:t>
            </a:r>
            <a:r>
              <a:rPr lang="en-US" dirty="0" smtClean="0">
                <a:latin typeface="Arial Narrow"/>
                <a:cs typeface="Arial Narrow"/>
              </a:rPr>
              <a:t>hat are not yet understood. 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00855" y="5229200"/>
            <a:ext cx="44186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Radio + </a:t>
            </a:r>
            <a:r>
              <a:rPr lang="en-US" b="1" dirty="0" smtClean="0">
                <a:latin typeface="Symbol" charset="2"/>
                <a:cs typeface="Symbol" charset="2"/>
              </a:rPr>
              <a:t>g</a:t>
            </a:r>
            <a:r>
              <a:rPr lang="en-US" b="1" dirty="0" smtClean="0"/>
              <a:t>-ray is the key strategy</a:t>
            </a:r>
          </a:p>
          <a:p>
            <a:endParaRPr lang="en-US" dirty="0"/>
          </a:p>
          <a:p>
            <a:r>
              <a:rPr lang="en-US" b="1" dirty="0" smtClean="0">
                <a:latin typeface="Arial Narrow"/>
                <a:cs typeface="Arial Narrow"/>
              </a:rPr>
              <a:t>Optical</a:t>
            </a:r>
            <a:r>
              <a:rPr lang="en-US" dirty="0" smtClean="0">
                <a:latin typeface="Arial Narrow"/>
                <a:cs typeface="Arial Narrow"/>
              </a:rPr>
              <a:t> needed for M estimate (W.L.)</a:t>
            </a:r>
          </a:p>
          <a:p>
            <a:r>
              <a:rPr lang="en-US" dirty="0">
                <a:latin typeface="Arial Narrow"/>
                <a:cs typeface="Arial Narrow"/>
              </a:rPr>
              <a:t>a</a:t>
            </a:r>
            <a:r>
              <a:rPr lang="en-US" dirty="0" smtClean="0">
                <a:latin typeface="Arial Narrow"/>
                <a:cs typeface="Arial Narrow"/>
              </a:rPr>
              <a:t>nd cluster galaxy study 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2195736" y="5248624"/>
            <a:ext cx="720080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32240" y="5611920"/>
            <a:ext cx="206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[S.C. et al.1998- 2012]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Clusters of Galaxies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077AC-1BB1-F341-8885-D13EB0C0A95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 descr="som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1270"/>
            <a:ext cx="4536504" cy="2798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789040"/>
            <a:ext cx="4320480" cy="3096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8813" y="2668850"/>
            <a:ext cx="2243147" cy="400110"/>
          </a:xfrm>
          <a:prstGeom prst="rect">
            <a:avLst/>
          </a:prstGeom>
          <a:noFill/>
          <a:ln w="19050" cmpd="sng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X=</a:t>
            </a:r>
            <a:r>
              <a:rPr lang="en-US" sz="2000" dirty="0" err="1" smtClean="0">
                <a:latin typeface="Arial Narrow"/>
                <a:cs typeface="Arial Narrow"/>
              </a:rPr>
              <a:t>P</a:t>
            </a:r>
            <a:r>
              <a:rPr lang="en-US" sz="2000" baseline="-25000" dirty="0" err="1" smtClean="0">
                <a:latin typeface="Arial Narrow"/>
                <a:cs typeface="Arial Narrow"/>
              </a:rPr>
              <a:t>nt</a:t>
            </a:r>
            <a:r>
              <a:rPr lang="en-US" sz="2000" dirty="0" smtClean="0">
                <a:latin typeface="Arial Narrow"/>
                <a:cs typeface="Arial Narrow"/>
              </a:rPr>
              <a:t>/</a:t>
            </a:r>
            <a:r>
              <a:rPr lang="en-US" sz="2000" dirty="0" err="1" smtClean="0">
                <a:latin typeface="Arial Narrow"/>
                <a:cs typeface="Arial Narrow"/>
              </a:rPr>
              <a:t>P</a:t>
            </a:r>
            <a:r>
              <a:rPr lang="en-US" sz="2000" baseline="-25000" dirty="0" err="1" smtClean="0">
                <a:latin typeface="Arial Narrow"/>
                <a:cs typeface="Arial Narrow"/>
              </a:rPr>
              <a:t>th</a:t>
            </a:r>
            <a:r>
              <a:rPr lang="en-US" sz="2000" dirty="0" smtClean="0">
                <a:latin typeface="Arial Narrow"/>
                <a:cs typeface="Arial Narrow"/>
              </a:rPr>
              <a:t>=(0.26±0.04)</a:t>
            </a:r>
            <a:endParaRPr lang="en-US" sz="2000" dirty="0">
              <a:latin typeface="Arial Narrow"/>
              <a:cs typeface="Arial Narrow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1270972" y="3982384"/>
            <a:ext cx="0" cy="24848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1259632" y="4941168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187624" y="4581128"/>
            <a:ext cx="1012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MeerKAT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266676"/>
            <a:ext cx="3588315" cy="26663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576" y="692696"/>
            <a:ext cx="3322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Statistics of Radio halos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32040" y="692696"/>
            <a:ext cx="4040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Additional physics of clusters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4005064"/>
            <a:ext cx="2984500" cy="2823468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 bwMode="auto">
          <a:xfrm>
            <a:off x="4272628" y="5479244"/>
            <a:ext cx="1296144" cy="484632"/>
          </a:xfrm>
          <a:prstGeom prst="leftArrow">
            <a:avLst/>
          </a:prstGeom>
          <a:solidFill>
            <a:srgbClr val="31FFF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1755" y="4725144"/>
            <a:ext cx="1119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To be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</a:rPr>
              <a:t>revised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6296" y="1484784"/>
            <a:ext cx="102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1FFFC"/>
                </a:solidFill>
                <a:latin typeface="Arial Narrow"/>
                <a:cs typeface="Arial Narrow"/>
              </a:rPr>
              <a:t>cavities</a:t>
            </a:r>
            <a:endParaRPr lang="en-US" dirty="0">
              <a:solidFill>
                <a:srgbClr val="31FFFC"/>
              </a:solidFill>
              <a:latin typeface="Arial Narrow"/>
              <a:cs typeface="Arial Narrow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6096" y="3183359"/>
            <a:ext cx="123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9A1E6"/>
                </a:solidFill>
                <a:latin typeface="Arial Narrow"/>
                <a:cs typeface="Arial Narrow"/>
              </a:rPr>
              <a:t>RG lobes</a:t>
            </a:r>
            <a:endParaRPr lang="en-US" dirty="0">
              <a:solidFill>
                <a:srgbClr val="E9A1E6"/>
              </a:solidFill>
              <a:latin typeface="Arial Narrow"/>
              <a:cs typeface="Arial Narrow"/>
            </a:endParaRPr>
          </a:p>
        </p:txBody>
      </p:sp>
      <p:cxnSp>
        <p:nvCxnSpPr>
          <p:cNvPr id="20" name="Straight Arrow Connector 19"/>
          <p:cNvCxnSpPr>
            <a:stCxn id="18" idx="3"/>
          </p:cNvCxnSpPr>
          <p:nvPr/>
        </p:nvCxnSpPr>
        <p:spPr bwMode="auto">
          <a:xfrm flipV="1">
            <a:off x="6672883" y="3284984"/>
            <a:ext cx="419397" cy="1292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E969D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6876256" y="1916832"/>
            <a:ext cx="648072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1FFF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588224" y="4077072"/>
            <a:ext cx="1740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[HESS Coll. 2012]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347864" y="6546830"/>
            <a:ext cx="1706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[Norris </a:t>
            </a:r>
            <a:r>
              <a:rPr lang="en-US" sz="1600" dirty="0" err="1" smtClean="0"/>
              <a:t>etal</a:t>
            </a:r>
            <a:r>
              <a:rPr lang="en-US" sz="1600" dirty="0" smtClean="0"/>
              <a:t>. 2012]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11560" y="1412776"/>
            <a:ext cx="1484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[S</a:t>
            </a:r>
            <a:r>
              <a:rPr lang="en-US" sz="1600" dirty="0"/>
              <a:t>.</a:t>
            </a:r>
            <a:r>
              <a:rPr lang="en-US" sz="1600" dirty="0" smtClean="0"/>
              <a:t>C. </a:t>
            </a:r>
            <a:r>
              <a:rPr lang="en-US" sz="1600" dirty="0" err="1" smtClean="0"/>
              <a:t>etal</a:t>
            </a:r>
            <a:r>
              <a:rPr lang="en-US" sz="1600" dirty="0" smtClean="0"/>
              <a:t> 2012]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082512" y="3388043"/>
            <a:ext cx="68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≈</a:t>
            </a:r>
            <a:r>
              <a:rPr lang="en-US" dirty="0" err="1" smtClean="0">
                <a:latin typeface="Arial Narrow"/>
                <a:cs typeface="Arial Narrow"/>
              </a:rPr>
              <a:t>P</a:t>
            </a:r>
            <a:r>
              <a:rPr lang="en-US" baseline="-25000" dirty="0" err="1" smtClean="0">
                <a:latin typeface="Arial Narrow"/>
                <a:cs typeface="Arial Narrow"/>
              </a:rPr>
              <a:t>th</a:t>
            </a:r>
            <a:endParaRPr lang="en-US" baseline="-25000" dirty="0">
              <a:latin typeface="Arial Narrow"/>
              <a:cs typeface="Arial Narrow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57563" y="477115"/>
            <a:ext cx="1188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≈</a:t>
            </a:r>
            <a:r>
              <a:rPr lang="en-US" dirty="0" err="1" smtClean="0">
                <a:latin typeface="Arial Narrow"/>
                <a:cs typeface="Arial Narrow"/>
              </a:rPr>
              <a:t>P</a:t>
            </a:r>
            <a:r>
              <a:rPr lang="en-US" baseline="-25000" dirty="0" err="1" smtClean="0">
                <a:latin typeface="Arial Narrow"/>
                <a:cs typeface="Arial Narrow"/>
              </a:rPr>
              <a:t>th</a:t>
            </a:r>
            <a:r>
              <a:rPr lang="en-US" dirty="0" smtClean="0">
                <a:latin typeface="Arial Narrow"/>
                <a:cs typeface="Arial Narrow"/>
              </a:rPr>
              <a:t>+ </a:t>
            </a:r>
            <a:r>
              <a:rPr lang="en-US" dirty="0" err="1" smtClean="0">
                <a:latin typeface="Arial Narrow"/>
                <a:cs typeface="Arial Narrow"/>
              </a:rPr>
              <a:t>P</a:t>
            </a:r>
            <a:r>
              <a:rPr lang="en-US" baseline="-25000" dirty="0" err="1" smtClean="0">
                <a:latin typeface="Arial Narrow"/>
                <a:cs typeface="Arial Narrow"/>
              </a:rPr>
              <a:t>nt</a:t>
            </a:r>
            <a:endParaRPr lang="en-US" baseline="-25000" dirty="0">
              <a:latin typeface="Arial Narrow"/>
              <a:cs typeface="Arial Narrow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7588" y="3451680"/>
            <a:ext cx="8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X-rays 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1452976" y="3667704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 rot="16200000">
            <a:off x="129370" y="3325834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SZE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rot="16200000">
            <a:off x="278231" y="3104964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E7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 flipV="1">
            <a:off x="1331640" y="4833178"/>
            <a:ext cx="540056" cy="16201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93DE5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763688" y="6165304"/>
            <a:ext cx="64807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E93DE5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72188" y="6134100"/>
            <a:ext cx="1905000" cy="360363"/>
          </a:xfrm>
        </p:spPr>
        <p:txBody>
          <a:bodyPr/>
          <a:lstStyle/>
          <a:p>
            <a:pPr>
              <a:defRPr/>
            </a:pPr>
            <a:fld id="{7D5CDC1F-9560-364D-B95E-A6EDF0D57F2C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196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-26988"/>
            <a:ext cx="10702925" cy="802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6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875" y="119063"/>
            <a:ext cx="10225088" cy="573087"/>
          </a:xfrm>
        </p:spPr>
        <p:txBody>
          <a:bodyPr/>
          <a:lstStyle/>
          <a:p>
            <a:pPr eaLnBrk="1" hangingPunct="1">
              <a:defRPr/>
            </a:pPr>
            <a:r>
              <a:rPr lang="it-IT" sz="4800" dirty="0" smtClean="0">
                <a:solidFill>
                  <a:schemeClr val="bg1"/>
                </a:solidFill>
                <a:cs typeface="+mj-cs"/>
              </a:rPr>
              <a:t>Dark </a:t>
            </a:r>
            <a:r>
              <a:rPr lang="it-IT" sz="4800" dirty="0" err="1" smtClean="0">
                <a:solidFill>
                  <a:schemeClr val="bg1"/>
                </a:solidFill>
                <a:cs typeface="+mj-cs"/>
              </a:rPr>
              <a:t>Matter</a:t>
            </a:r>
            <a:endParaRPr lang="it-IT" sz="4800" dirty="0" smtClean="0">
              <a:solidFill>
                <a:schemeClr val="bg1"/>
              </a:solidFill>
              <a:cs typeface="+mj-cs"/>
            </a:endParaRP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5580063" y="1628775"/>
            <a:ext cx="3359150" cy="3221038"/>
          </a:xfrm>
          <a:prstGeom prst="ellipse">
            <a:avLst/>
          </a:prstGeom>
          <a:gradFill rotWithShape="0">
            <a:gsLst>
              <a:gs pos="0">
                <a:srgbClr val="DDDDDD"/>
              </a:gs>
              <a:gs pos="100000">
                <a:srgbClr val="33333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>
              <a:cs typeface="+mn-cs"/>
            </a:endParaRPr>
          </a:p>
        </p:txBody>
      </p:sp>
      <p:pic>
        <p:nvPicPr>
          <p:cNvPr id="33797" name="Picture 6" descr="bd14866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3252788"/>
            <a:ext cx="1682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bd14866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2968625"/>
            <a:ext cx="168275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235825" y="3311525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Symbol" charset="0"/>
                <a:cs typeface="+mn-cs"/>
              </a:rPr>
              <a:t>c</a:t>
            </a:r>
            <a:endParaRPr lang="en-GB" b="1">
              <a:latin typeface="Symbol" charset="0"/>
              <a:cs typeface="+mn-cs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821488" y="2968625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Symbol" charset="0"/>
                <a:cs typeface="+mn-cs"/>
              </a:rPr>
              <a:t>c</a:t>
            </a:r>
            <a:endParaRPr lang="en-GB" b="1">
              <a:latin typeface="Symbol" charset="0"/>
              <a:cs typeface="+mn-cs"/>
            </a:endParaRPr>
          </a:p>
        </p:txBody>
      </p:sp>
      <p:sp>
        <p:nvSpPr>
          <p:cNvPr id="25" name="Freeform 10"/>
          <p:cNvSpPr>
            <a:spLocks/>
          </p:cNvSpPr>
          <p:nvPr/>
        </p:nvSpPr>
        <p:spPr bwMode="auto">
          <a:xfrm>
            <a:off x="7054850" y="3030538"/>
            <a:ext cx="341313" cy="327025"/>
          </a:xfrm>
          <a:custGeom>
            <a:avLst/>
            <a:gdLst>
              <a:gd name="T0" fmla="*/ 253 w 576"/>
              <a:gd name="T1" fmla="*/ 88 h 625"/>
              <a:gd name="T2" fmla="*/ 400 w 576"/>
              <a:gd name="T3" fmla="*/ 10 h 625"/>
              <a:gd name="T4" fmla="*/ 458 w 576"/>
              <a:gd name="T5" fmla="*/ 79 h 625"/>
              <a:gd name="T6" fmla="*/ 498 w 576"/>
              <a:gd name="T7" fmla="*/ 127 h 625"/>
              <a:gd name="T8" fmla="*/ 576 w 576"/>
              <a:gd name="T9" fmla="*/ 196 h 625"/>
              <a:gd name="T10" fmla="*/ 517 w 576"/>
              <a:gd name="T11" fmla="*/ 254 h 625"/>
              <a:gd name="T12" fmla="*/ 458 w 576"/>
              <a:gd name="T13" fmla="*/ 323 h 625"/>
              <a:gd name="T14" fmla="*/ 576 w 576"/>
              <a:gd name="T15" fmla="*/ 420 h 625"/>
              <a:gd name="T16" fmla="*/ 556 w 576"/>
              <a:gd name="T17" fmla="*/ 459 h 625"/>
              <a:gd name="T18" fmla="*/ 478 w 576"/>
              <a:gd name="T19" fmla="*/ 440 h 625"/>
              <a:gd name="T20" fmla="*/ 537 w 576"/>
              <a:gd name="T21" fmla="*/ 489 h 625"/>
              <a:gd name="T22" fmla="*/ 458 w 576"/>
              <a:gd name="T23" fmla="*/ 508 h 625"/>
              <a:gd name="T24" fmla="*/ 449 w 576"/>
              <a:gd name="T25" fmla="*/ 596 h 625"/>
              <a:gd name="T26" fmla="*/ 361 w 576"/>
              <a:gd name="T27" fmla="*/ 625 h 625"/>
              <a:gd name="T28" fmla="*/ 341 w 576"/>
              <a:gd name="T29" fmla="*/ 557 h 625"/>
              <a:gd name="T30" fmla="*/ 292 w 576"/>
              <a:gd name="T31" fmla="*/ 596 h 625"/>
              <a:gd name="T32" fmla="*/ 195 w 576"/>
              <a:gd name="T33" fmla="*/ 567 h 625"/>
              <a:gd name="T34" fmla="*/ 87 w 576"/>
              <a:gd name="T35" fmla="*/ 557 h 625"/>
              <a:gd name="T36" fmla="*/ 234 w 576"/>
              <a:gd name="T37" fmla="*/ 479 h 625"/>
              <a:gd name="T38" fmla="*/ 48 w 576"/>
              <a:gd name="T39" fmla="*/ 479 h 625"/>
              <a:gd name="T40" fmla="*/ 107 w 576"/>
              <a:gd name="T41" fmla="*/ 430 h 625"/>
              <a:gd name="T42" fmla="*/ 78 w 576"/>
              <a:gd name="T43" fmla="*/ 381 h 625"/>
              <a:gd name="T44" fmla="*/ 0 w 576"/>
              <a:gd name="T45" fmla="*/ 362 h 625"/>
              <a:gd name="T46" fmla="*/ 39 w 576"/>
              <a:gd name="T47" fmla="*/ 313 h 625"/>
              <a:gd name="T48" fmla="*/ 78 w 576"/>
              <a:gd name="T49" fmla="*/ 274 h 625"/>
              <a:gd name="T50" fmla="*/ 48 w 576"/>
              <a:gd name="T51" fmla="*/ 215 h 625"/>
              <a:gd name="T52" fmla="*/ 58 w 576"/>
              <a:gd name="T53" fmla="*/ 186 h 625"/>
              <a:gd name="T54" fmla="*/ 127 w 576"/>
              <a:gd name="T55" fmla="*/ 215 h 625"/>
              <a:gd name="T56" fmla="*/ 146 w 576"/>
              <a:gd name="T57" fmla="*/ 176 h 625"/>
              <a:gd name="T58" fmla="*/ 156 w 576"/>
              <a:gd name="T59" fmla="*/ 108 h 625"/>
              <a:gd name="T60" fmla="*/ 195 w 576"/>
              <a:gd name="T61" fmla="*/ 118 h 625"/>
              <a:gd name="T62" fmla="*/ 263 w 576"/>
              <a:gd name="T63" fmla="*/ 147 h 625"/>
              <a:gd name="T64" fmla="*/ 283 w 576"/>
              <a:gd name="T65" fmla="*/ 59 h 625"/>
              <a:gd name="T66" fmla="*/ 251 w 576"/>
              <a:gd name="T67" fmla="*/ 46 h 625"/>
              <a:gd name="T68" fmla="*/ 263 w 576"/>
              <a:gd name="T69" fmla="*/ 39 h 625"/>
              <a:gd name="T70" fmla="*/ 224 w 576"/>
              <a:gd name="T71" fmla="*/ 49 h 625"/>
              <a:gd name="T72" fmla="*/ 253 w 576"/>
              <a:gd name="T73" fmla="*/ 166 h 625"/>
              <a:gd name="T74" fmla="*/ 205 w 576"/>
              <a:gd name="T75" fmla="*/ 0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76" h="625">
                <a:moveTo>
                  <a:pt x="205" y="0"/>
                </a:moveTo>
                <a:cubicBezTo>
                  <a:pt x="224" y="29"/>
                  <a:pt x="234" y="59"/>
                  <a:pt x="253" y="88"/>
                </a:cubicBezTo>
                <a:cubicBezTo>
                  <a:pt x="286" y="41"/>
                  <a:pt x="288" y="60"/>
                  <a:pt x="332" y="88"/>
                </a:cubicBezTo>
                <a:cubicBezTo>
                  <a:pt x="353" y="56"/>
                  <a:pt x="378" y="41"/>
                  <a:pt x="400" y="10"/>
                </a:cubicBezTo>
                <a:cubicBezTo>
                  <a:pt x="406" y="20"/>
                  <a:pt x="410" y="32"/>
                  <a:pt x="419" y="39"/>
                </a:cubicBezTo>
                <a:cubicBezTo>
                  <a:pt x="466" y="77"/>
                  <a:pt x="439" y="15"/>
                  <a:pt x="458" y="79"/>
                </a:cubicBezTo>
                <a:cubicBezTo>
                  <a:pt x="439" y="141"/>
                  <a:pt x="445" y="86"/>
                  <a:pt x="527" y="118"/>
                </a:cubicBezTo>
                <a:cubicBezTo>
                  <a:pt x="536" y="122"/>
                  <a:pt x="507" y="123"/>
                  <a:pt x="498" y="127"/>
                </a:cubicBezTo>
                <a:cubicBezTo>
                  <a:pt x="465" y="141"/>
                  <a:pt x="457" y="148"/>
                  <a:pt x="429" y="166"/>
                </a:cubicBezTo>
                <a:cubicBezTo>
                  <a:pt x="477" y="183"/>
                  <a:pt x="527" y="183"/>
                  <a:pt x="576" y="196"/>
                </a:cubicBezTo>
                <a:cubicBezTo>
                  <a:pt x="548" y="204"/>
                  <a:pt x="481" y="203"/>
                  <a:pt x="546" y="225"/>
                </a:cubicBezTo>
                <a:cubicBezTo>
                  <a:pt x="536" y="235"/>
                  <a:pt x="511" y="241"/>
                  <a:pt x="517" y="254"/>
                </a:cubicBezTo>
                <a:cubicBezTo>
                  <a:pt x="527" y="276"/>
                  <a:pt x="576" y="293"/>
                  <a:pt x="576" y="293"/>
                </a:cubicBezTo>
                <a:cubicBezTo>
                  <a:pt x="537" y="306"/>
                  <a:pt x="497" y="310"/>
                  <a:pt x="458" y="323"/>
                </a:cubicBezTo>
                <a:cubicBezTo>
                  <a:pt x="476" y="341"/>
                  <a:pt x="499" y="353"/>
                  <a:pt x="517" y="371"/>
                </a:cubicBezTo>
                <a:cubicBezTo>
                  <a:pt x="572" y="426"/>
                  <a:pt x="493" y="380"/>
                  <a:pt x="576" y="420"/>
                </a:cubicBezTo>
                <a:cubicBezTo>
                  <a:pt x="563" y="423"/>
                  <a:pt x="543" y="418"/>
                  <a:pt x="537" y="430"/>
                </a:cubicBezTo>
                <a:cubicBezTo>
                  <a:pt x="532" y="440"/>
                  <a:pt x="561" y="449"/>
                  <a:pt x="556" y="459"/>
                </a:cubicBezTo>
                <a:cubicBezTo>
                  <a:pt x="551" y="468"/>
                  <a:pt x="537" y="452"/>
                  <a:pt x="527" y="450"/>
                </a:cubicBezTo>
                <a:cubicBezTo>
                  <a:pt x="511" y="446"/>
                  <a:pt x="494" y="443"/>
                  <a:pt x="478" y="440"/>
                </a:cubicBezTo>
                <a:cubicBezTo>
                  <a:pt x="488" y="450"/>
                  <a:pt x="496" y="460"/>
                  <a:pt x="507" y="469"/>
                </a:cubicBezTo>
                <a:cubicBezTo>
                  <a:pt x="516" y="477"/>
                  <a:pt x="537" y="477"/>
                  <a:pt x="537" y="489"/>
                </a:cubicBezTo>
                <a:cubicBezTo>
                  <a:pt x="537" y="499"/>
                  <a:pt x="517" y="496"/>
                  <a:pt x="507" y="498"/>
                </a:cubicBezTo>
                <a:cubicBezTo>
                  <a:pt x="491" y="502"/>
                  <a:pt x="474" y="505"/>
                  <a:pt x="458" y="508"/>
                </a:cubicBezTo>
                <a:cubicBezTo>
                  <a:pt x="504" y="574"/>
                  <a:pt x="467" y="500"/>
                  <a:pt x="439" y="557"/>
                </a:cubicBezTo>
                <a:cubicBezTo>
                  <a:pt x="433" y="569"/>
                  <a:pt x="461" y="590"/>
                  <a:pt x="449" y="596"/>
                </a:cubicBezTo>
                <a:cubicBezTo>
                  <a:pt x="430" y="606"/>
                  <a:pt x="394" y="520"/>
                  <a:pt x="390" y="508"/>
                </a:cubicBezTo>
                <a:cubicBezTo>
                  <a:pt x="377" y="547"/>
                  <a:pt x="374" y="586"/>
                  <a:pt x="361" y="625"/>
                </a:cubicBezTo>
                <a:cubicBezTo>
                  <a:pt x="358" y="615"/>
                  <a:pt x="354" y="606"/>
                  <a:pt x="351" y="596"/>
                </a:cubicBezTo>
                <a:cubicBezTo>
                  <a:pt x="347" y="583"/>
                  <a:pt x="352" y="550"/>
                  <a:pt x="341" y="557"/>
                </a:cubicBezTo>
                <a:cubicBezTo>
                  <a:pt x="324" y="568"/>
                  <a:pt x="322" y="615"/>
                  <a:pt x="322" y="615"/>
                </a:cubicBezTo>
                <a:cubicBezTo>
                  <a:pt x="312" y="609"/>
                  <a:pt x="299" y="606"/>
                  <a:pt x="292" y="596"/>
                </a:cubicBezTo>
                <a:cubicBezTo>
                  <a:pt x="269" y="562"/>
                  <a:pt x="301" y="532"/>
                  <a:pt x="263" y="586"/>
                </a:cubicBezTo>
                <a:cubicBezTo>
                  <a:pt x="238" y="514"/>
                  <a:pt x="279" y="602"/>
                  <a:pt x="195" y="567"/>
                </a:cubicBezTo>
                <a:cubicBezTo>
                  <a:pt x="185" y="563"/>
                  <a:pt x="215" y="540"/>
                  <a:pt x="205" y="537"/>
                </a:cubicBezTo>
                <a:cubicBezTo>
                  <a:pt x="184" y="531"/>
                  <a:pt x="115" y="550"/>
                  <a:pt x="87" y="557"/>
                </a:cubicBezTo>
                <a:cubicBezTo>
                  <a:pt x="103" y="544"/>
                  <a:pt x="118" y="528"/>
                  <a:pt x="136" y="518"/>
                </a:cubicBezTo>
                <a:cubicBezTo>
                  <a:pt x="168" y="500"/>
                  <a:pt x="201" y="500"/>
                  <a:pt x="234" y="479"/>
                </a:cubicBezTo>
                <a:cubicBezTo>
                  <a:pt x="206" y="469"/>
                  <a:pt x="176" y="457"/>
                  <a:pt x="146" y="459"/>
                </a:cubicBezTo>
                <a:cubicBezTo>
                  <a:pt x="113" y="461"/>
                  <a:pt x="48" y="479"/>
                  <a:pt x="48" y="479"/>
                </a:cubicBezTo>
                <a:cubicBezTo>
                  <a:pt x="58" y="469"/>
                  <a:pt x="67" y="459"/>
                  <a:pt x="78" y="450"/>
                </a:cubicBezTo>
                <a:cubicBezTo>
                  <a:pt x="87" y="442"/>
                  <a:pt x="107" y="442"/>
                  <a:pt x="107" y="430"/>
                </a:cubicBezTo>
                <a:cubicBezTo>
                  <a:pt x="107" y="415"/>
                  <a:pt x="56" y="403"/>
                  <a:pt x="48" y="401"/>
                </a:cubicBezTo>
                <a:cubicBezTo>
                  <a:pt x="58" y="394"/>
                  <a:pt x="78" y="393"/>
                  <a:pt x="78" y="381"/>
                </a:cubicBezTo>
                <a:cubicBezTo>
                  <a:pt x="78" y="370"/>
                  <a:pt x="58" y="373"/>
                  <a:pt x="48" y="371"/>
                </a:cubicBezTo>
                <a:cubicBezTo>
                  <a:pt x="32" y="367"/>
                  <a:pt x="16" y="365"/>
                  <a:pt x="0" y="362"/>
                </a:cubicBezTo>
                <a:cubicBezTo>
                  <a:pt x="10" y="355"/>
                  <a:pt x="22" y="351"/>
                  <a:pt x="29" y="342"/>
                </a:cubicBezTo>
                <a:cubicBezTo>
                  <a:pt x="35" y="334"/>
                  <a:pt x="31" y="319"/>
                  <a:pt x="39" y="313"/>
                </a:cubicBezTo>
                <a:cubicBezTo>
                  <a:pt x="50" y="305"/>
                  <a:pt x="65" y="306"/>
                  <a:pt x="78" y="303"/>
                </a:cubicBezTo>
                <a:cubicBezTo>
                  <a:pt x="10" y="260"/>
                  <a:pt x="63" y="304"/>
                  <a:pt x="78" y="274"/>
                </a:cubicBezTo>
                <a:cubicBezTo>
                  <a:pt x="83" y="265"/>
                  <a:pt x="73" y="254"/>
                  <a:pt x="68" y="245"/>
                </a:cubicBezTo>
                <a:cubicBezTo>
                  <a:pt x="63" y="234"/>
                  <a:pt x="56" y="224"/>
                  <a:pt x="48" y="215"/>
                </a:cubicBezTo>
                <a:cubicBezTo>
                  <a:pt x="36" y="201"/>
                  <a:pt x="3" y="193"/>
                  <a:pt x="9" y="176"/>
                </a:cubicBezTo>
                <a:cubicBezTo>
                  <a:pt x="14" y="160"/>
                  <a:pt x="42" y="183"/>
                  <a:pt x="58" y="186"/>
                </a:cubicBezTo>
                <a:cubicBezTo>
                  <a:pt x="71" y="192"/>
                  <a:pt x="84" y="199"/>
                  <a:pt x="97" y="205"/>
                </a:cubicBezTo>
                <a:cubicBezTo>
                  <a:pt x="107" y="209"/>
                  <a:pt x="119" y="222"/>
                  <a:pt x="127" y="215"/>
                </a:cubicBezTo>
                <a:cubicBezTo>
                  <a:pt x="134" y="208"/>
                  <a:pt x="120" y="196"/>
                  <a:pt x="117" y="186"/>
                </a:cubicBezTo>
                <a:cubicBezTo>
                  <a:pt x="127" y="183"/>
                  <a:pt x="142" y="185"/>
                  <a:pt x="146" y="176"/>
                </a:cubicBezTo>
                <a:cubicBezTo>
                  <a:pt x="158" y="152"/>
                  <a:pt x="98" y="123"/>
                  <a:pt x="166" y="166"/>
                </a:cubicBezTo>
                <a:cubicBezTo>
                  <a:pt x="163" y="147"/>
                  <a:pt x="156" y="128"/>
                  <a:pt x="156" y="108"/>
                </a:cubicBezTo>
                <a:cubicBezTo>
                  <a:pt x="156" y="98"/>
                  <a:pt x="156" y="76"/>
                  <a:pt x="166" y="79"/>
                </a:cubicBezTo>
                <a:cubicBezTo>
                  <a:pt x="182" y="83"/>
                  <a:pt x="184" y="106"/>
                  <a:pt x="195" y="118"/>
                </a:cubicBezTo>
                <a:cubicBezTo>
                  <a:pt x="276" y="213"/>
                  <a:pt x="168" y="72"/>
                  <a:pt x="253" y="186"/>
                </a:cubicBezTo>
                <a:cubicBezTo>
                  <a:pt x="256" y="173"/>
                  <a:pt x="261" y="160"/>
                  <a:pt x="263" y="147"/>
                </a:cubicBezTo>
                <a:cubicBezTo>
                  <a:pt x="268" y="108"/>
                  <a:pt x="264" y="68"/>
                  <a:pt x="273" y="30"/>
                </a:cubicBezTo>
                <a:cubicBezTo>
                  <a:pt x="275" y="20"/>
                  <a:pt x="280" y="49"/>
                  <a:pt x="283" y="59"/>
                </a:cubicBezTo>
                <a:cubicBezTo>
                  <a:pt x="296" y="98"/>
                  <a:pt x="281" y="88"/>
                  <a:pt x="322" y="88"/>
                </a:cubicBezTo>
                <a:lnTo>
                  <a:pt x="251" y="46"/>
                </a:lnTo>
                <a:cubicBezTo>
                  <a:pt x="265" y="47"/>
                  <a:pt x="280" y="56"/>
                  <a:pt x="292" y="49"/>
                </a:cubicBezTo>
                <a:cubicBezTo>
                  <a:pt x="301" y="44"/>
                  <a:pt x="272" y="34"/>
                  <a:pt x="263" y="39"/>
                </a:cubicBezTo>
                <a:cubicBezTo>
                  <a:pt x="254" y="44"/>
                  <a:pt x="256" y="59"/>
                  <a:pt x="253" y="69"/>
                </a:cubicBezTo>
                <a:cubicBezTo>
                  <a:pt x="243" y="62"/>
                  <a:pt x="229" y="38"/>
                  <a:pt x="224" y="49"/>
                </a:cubicBezTo>
                <a:cubicBezTo>
                  <a:pt x="217" y="64"/>
                  <a:pt x="237" y="117"/>
                  <a:pt x="244" y="137"/>
                </a:cubicBezTo>
                <a:cubicBezTo>
                  <a:pt x="247" y="147"/>
                  <a:pt x="253" y="166"/>
                  <a:pt x="253" y="166"/>
                </a:cubicBezTo>
                <a:cubicBezTo>
                  <a:pt x="252" y="126"/>
                  <a:pt x="256" y="86"/>
                  <a:pt x="251" y="46"/>
                </a:cubicBezTo>
                <a:cubicBezTo>
                  <a:pt x="248" y="24"/>
                  <a:pt x="205" y="0"/>
                  <a:pt x="205" y="0"/>
                </a:cubicBezTo>
                <a:close/>
              </a:path>
            </a:pathLst>
          </a:cu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rect">
              <a:fillToRect l="50000" t="50000" r="50000" b="50000"/>
            </a:path>
          </a:gradFill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929313" y="2779713"/>
            <a:ext cx="490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33CC"/>
                </a:solidFill>
                <a:latin typeface="Symbol" charset="0"/>
                <a:cs typeface="+mn-cs"/>
              </a:rPr>
              <a:t>p</a:t>
            </a:r>
            <a:r>
              <a:rPr lang="en-US" b="1" baseline="30000">
                <a:solidFill>
                  <a:srgbClr val="0033CC"/>
                </a:solidFill>
                <a:latin typeface="Symbol" charset="0"/>
                <a:cs typeface="+mn-cs"/>
                <a:sym typeface="Symbol" charset="0"/>
              </a:rPr>
              <a:t></a:t>
            </a:r>
            <a:endParaRPr lang="en-GB" b="1">
              <a:solidFill>
                <a:srgbClr val="0033CC"/>
              </a:solidFill>
              <a:latin typeface="Symbol" charset="0"/>
              <a:cs typeface="+mn-cs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H="1" flipV="1">
            <a:off x="6253163" y="3117850"/>
            <a:ext cx="598487" cy="952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" name="Freeform 13"/>
          <p:cNvSpPr>
            <a:spLocks/>
          </p:cNvSpPr>
          <p:nvPr/>
        </p:nvSpPr>
        <p:spPr bwMode="auto">
          <a:xfrm>
            <a:off x="5975350" y="3875088"/>
            <a:ext cx="992188" cy="611187"/>
          </a:xfrm>
          <a:custGeom>
            <a:avLst/>
            <a:gdLst>
              <a:gd name="T0" fmla="*/ 0 w 920"/>
              <a:gd name="T1" fmla="*/ 58 h 591"/>
              <a:gd name="T2" fmla="*/ 5 w 920"/>
              <a:gd name="T3" fmla="*/ 35 h 591"/>
              <a:gd name="T4" fmla="*/ 22 w 920"/>
              <a:gd name="T5" fmla="*/ 29 h 591"/>
              <a:gd name="T6" fmla="*/ 73 w 920"/>
              <a:gd name="T7" fmla="*/ 1 h 591"/>
              <a:gd name="T8" fmla="*/ 158 w 920"/>
              <a:gd name="T9" fmla="*/ 18 h 591"/>
              <a:gd name="T10" fmla="*/ 175 w 920"/>
              <a:gd name="T11" fmla="*/ 75 h 591"/>
              <a:gd name="T12" fmla="*/ 141 w 920"/>
              <a:gd name="T13" fmla="*/ 142 h 591"/>
              <a:gd name="T14" fmla="*/ 96 w 920"/>
              <a:gd name="T15" fmla="*/ 142 h 591"/>
              <a:gd name="T16" fmla="*/ 113 w 920"/>
              <a:gd name="T17" fmla="*/ 114 h 591"/>
              <a:gd name="T18" fmla="*/ 175 w 920"/>
              <a:gd name="T19" fmla="*/ 80 h 591"/>
              <a:gd name="T20" fmla="*/ 271 w 920"/>
              <a:gd name="T21" fmla="*/ 97 h 591"/>
              <a:gd name="T22" fmla="*/ 299 w 920"/>
              <a:gd name="T23" fmla="*/ 182 h 591"/>
              <a:gd name="T24" fmla="*/ 237 w 920"/>
              <a:gd name="T25" fmla="*/ 261 h 591"/>
              <a:gd name="T26" fmla="*/ 226 w 920"/>
              <a:gd name="T27" fmla="*/ 216 h 591"/>
              <a:gd name="T28" fmla="*/ 322 w 920"/>
              <a:gd name="T29" fmla="*/ 165 h 591"/>
              <a:gd name="T30" fmla="*/ 406 w 920"/>
              <a:gd name="T31" fmla="*/ 199 h 591"/>
              <a:gd name="T32" fmla="*/ 446 w 920"/>
              <a:gd name="T33" fmla="*/ 261 h 591"/>
              <a:gd name="T34" fmla="*/ 412 w 920"/>
              <a:gd name="T35" fmla="*/ 363 h 591"/>
              <a:gd name="T36" fmla="*/ 401 w 920"/>
              <a:gd name="T37" fmla="*/ 329 h 591"/>
              <a:gd name="T38" fmla="*/ 406 w 920"/>
              <a:gd name="T39" fmla="*/ 312 h 591"/>
              <a:gd name="T40" fmla="*/ 423 w 920"/>
              <a:gd name="T41" fmla="*/ 306 h 591"/>
              <a:gd name="T42" fmla="*/ 468 w 920"/>
              <a:gd name="T43" fmla="*/ 278 h 591"/>
              <a:gd name="T44" fmla="*/ 553 w 920"/>
              <a:gd name="T45" fmla="*/ 300 h 591"/>
              <a:gd name="T46" fmla="*/ 604 w 920"/>
              <a:gd name="T47" fmla="*/ 357 h 591"/>
              <a:gd name="T48" fmla="*/ 615 w 920"/>
              <a:gd name="T49" fmla="*/ 374 h 591"/>
              <a:gd name="T50" fmla="*/ 598 w 920"/>
              <a:gd name="T51" fmla="*/ 442 h 591"/>
              <a:gd name="T52" fmla="*/ 564 w 920"/>
              <a:gd name="T53" fmla="*/ 464 h 591"/>
              <a:gd name="T54" fmla="*/ 542 w 920"/>
              <a:gd name="T55" fmla="*/ 459 h 591"/>
              <a:gd name="T56" fmla="*/ 547 w 920"/>
              <a:gd name="T57" fmla="*/ 419 h 591"/>
              <a:gd name="T58" fmla="*/ 604 w 920"/>
              <a:gd name="T59" fmla="*/ 385 h 591"/>
              <a:gd name="T60" fmla="*/ 717 w 920"/>
              <a:gd name="T61" fmla="*/ 419 h 591"/>
              <a:gd name="T62" fmla="*/ 734 w 920"/>
              <a:gd name="T63" fmla="*/ 436 h 591"/>
              <a:gd name="T64" fmla="*/ 768 w 920"/>
              <a:gd name="T65" fmla="*/ 459 h 591"/>
              <a:gd name="T66" fmla="*/ 773 w 920"/>
              <a:gd name="T67" fmla="*/ 481 h 591"/>
              <a:gd name="T68" fmla="*/ 785 w 920"/>
              <a:gd name="T69" fmla="*/ 492 h 591"/>
              <a:gd name="T70" fmla="*/ 706 w 920"/>
              <a:gd name="T71" fmla="*/ 560 h 591"/>
              <a:gd name="T72" fmla="*/ 700 w 920"/>
              <a:gd name="T73" fmla="*/ 515 h 591"/>
              <a:gd name="T74" fmla="*/ 762 w 920"/>
              <a:gd name="T75" fmla="*/ 470 h 591"/>
              <a:gd name="T76" fmla="*/ 779 w 920"/>
              <a:gd name="T77" fmla="*/ 459 h 591"/>
              <a:gd name="T78" fmla="*/ 920 w 920"/>
              <a:gd name="T79" fmla="*/ 492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20" h="591">
                <a:moveTo>
                  <a:pt x="0" y="58"/>
                </a:moveTo>
                <a:cubicBezTo>
                  <a:pt x="2" y="50"/>
                  <a:pt x="0" y="41"/>
                  <a:pt x="5" y="35"/>
                </a:cubicBezTo>
                <a:cubicBezTo>
                  <a:pt x="9" y="30"/>
                  <a:pt x="17" y="32"/>
                  <a:pt x="22" y="29"/>
                </a:cubicBezTo>
                <a:cubicBezTo>
                  <a:pt x="39" y="20"/>
                  <a:pt x="57" y="11"/>
                  <a:pt x="73" y="1"/>
                </a:cubicBezTo>
                <a:cubicBezTo>
                  <a:pt x="101" y="6"/>
                  <a:pt x="136" y="0"/>
                  <a:pt x="158" y="18"/>
                </a:cubicBezTo>
                <a:cubicBezTo>
                  <a:pt x="167" y="26"/>
                  <a:pt x="171" y="63"/>
                  <a:pt x="175" y="75"/>
                </a:cubicBezTo>
                <a:cubicBezTo>
                  <a:pt x="170" y="111"/>
                  <a:pt x="176" y="132"/>
                  <a:pt x="141" y="142"/>
                </a:cubicBezTo>
                <a:cubicBezTo>
                  <a:pt x="127" y="157"/>
                  <a:pt x="123" y="169"/>
                  <a:pt x="96" y="142"/>
                </a:cubicBezTo>
                <a:cubicBezTo>
                  <a:pt x="87" y="133"/>
                  <a:pt x="111" y="117"/>
                  <a:pt x="113" y="114"/>
                </a:cubicBezTo>
                <a:cubicBezTo>
                  <a:pt x="134" y="89"/>
                  <a:pt x="144" y="91"/>
                  <a:pt x="175" y="80"/>
                </a:cubicBezTo>
                <a:cubicBezTo>
                  <a:pt x="216" y="84"/>
                  <a:pt x="236" y="85"/>
                  <a:pt x="271" y="97"/>
                </a:cubicBezTo>
                <a:cubicBezTo>
                  <a:pt x="279" y="126"/>
                  <a:pt x="288" y="154"/>
                  <a:pt x="299" y="182"/>
                </a:cubicBezTo>
                <a:cubicBezTo>
                  <a:pt x="280" y="239"/>
                  <a:pt x="290" y="242"/>
                  <a:pt x="237" y="261"/>
                </a:cubicBezTo>
                <a:cubicBezTo>
                  <a:pt x="214" y="253"/>
                  <a:pt x="206" y="256"/>
                  <a:pt x="226" y="216"/>
                </a:cubicBezTo>
                <a:cubicBezTo>
                  <a:pt x="245" y="179"/>
                  <a:pt x="286" y="171"/>
                  <a:pt x="322" y="165"/>
                </a:cubicBezTo>
                <a:cubicBezTo>
                  <a:pt x="358" y="171"/>
                  <a:pt x="381" y="172"/>
                  <a:pt x="406" y="199"/>
                </a:cubicBezTo>
                <a:cubicBezTo>
                  <a:pt x="415" y="225"/>
                  <a:pt x="435" y="231"/>
                  <a:pt x="446" y="261"/>
                </a:cubicBezTo>
                <a:cubicBezTo>
                  <a:pt x="454" y="312"/>
                  <a:pt x="467" y="344"/>
                  <a:pt x="412" y="363"/>
                </a:cubicBezTo>
                <a:cubicBezTo>
                  <a:pt x="368" y="355"/>
                  <a:pt x="363" y="353"/>
                  <a:pt x="401" y="329"/>
                </a:cubicBezTo>
                <a:cubicBezTo>
                  <a:pt x="403" y="323"/>
                  <a:pt x="402" y="316"/>
                  <a:pt x="406" y="312"/>
                </a:cubicBezTo>
                <a:cubicBezTo>
                  <a:pt x="410" y="308"/>
                  <a:pt x="418" y="309"/>
                  <a:pt x="423" y="306"/>
                </a:cubicBezTo>
                <a:cubicBezTo>
                  <a:pt x="442" y="296"/>
                  <a:pt x="447" y="284"/>
                  <a:pt x="468" y="278"/>
                </a:cubicBezTo>
                <a:cubicBezTo>
                  <a:pt x="501" y="282"/>
                  <a:pt x="522" y="291"/>
                  <a:pt x="553" y="300"/>
                </a:cubicBezTo>
                <a:cubicBezTo>
                  <a:pt x="573" y="322"/>
                  <a:pt x="585" y="329"/>
                  <a:pt x="604" y="357"/>
                </a:cubicBezTo>
                <a:cubicBezTo>
                  <a:pt x="608" y="363"/>
                  <a:pt x="615" y="374"/>
                  <a:pt x="615" y="374"/>
                </a:cubicBezTo>
                <a:cubicBezTo>
                  <a:pt x="613" y="386"/>
                  <a:pt x="607" y="432"/>
                  <a:pt x="598" y="442"/>
                </a:cubicBezTo>
                <a:cubicBezTo>
                  <a:pt x="589" y="452"/>
                  <a:pt x="564" y="464"/>
                  <a:pt x="564" y="464"/>
                </a:cubicBezTo>
                <a:cubicBezTo>
                  <a:pt x="557" y="462"/>
                  <a:pt x="548" y="464"/>
                  <a:pt x="542" y="459"/>
                </a:cubicBezTo>
                <a:cubicBezTo>
                  <a:pt x="528" y="448"/>
                  <a:pt x="541" y="428"/>
                  <a:pt x="547" y="419"/>
                </a:cubicBezTo>
                <a:cubicBezTo>
                  <a:pt x="561" y="398"/>
                  <a:pt x="581" y="393"/>
                  <a:pt x="604" y="385"/>
                </a:cubicBezTo>
                <a:cubicBezTo>
                  <a:pt x="654" y="394"/>
                  <a:pt x="673" y="404"/>
                  <a:pt x="717" y="419"/>
                </a:cubicBezTo>
                <a:cubicBezTo>
                  <a:pt x="723" y="425"/>
                  <a:pt x="728" y="431"/>
                  <a:pt x="734" y="436"/>
                </a:cubicBezTo>
                <a:cubicBezTo>
                  <a:pt x="745" y="444"/>
                  <a:pt x="768" y="459"/>
                  <a:pt x="768" y="459"/>
                </a:cubicBezTo>
                <a:cubicBezTo>
                  <a:pt x="770" y="466"/>
                  <a:pt x="770" y="474"/>
                  <a:pt x="773" y="481"/>
                </a:cubicBezTo>
                <a:cubicBezTo>
                  <a:pt x="775" y="486"/>
                  <a:pt x="784" y="487"/>
                  <a:pt x="785" y="492"/>
                </a:cubicBezTo>
                <a:cubicBezTo>
                  <a:pt x="791" y="546"/>
                  <a:pt x="746" y="551"/>
                  <a:pt x="706" y="560"/>
                </a:cubicBezTo>
                <a:cubicBezTo>
                  <a:pt x="672" y="591"/>
                  <a:pt x="693" y="523"/>
                  <a:pt x="700" y="515"/>
                </a:cubicBezTo>
                <a:cubicBezTo>
                  <a:pt x="712" y="500"/>
                  <a:pt x="748" y="479"/>
                  <a:pt x="762" y="470"/>
                </a:cubicBezTo>
                <a:cubicBezTo>
                  <a:pt x="768" y="466"/>
                  <a:pt x="779" y="459"/>
                  <a:pt x="779" y="459"/>
                </a:cubicBezTo>
                <a:cubicBezTo>
                  <a:pt x="827" y="464"/>
                  <a:pt x="876" y="472"/>
                  <a:pt x="920" y="492"/>
                </a:cubicBezTo>
              </a:path>
            </a:pathLst>
          </a:custGeom>
          <a:noFill/>
          <a:ln w="3492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5961063" y="3836988"/>
            <a:ext cx="1106487" cy="74295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>
            <a:off x="6278563" y="4195763"/>
            <a:ext cx="1220787" cy="18256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7067550" y="42926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i="1">
                <a:solidFill>
                  <a:srgbClr val="00FFFF"/>
                </a:solidFill>
                <a:cs typeface="+mn-cs"/>
              </a:rPr>
              <a:t>B</a:t>
            </a:r>
            <a:endParaRPr lang="en-GB" b="1" i="1">
              <a:solidFill>
                <a:srgbClr val="00FFFF"/>
              </a:solidFill>
              <a:cs typeface="+mn-cs"/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5630863" y="3463925"/>
            <a:ext cx="473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1"/>
                </a:solidFill>
                <a:cs typeface="+mn-cs"/>
              </a:rPr>
              <a:t>e</a:t>
            </a:r>
            <a:r>
              <a:rPr lang="en-US" sz="2800" b="1" baseline="30000" dirty="0">
                <a:solidFill>
                  <a:schemeClr val="accent1"/>
                </a:solidFill>
                <a:cs typeface="Times New Roman" charset="0"/>
              </a:rPr>
              <a:t>±</a:t>
            </a:r>
            <a:endParaRPr lang="en-GB" sz="2800" b="1" dirty="0">
              <a:solidFill>
                <a:schemeClr val="accent1"/>
              </a:solidFill>
              <a:cs typeface="+mn-cs"/>
            </a:endParaRPr>
          </a:p>
        </p:txBody>
      </p:sp>
      <p:pic>
        <p:nvPicPr>
          <p:cNvPr id="33809" name="Picture 18" descr="bd14870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3775075"/>
            <a:ext cx="93662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Line 19"/>
          <p:cNvSpPr>
            <a:spLocks noChangeShapeType="1"/>
          </p:cNvSpPr>
          <p:nvPr/>
        </p:nvSpPr>
        <p:spPr bwMode="auto">
          <a:xfrm flipH="1">
            <a:off x="5843588" y="3209925"/>
            <a:ext cx="157162" cy="36195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" name="Oval 5"/>
          <p:cNvSpPr>
            <a:spLocks noChangeArrowheads="1"/>
          </p:cNvSpPr>
          <p:nvPr/>
        </p:nvSpPr>
        <p:spPr bwMode="auto">
          <a:xfrm>
            <a:off x="423863" y="1916113"/>
            <a:ext cx="3359150" cy="3221037"/>
          </a:xfrm>
          <a:prstGeom prst="ellipse">
            <a:avLst/>
          </a:prstGeom>
          <a:gradFill rotWithShape="0">
            <a:gsLst>
              <a:gs pos="0">
                <a:srgbClr val="DDDDDD"/>
              </a:gs>
              <a:gs pos="100000">
                <a:srgbClr val="33333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>
              <a:cs typeface="+mn-cs"/>
            </a:endParaRPr>
          </a:p>
        </p:txBody>
      </p:sp>
      <p:pic>
        <p:nvPicPr>
          <p:cNvPr id="33812" name="Picture 6" descr="bd14866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3540125"/>
            <a:ext cx="1682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7" descr="bd14866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3255963"/>
            <a:ext cx="168275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2079625" y="3598863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Symbol" charset="0"/>
                <a:cs typeface="+mn-cs"/>
              </a:rPr>
              <a:t>c</a:t>
            </a:r>
            <a:endParaRPr lang="en-GB" b="1">
              <a:latin typeface="Symbol" charset="0"/>
              <a:cs typeface="+mn-cs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1665288" y="3255963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Symbol" charset="0"/>
                <a:cs typeface="+mn-cs"/>
              </a:rPr>
              <a:t>c</a:t>
            </a:r>
            <a:endParaRPr lang="en-GB" b="1">
              <a:latin typeface="Symbol" charset="0"/>
              <a:cs typeface="+mn-cs"/>
            </a:endParaRPr>
          </a:p>
        </p:txBody>
      </p:sp>
      <p:sp>
        <p:nvSpPr>
          <p:cNvPr id="40" name="Freeform 10"/>
          <p:cNvSpPr>
            <a:spLocks/>
          </p:cNvSpPr>
          <p:nvPr/>
        </p:nvSpPr>
        <p:spPr bwMode="auto">
          <a:xfrm>
            <a:off x="1898650" y="3317875"/>
            <a:ext cx="341313" cy="327025"/>
          </a:xfrm>
          <a:custGeom>
            <a:avLst/>
            <a:gdLst>
              <a:gd name="T0" fmla="*/ 253 w 576"/>
              <a:gd name="T1" fmla="*/ 88 h 625"/>
              <a:gd name="T2" fmla="*/ 400 w 576"/>
              <a:gd name="T3" fmla="*/ 10 h 625"/>
              <a:gd name="T4" fmla="*/ 458 w 576"/>
              <a:gd name="T5" fmla="*/ 79 h 625"/>
              <a:gd name="T6" fmla="*/ 498 w 576"/>
              <a:gd name="T7" fmla="*/ 127 h 625"/>
              <a:gd name="T8" fmla="*/ 576 w 576"/>
              <a:gd name="T9" fmla="*/ 196 h 625"/>
              <a:gd name="T10" fmla="*/ 517 w 576"/>
              <a:gd name="T11" fmla="*/ 254 h 625"/>
              <a:gd name="T12" fmla="*/ 458 w 576"/>
              <a:gd name="T13" fmla="*/ 323 h 625"/>
              <a:gd name="T14" fmla="*/ 576 w 576"/>
              <a:gd name="T15" fmla="*/ 420 h 625"/>
              <a:gd name="T16" fmla="*/ 556 w 576"/>
              <a:gd name="T17" fmla="*/ 459 h 625"/>
              <a:gd name="T18" fmla="*/ 478 w 576"/>
              <a:gd name="T19" fmla="*/ 440 h 625"/>
              <a:gd name="T20" fmla="*/ 537 w 576"/>
              <a:gd name="T21" fmla="*/ 489 h 625"/>
              <a:gd name="T22" fmla="*/ 458 w 576"/>
              <a:gd name="T23" fmla="*/ 508 h 625"/>
              <a:gd name="T24" fmla="*/ 449 w 576"/>
              <a:gd name="T25" fmla="*/ 596 h 625"/>
              <a:gd name="T26" fmla="*/ 361 w 576"/>
              <a:gd name="T27" fmla="*/ 625 h 625"/>
              <a:gd name="T28" fmla="*/ 341 w 576"/>
              <a:gd name="T29" fmla="*/ 557 h 625"/>
              <a:gd name="T30" fmla="*/ 292 w 576"/>
              <a:gd name="T31" fmla="*/ 596 h 625"/>
              <a:gd name="T32" fmla="*/ 195 w 576"/>
              <a:gd name="T33" fmla="*/ 567 h 625"/>
              <a:gd name="T34" fmla="*/ 87 w 576"/>
              <a:gd name="T35" fmla="*/ 557 h 625"/>
              <a:gd name="T36" fmla="*/ 234 w 576"/>
              <a:gd name="T37" fmla="*/ 479 h 625"/>
              <a:gd name="T38" fmla="*/ 48 w 576"/>
              <a:gd name="T39" fmla="*/ 479 h 625"/>
              <a:gd name="T40" fmla="*/ 107 w 576"/>
              <a:gd name="T41" fmla="*/ 430 h 625"/>
              <a:gd name="T42" fmla="*/ 78 w 576"/>
              <a:gd name="T43" fmla="*/ 381 h 625"/>
              <a:gd name="T44" fmla="*/ 0 w 576"/>
              <a:gd name="T45" fmla="*/ 362 h 625"/>
              <a:gd name="T46" fmla="*/ 39 w 576"/>
              <a:gd name="T47" fmla="*/ 313 h 625"/>
              <a:gd name="T48" fmla="*/ 78 w 576"/>
              <a:gd name="T49" fmla="*/ 274 h 625"/>
              <a:gd name="T50" fmla="*/ 48 w 576"/>
              <a:gd name="T51" fmla="*/ 215 h 625"/>
              <a:gd name="T52" fmla="*/ 58 w 576"/>
              <a:gd name="T53" fmla="*/ 186 h 625"/>
              <a:gd name="T54" fmla="*/ 127 w 576"/>
              <a:gd name="T55" fmla="*/ 215 h 625"/>
              <a:gd name="T56" fmla="*/ 146 w 576"/>
              <a:gd name="T57" fmla="*/ 176 h 625"/>
              <a:gd name="T58" fmla="*/ 156 w 576"/>
              <a:gd name="T59" fmla="*/ 108 h 625"/>
              <a:gd name="T60" fmla="*/ 195 w 576"/>
              <a:gd name="T61" fmla="*/ 118 h 625"/>
              <a:gd name="T62" fmla="*/ 263 w 576"/>
              <a:gd name="T63" fmla="*/ 147 h 625"/>
              <a:gd name="T64" fmla="*/ 283 w 576"/>
              <a:gd name="T65" fmla="*/ 59 h 625"/>
              <a:gd name="T66" fmla="*/ 251 w 576"/>
              <a:gd name="T67" fmla="*/ 46 h 625"/>
              <a:gd name="T68" fmla="*/ 263 w 576"/>
              <a:gd name="T69" fmla="*/ 39 h 625"/>
              <a:gd name="T70" fmla="*/ 224 w 576"/>
              <a:gd name="T71" fmla="*/ 49 h 625"/>
              <a:gd name="T72" fmla="*/ 253 w 576"/>
              <a:gd name="T73" fmla="*/ 166 h 625"/>
              <a:gd name="T74" fmla="*/ 205 w 576"/>
              <a:gd name="T75" fmla="*/ 0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76" h="625">
                <a:moveTo>
                  <a:pt x="205" y="0"/>
                </a:moveTo>
                <a:cubicBezTo>
                  <a:pt x="224" y="29"/>
                  <a:pt x="234" y="59"/>
                  <a:pt x="253" y="88"/>
                </a:cubicBezTo>
                <a:cubicBezTo>
                  <a:pt x="286" y="41"/>
                  <a:pt x="288" y="60"/>
                  <a:pt x="332" y="88"/>
                </a:cubicBezTo>
                <a:cubicBezTo>
                  <a:pt x="353" y="56"/>
                  <a:pt x="378" y="41"/>
                  <a:pt x="400" y="10"/>
                </a:cubicBezTo>
                <a:cubicBezTo>
                  <a:pt x="406" y="20"/>
                  <a:pt x="410" y="32"/>
                  <a:pt x="419" y="39"/>
                </a:cubicBezTo>
                <a:cubicBezTo>
                  <a:pt x="466" y="77"/>
                  <a:pt x="439" y="15"/>
                  <a:pt x="458" y="79"/>
                </a:cubicBezTo>
                <a:cubicBezTo>
                  <a:pt x="439" y="141"/>
                  <a:pt x="445" y="86"/>
                  <a:pt x="527" y="118"/>
                </a:cubicBezTo>
                <a:cubicBezTo>
                  <a:pt x="536" y="122"/>
                  <a:pt x="507" y="123"/>
                  <a:pt x="498" y="127"/>
                </a:cubicBezTo>
                <a:cubicBezTo>
                  <a:pt x="465" y="141"/>
                  <a:pt x="457" y="148"/>
                  <a:pt x="429" y="166"/>
                </a:cubicBezTo>
                <a:cubicBezTo>
                  <a:pt x="477" y="183"/>
                  <a:pt x="527" y="183"/>
                  <a:pt x="576" y="196"/>
                </a:cubicBezTo>
                <a:cubicBezTo>
                  <a:pt x="548" y="204"/>
                  <a:pt x="481" y="203"/>
                  <a:pt x="546" y="225"/>
                </a:cubicBezTo>
                <a:cubicBezTo>
                  <a:pt x="536" y="235"/>
                  <a:pt x="511" y="241"/>
                  <a:pt x="517" y="254"/>
                </a:cubicBezTo>
                <a:cubicBezTo>
                  <a:pt x="527" y="276"/>
                  <a:pt x="576" y="293"/>
                  <a:pt x="576" y="293"/>
                </a:cubicBezTo>
                <a:cubicBezTo>
                  <a:pt x="537" y="306"/>
                  <a:pt x="497" y="310"/>
                  <a:pt x="458" y="323"/>
                </a:cubicBezTo>
                <a:cubicBezTo>
                  <a:pt x="476" y="341"/>
                  <a:pt x="499" y="353"/>
                  <a:pt x="517" y="371"/>
                </a:cubicBezTo>
                <a:cubicBezTo>
                  <a:pt x="572" y="426"/>
                  <a:pt x="493" y="380"/>
                  <a:pt x="576" y="420"/>
                </a:cubicBezTo>
                <a:cubicBezTo>
                  <a:pt x="563" y="423"/>
                  <a:pt x="543" y="418"/>
                  <a:pt x="537" y="430"/>
                </a:cubicBezTo>
                <a:cubicBezTo>
                  <a:pt x="532" y="440"/>
                  <a:pt x="561" y="449"/>
                  <a:pt x="556" y="459"/>
                </a:cubicBezTo>
                <a:cubicBezTo>
                  <a:pt x="551" y="468"/>
                  <a:pt x="537" y="452"/>
                  <a:pt x="527" y="450"/>
                </a:cubicBezTo>
                <a:cubicBezTo>
                  <a:pt x="511" y="446"/>
                  <a:pt x="494" y="443"/>
                  <a:pt x="478" y="440"/>
                </a:cubicBezTo>
                <a:cubicBezTo>
                  <a:pt x="488" y="450"/>
                  <a:pt x="496" y="460"/>
                  <a:pt x="507" y="469"/>
                </a:cubicBezTo>
                <a:cubicBezTo>
                  <a:pt x="516" y="477"/>
                  <a:pt x="537" y="477"/>
                  <a:pt x="537" y="489"/>
                </a:cubicBezTo>
                <a:cubicBezTo>
                  <a:pt x="537" y="499"/>
                  <a:pt x="517" y="496"/>
                  <a:pt x="507" y="498"/>
                </a:cubicBezTo>
                <a:cubicBezTo>
                  <a:pt x="491" y="502"/>
                  <a:pt x="474" y="505"/>
                  <a:pt x="458" y="508"/>
                </a:cubicBezTo>
                <a:cubicBezTo>
                  <a:pt x="504" y="574"/>
                  <a:pt x="467" y="500"/>
                  <a:pt x="439" y="557"/>
                </a:cubicBezTo>
                <a:cubicBezTo>
                  <a:pt x="433" y="569"/>
                  <a:pt x="461" y="590"/>
                  <a:pt x="449" y="596"/>
                </a:cubicBezTo>
                <a:cubicBezTo>
                  <a:pt x="430" y="606"/>
                  <a:pt x="394" y="520"/>
                  <a:pt x="390" y="508"/>
                </a:cubicBezTo>
                <a:cubicBezTo>
                  <a:pt x="377" y="547"/>
                  <a:pt x="374" y="586"/>
                  <a:pt x="361" y="625"/>
                </a:cubicBezTo>
                <a:cubicBezTo>
                  <a:pt x="358" y="615"/>
                  <a:pt x="354" y="606"/>
                  <a:pt x="351" y="596"/>
                </a:cubicBezTo>
                <a:cubicBezTo>
                  <a:pt x="347" y="583"/>
                  <a:pt x="352" y="550"/>
                  <a:pt x="341" y="557"/>
                </a:cubicBezTo>
                <a:cubicBezTo>
                  <a:pt x="324" y="568"/>
                  <a:pt x="322" y="615"/>
                  <a:pt x="322" y="615"/>
                </a:cubicBezTo>
                <a:cubicBezTo>
                  <a:pt x="312" y="609"/>
                  <a:pt x="299" y="606"/>
                  <a:pt x="292" y="596"/>
                </a:cubicBezTo>
                <a:cubicBezTo>
                  <a:pt x="269" y="562"/>
                  <a:pt x="301" y="532"/>
                  <a:pt x="263" y="586"/>
                </a:cubicBezTo>
                <a:cubicBezTo>
                  <a:pt x="238" y="514"/>
                  <a:pt x="279" y="602"/>
                  <a:pt x="195" y="567"/>
                </a:cubicBezTo>
                <a:cubicBezTo>
                  <a:pt x="185" y="563"/>
                  <a:pt x="215" y="540"/>
                  <a:pt x="205" y="537"/>
                </a:cubicBezTo>
                <a:cubicBezTo>
                  <a:pt x="184" y="531"/>
                  <a:pt x="115" y="550"/>
                  <a:pt x="87" y="557"/>
                </a:cubicBezTo>
                <a:cubicBezTo>
                  <a:pt x="103" y="544"/>
                  <a:pt x="118" y="528"/>
                  <a:pt x="136" y="518"/>
                </a:cubicBezTo>
                <a:cubicBezTo>
                  <a:pt x="168" y="500"/>
                  <a:pt x="201" y="500"/>
                  <a:pt x="234" y="479"/>
                </a:cubicBezTo>
                <a:cubicBezTo>
                  <a:pt x="206" y="469"/>
                  <a:pt x="176" y="457"/>
                  <a:pt x="146" y="459"/>
                </a:cubicBezTo>
                <a:cubicBezTo>
                  <a:pt x="113" y="461"/>
                  <a:pt x="48" y="479"/>
                  <a:pt x="48" y="479"/>
                </a:cubicBezTo>
                <a:cubicBezTo>
                  <a:pt x="58" y="469"/>
                  <a:pt x="67" y="459"/>
                  <a:pt x="78" y="450"/>
                </a:cubicBezTo>
                <a:cubicBezTo>
                  <a:pt x="87" y="442"/>
                  <a:pt x="107" y="442"/>
                  <a:pt x="107" y="430"/>
                </a:cubicBezTo>
                <a:cubicBezTo>
                  <a:pt x="107" y="415"/>
                  <a:pt x="56" y="403"/>
                  <a:pt x="48" y="401"/>
                </a:cubicBezTo>
                <a:cubicBezTo>
                  <a:pt x="58" y="394"/>
                  <a:pt x="78" y="393"/>
                  <a:pt x="78" y="381"/>
                </a:cubicBezTo>
                <a:cubicBezTo>
                  <a:pt x="78" y="370"/>
                  <a:pt x="58" y="373"/>
                  <a:pt x="48" y="371"/>
                </a:cubicBezTo>
                <a:cubicBezTo>
                  <a:pt x="32" y="367"/>
                  <a:pt x="16" y="365"/>
                  <a:pt x="0" y="362"/>
                </a:cubicBezTo>
                <a:cubicBezTo>
                  <a:pt x="10" y="355"/>
                  <a:pt x="22" y="351"/>
                  <a:pt x="29" y="342"/>
                </a:cubicBezTo>
                <a:cubicBezTo>
                  <a:pt x="35" y="334"/>
                  <a:pt x="31" y="319"/>
                  <a:pt x="39" y="313"/>
                </a:cubicBezTo>
                <a:cubicBezTo>
                  <a:pt x="50" y="305"/>
                  <a:pt x="65" y="306"/>
                  <a:pt x="78" y="303"/>
                </a:cubicBezTo>
                <a:cubicBezTo>
                  <a:pt x="10" y="260"/>
                  <a:pt x="63" y="304"/>
                  <a:pt x="78" y="274"/>
                </a:cubicBezTo>
                <a:cubicBezTo>
                  <a:pt x="83" y="265"/>
                  <a:pt x="73" y="254"/>
                  <a:pt x="68" y="245"/>
                </a:cubicBezTo>
                <a:cubicBezTo>
                  <a:pt x="63" y="234"/>
                  <a:pt x="56" y="224"/>
                  <a:pt x="48" y="215"/>
                </a:cubicBezTo>
                <a:cubicBezTo>
                  <a:pt x="36" y="201"/>
                  <a:pt x="3" y="193"/>
                  <a:pt x="9" y="176"/>
                </a:cubicBezTo>
                <a:cubicBezTo>
                  <a:pt x="14" y="160"/>
                  <a:pt x="42" y="183"/>
                  <a:pt x="58" y="186"/>
                </a:cubicBezTo>
                <a:cubicBezTo>
                  <a:pt x="71" y="192"/>
                  <a:pt x="84" y="199"/>
                  <a:pt x="97" y="205"/>
                </a:cubicBezTo>
                <a:cubicBezTo>
                  <a:pt x="107" y="209"/>
                  <a:pt x="119" y="222"/>
                  <a:pt x="127" y="215"/>
                </a:cubicBezTo>
                <a:cubicBezTo>
                  <a:pt x="134" y="208"/>
                  <a:pt x="120" y="196"/>
                  <a:pt x="117" y="186"/>
                </a:cubicBezTo>
                <a:cubicBezTo>
                  <a:pt x="127" y="183"/>
                  <a:pt x="142" y="185"/>
                  <a:pt x="146" y="176"/>
                </a:cubicBezTo>
                <a:cubicBezTo>
                  <a:pt x="158" y="152"/>
                  <a:pt x="98" y="123"/>
                  <a:pt x="166" y="166"/>
                </a:cubicBezTo>
                <a:cubicBezTo>
                  <a:pt x="163" y="147"/>
                  <a:pt x="156" y="128"/>
                  <a:pt x="156" y="108"/>
                </a:cubicBezTo>
                <a:cubicBezTo>
                  <a:pt x="156" y="98"/>
                  <a:pt x="156" y="76"/>
                  <a:pt x="166" y="79"/>
                </a:cubicBezTo>
                <a:cubicBezTo>
                  <a:pt x="182" y="83"/>
                  <a:pt x="184" y="106"/>
                  <a:pt x="195" y="118"/>
                </a:cubicBezTo>
                <a:cubicBezTo>
                  <a:pt x="276" y="213"/>
                  <a:pt x="168" y="72"/>
                  <a:pt x="253" y="186"/>
                </a:cubicBezTo>
                <a:cubicBezTo>
                  <a:pt x="256" y="173"/>
                  <a:pt x="261" y="160"/>
                  <a:pt x="263" y="147"/>
                </a:cubicBezTo>
                <a:cubicBezTo>
                  <a:pt x="268" y="108"/>
                  <a:pt x="264" y="68"/>
                  <a:pt x="273" y="30"/>
                </a:cubicBezTo>
                <a:cubicBezTo>
                  <a:pt x="275" y="20"/>
                  <a:pt x="280" y="49"/>
                  <a:pt x="283" y="59"/>
                </a:cubicBezTo>
                <a:cubicBezTo>
                  <a:pt x="296" y="98"/>
                  <a:pt x="281" y="88"/>
                  <a:pt x="322" y="88"/>
                </a:cubicBezTo>
                <a:lnTo>
                  <a:pt x="251" y="46"/>
                </a:lnTo>
                <a:cubicBezTo>
                  <a:pt x="265" y="47"/>
                  <a:pt x="280" y="56"/>
                  <a:pt x="292" y="49"/>
                </a:cubicBezTo>
                <a:cubicBezTo>
                  <a:pt x="301" y="44"/>
                  <a:pt x="272" y="34"/>
                  <a:pt x="263" y="39"/>
                </a:cubicBezTo>
                <a:cubicBezTo>
                  <a:pt x="254" y="44"/>
                  <a:pt x="256" y="59"/>
                  <a:pt x="253" y="69"/>
                </a:cubicBezTo>
                <a:cubicBezTo>
                  <a:pt x="243" y="62"/>
                  <a:pt x="229" y="38"/>
                  <a:pt x="224" y="49"/>
                </a:cubicBezTo>
                <a:cubicBezTo>
                  <a:pt x="217" y="64"/>
                  <a:pt x="237" y="117"/>
                  <a:pt x="244" y="137"/>
                </a:cubicBezTo>
                <a:cubicBezTo>
                  <a:pt x="247" y="147"/>
                  <a:pt x="253" y="166"/>
                  <a:pt x="253" y="166"/>
                </a:cubicBezTo>
                <a:cubicBezTo>
                  <a:pt x="252" y="126"/>
                  <a:pt x="256" y="86"/>
                  <a:pt x="251" y="46"/>
                </a:cubicBezTo>
                <a:cubicBezTo>
                  <a:pt x="248" y="24"/>
                  <a:pt x="205" y="0"/>
                  <a:pt x="205" y="0"/>
                </a:cubicBezTo>
                <a:close/>
              </a:path>
            </a:pathLst>
          </a:cu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rect">
              <a:fillToRect l="50000" t="50000" r="50000" b="50000"/>
            </a:path>
          </a:gradFill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773113" y="3067050"/>
            <a:ext cx="490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33CC"/>
                </a:solidFill>
                <a:latin typeface="Symbol" charset="0"/>
                <a:cs typeface="+mn-cs"/>
              </a:rPr>
              <a:t>p</a:t>
            </a:r>
            <a:r>
              <a:rPr lang="en-US" b="1" baseline="30000" dirty="0">
                <a:solidFill>
                  <a:srgbClr val="0033CC"/>
                </a:solidFill>
                <a:latin typeface="Symbol" charset="0"/>
                <a:cs typeface="+mn-cs"/>
                <a:sym typeface="Symbol" charset="0"/>
              </a:rPr>
              <a:t>0</a:t>
            </a:r>
            <a:endParaRPr lang="en-GB" b="1" dirty="0">
              <a:solidFill>
                <a:srgbClr val="0033CC"/>
              </a:solidFill>
              <a:latin typeface="Symbol" charset="0"/>
              <a:cs typeface="+mn-cs"/>
            </a:endParaRPr>
          </a:p>
        </p:txBody>
      </p:sp>
      <p:sp>
        <p:nvSpPr>
          <p:cNvPr id="42" name="Line 12"/>
          <p:cNvSpPr>
            <a:spLocks noChangeShapeType="1"/>
          </p:cNvSpPr>
          <p:nvPr/>
        </p:nvSpPr>
        <p:spPr bwMode="auto">
          <a:xfrm flipH="1" flipV="1">
            <a:off x="1096963" y="3405188"/>
            <a:ext cx="598487" cy="952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" name="Line 15"/>
          <p:cNvSpPr>
            <a:spLocks noChangeShapeType="1"/>
          </p:cNvSpPr>
          <p:nvPr/>
        </p:nvSpPr>
        <p:spPr bwMode="auto">
          <a:xfrm>
            <a:off x="901700" y="4292600"/>
            <a:ext cx="1008063" cy="1873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0" name="Line 19"/>
          <p:cNvSpPr>
            <a:spLocks noChangeShapeType="1"/>
          </p:cNvSpPr>
          <p:nvPr/>
        </p:nvSpPr>
        <p:spPr bwMode="auto">
          <a:xfrm flipH="1">
            <a:off x="758825" y="3498850"/>
            <a:ext cx="157163" cy="36195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1" name="Text Box 17"/>
          <p:cNvSpPr txBox="1">
            <a:spLocks noChangeArrowheads="1"/>
          </p:cNvSpPr>
          <p:nvPr/>
        </p:nvSpPr>
        <p:spPr bwMode="auto">
          <a:xfrm>
            <a:off x="541338" y="3702050"/>
            <a:ext cx="4937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chemeClr val="accent1"/>
                </a:solidFill>
                <a:latin typeface="Symbol" charset="2"/>
                <a:cs typeface="Symbol" charset="2"/>
              </a:rPr>
              <a:t>gg</a:t>
            </a:r>
            <a:endParaRPr lang="en-GB" sz="2800" b="1" dirty="0">
              <a:solidFill>
                <a:schemeClr val="accent1"/>
              </a:solidFill>
              <a:latin typeface="Symbol" charset="2"/>
              <a:cs typeface="Symbol" charset="2"/>
            </a:endParaRPr>
          </a:p>
        </p:txBody>
      </p:sp>
      <p:sp>
        <p:nvSpPr>
          <p:cNvPr id="33822" name="TextBox 10"/>
          <p:cNvSpPr txBox="1">
            <a:spLocks noChangeArrowheads="1"/>
          </p:cNvSpPr>
          <p:nvPr/>
        </p:nvSpPr>
        <p:spPr bwMode="auto">
          <a:xfrm>
            <a:off x="5292725" y="5949950"/>
            <a:ext cx="34845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Continuous radio emission</a:t>
            </a:r>
          </a:p>
        </p:txBody>
      </p:sp>
      <p:sp>
        <p:nvSpPr>
          <p:cNvPr id="33823" name="TextBox 52"/>
          <p:cNvSpPr txBox="1">
            <a:spLocks noChangeArrowheads="1"/>
          </p:cNvSpPr>
          <p:nvPr/>
        </p:nvSpPr>
        <p:spPr bwMode="auto">
          <a:xfrm>
            <a:off x="614363" y="5991225"/>
            <a:ext cx="347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Continuous </a:t>
            </a:r>
            <a:r>
              <a:rPr lang="en-US">
                <a:solidFill>
                  <a:srgbClr val="FFFFFF"/>
                </a:solidFill>
                <a:latin typeface="Symbol" charset="0"/>
                <a:cs typeface="Symbol" charset="0"/>
              </a:rPr>
              <a:t>g</a:t>
            </a:r>
            <a:r>
              <a:rPr lang="en-US">
                <a:solidFill>
                  <a:srgbClr val="FFFFFF"/>
                </a:solidFill>
              </a:rPr>
              <a:t>-ray emission</a:t>
            </a:r>
          </a:p>
        </p:txBody>
      </p:sp>
      <p:sp>
        <p:nvSpPr>
          <p:cNvPr id="18464" name="TextBox 12"/>
          <p:cNvSpPr txBox="1">
            <a:spLocks noChangeArrowheads="1"/>
          </p:cNvSpPr>
          <p:nvPr/>
        </p:nvSpPr>
        <p:spPr bwMode="auto">
          <a:xfrm>
            <a:off x="115888" y="836613"/>
            <a:ext cx="9175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It is becoming more and more evident that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Radio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and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Gamma-ray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emission</a:t>
            </a:r>
          </a:p>
          <a:p>
            <a:pPr algn="ctr" eaLnBrk="1" hangingPunct="1"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are the dominant probes for Dark Matter nature  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5364088" y="3140968"/>
            <a:ext cx="4896544" cy="3672408"/>
            <a:chOff x="732532" y="817563"/>
            <a:chExt cx="7416800" cy="5513387"/>
          </a:xfrm>
        </p:grpSpPr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32" y="817563"/>
              <a:ext cx="7416800" cy="5513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46" name="Group 21"/>
            <p:cNvGrpSpPr>
              <a:grpSpLocks/>
            </p:cNvGrpSpPr>
            <p:nvPr/>
          </p:nvGrpSpPr>
          <p:grpSpPr bwMode="auto">
            <a:xfrm>
              <a:off x="1166813" y="1303338"/>
              <a:ext cx="4162425" cy="3133725"/>
              <a:chOff x="975" y="821"/>
              <a:chExt cx="2622" cy="1974"/>
            </a:xfrm>
          </p:grpSpPr>
          <p:sp>
            <p:nvSpPr>
              <p:cNvPr id="47" name="Rectangle 22"/>
              <p:cNvSpPr>
                <a:spLocks noChangeArrowheads="1"/>
              </p:cNvSpPr>
              <p:nvPr/>
            </p:nvSpPr>
            <p:spPr bwMode="auto">
              <a:xfrm>
                <a:off x="979" y="821"/>
                <a:ext cx="2618" cy="952"/>
              </a:xfrm>
              <a:prstGeom prst="rect">
                <a:avLst/>
              </a:prstGeom>
              <a:solidFill>
                <a:srgbClr val="FF00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8" name="Rectangle 23"/>
              <p:cNvSpPr>
                <a:spLocks noChangeArrowheads="1"/>
              </p:cNvSpPr>
              <p:nvPr/>
            </p:nvSpPr>
            <p:spPr bwMode="auto">
              <a:xfrm>
                <a:off x="2877" y="1772"/>
                <a:ext cx="717" cy="932"/>
              </a:xfrm>
              <a:prstGeom prst="rect">
                <a:avLst/>
              </a:prstGeom>
              <a:solidFill>
                <a:srgbClr val="FF00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9" name="Rectangle 24"/>
              <p:cNvSpPr>
                <a:spLocks noChangeArrowheads="1"/>
              </p:cNvSpPr>
              <p:nvPr/>
            </p:nvSpPr>
            <p:spPr bwMode="auto">
              <a:xfrm>
                <a:off x="1659" y="1769"/>
                <a:ext cx="1221" cy="119"/>
              </a:xfrm>
              <a:prstGeom prst="rect">
                <a:avLst/>
              </a:prstGeom>
              <a:solidFill>
                <a:srgbClr val="FF00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0" name="Rectangle 25"/>
              <p:cNvSpPr>
                <a:spLocks noChangeArrowheads="1"/>
              </p:cNvSpPr>
              <p:nvPr/>
            </p:nvSpPr>
            <p:spPr bwMode="auto">
              <a:xfrm>
                <a:off x="975" y="1773"/>
                <a:ext cx="408" cy="73"/>
              </a:xfrm>
              <a:prstGeom prst="rect">
                <a:avLst/>
              </a:prstGeom>
              <a:solidFill>
                <a:srgbClr val="FF00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" name="Rectangle 26"/>
              <p:cNvSpPr>
                <a:spLocks noChangeArrowheads="1"/>
              </p:cNvSpPr>
              <p:nvPr/>
            </p:nvSpPr>
            <p:spPr bwMode="auto">
              <a:xfrm>
                <a:off x="2880" y="2704"/>
                <a:ext cx="91" cy="91"/>
              </a:xfrm>
              <a:prstGeom prst="rect">
                <a:avLst/>
              </a:prstGeom>
              <a:solidFill>
                <a:srgbClr val="FF00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2" name="Picture 27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561" y="769302"/>
            <a:ext cx="54356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Rectangle 34"/>
          <p:cNvSpPr>
            <a:spLocks noChangeArrowheads="1"/>
          </p:cNvSpPr>
          <p:nvPr/>
        </p:nvSpPr>
        <p:spPr bwMode="auto">
          <a:xfrm>
            <a:off x="4500786" y="658622"/>
            <a:ext cx="935038" cy="2519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4718274" y="2890647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>
                <a:solidFill>
                  <a:srgbClr val="3333FF"/>
                </a:solidFill>
                <a:latin typeface="Arial Narrow" charset="0"/>
                <a:cs typeface="+mn-cs"/>
              </a:rPr>
              <a:t>SKA-P1</a:t>
            </a:r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4716686" y="2731501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>
                <a:solidFill>
                  <a:srgbClr val="006600"/>
                </a:solidFill>
                <a:latin typeface="Arial Narrow" charset="0"/>
                <a:cs typeface="+mn-cs"/>
              </a:rPr>
              <a:t>MeerKAT</a:t>
            </a: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4500786" y="2442576"/>
            <a:ext cx="1017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srgbClr val="FF6600"/>
                </a:solidFill>
                <a:latin typeface="Arial Narrow" charset="0"/>
                <a:cs typeface="+mn-cs"/>
              </a:rPr>
              <a:t>ATCA 121hr</a:t>
            </a: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2195736" y="946654"/>
            <a:ext cx="83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>
                <a:solidFill>
                  <a:schemeClr val="accent1"/>
                </a:solidFill>
                <a:latin typeface="Arial Narrow" charset="0"/>
                <a:cs typeface="+mn-cs"/>
              </a:rPr>
              <a:t>Carina</a:t>
            </a: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4449986" y="1793685"/>
            <a:ext cx="842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>
                <a:solidFill>
                  <a:srgbClr val="D60093"/>
                </a:solidFill>
                <a:latin typeface="Arial Narrow" charset="0"/>
                <a:cs typeface="+mn-cs"/>
              </a:rPr>
              <a:t>Fermi 2yr</a:t>
            </a:r>
          </a:p>
        </p:txBody>
      </p:sp>
      <p:sp>
        <p:nvSpPr>
          <p:cNvPr id="20" name="AutoShape 41"/>
          <p:cNvSpPr>
            <a:spLocks/>
          </p:cNvSpPr>
          <p:nvPr/>
        </p:nvSpPr>
        <p:spPr bwMode="auto">
          <a:xfrm>
            <a:off x="5248499" y="1766697"/>
            <a:ext cx="142875" cy="360363"/>
          </a:xfrm>
          <a:prstGeom prst="leftBrace">
            <a:avLst>
              <a:gd name="adj1" fmla="val 21019"/>
              <a:gd name="adj2" fmla="val 50000"/>
            </a:avLst>
          </a:prstGeom>
          <a:noFill/>
          <a:ln w="19050">
            <a:solidFill>
              <a:srgbClr val="FF00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" name="Text Box 47"/>
          <p:cNvSpPr txBox="1">
            <a:spLocks noChangeArrowheads="1"/>
          </p:cNvSpPr>
          <p:nvPr/>
        </p:nvSpPr>
        <p:spPr bwMode="auto">
          <a:xfrm>
            <a:off x="3176588" y="3787081"/>
            <a:ext cx="877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>
                <a:solidFill>
                  <a:schemeClr val="accent1"/>
                </a:solidFill>
                <a:latin typeface="Arial Narrow" charset="0"/>
                <a:cs typeface="+mn-cs"/>
              </a:rPr>
              <a:t>Fornax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Dark Matter: </a:t>
            </a:r>
            <a:r>
              <a:rPr lang="en-US" dirty="0"/>
              <a:t>R</a:t>
            </a:r>
            <a:r>
              <a:rPr lang="en-US" dirty="0" smtClean="0"/>
              <a:t>adio +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-rays + 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05459" y="6401297"/>
            <a:ext cx="2031037" cy="380503"/>
          </a:xfrm>
        </p:spPr>
        <p:txBody>
          <a:bodyPr/>
          <a:lstStyle/>
          <a:p>
            <a:pPr>
              <a:defRPr/>
            </a:pPr>
            <a:fld id="{E44639EC-5CCD-8C4B-BDCF-130D826E0B8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4392488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971600" y="4181018"/>
            <a:ext cx="1423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latin typeface="Arial Narrow"/>
                <a:cs typeface="Arial Narrow"/>
              </a:rPr>
              <a:t>Coma cluster</a:t>
            </a:r>
            <a:endParaRPr lang="en-US" sz="2000" dirty="0">
              <a:latin typeface="Arial Narrow"/>
              <a:cs typeface="Arial Narrow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51966"/>
            <a:ext cx="4321175" cy="300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870" name="TextBox 7"/>
          <p:cNvSpPr txBox="1">
            <a:spLocks noChangeArrowheads="1"/>
          </p:cNvSpPr>
          <p:nvPr/>
        </p:nvSpPr>
        <p:spPr bwMode="auto">
          <a:xfrm>
            <a:off x="875001" y="1323378"/>
            <a:ext cx="7106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 smtClean="0">
                <a:latin typeface="Arial Narrow"/>
                <a:cs typeface="Arial Narrow"/>
              </a:rPr>
              <a:t>DSph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419872" y="1682452"/>
            <a:ext cx="658813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dirty="0" smtClean="0">
                <a:latin typeface="Tahoma" charset="0"/>
              </a:rPr>
              <a:t>0.1</a:t>
            </a:r>
            <a:r>
              <a:rPr lang="it-IT" sz="1400" dirty="0" smtClean="0">
                <a:latin typeface="Symbol" charset="0"/>
              </a:rPr>
              <a:t>m</a:t>
            </a:r>
            <a:r>
              <a:rPr lang="it-IT" sz="1400" dirty="0" smtClean="0">
                <a:latin typeface="Tahoma" charset="0"/>
              </a:rPr>
              <a:t>G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563888" y="2996952"/>
            <a:ext cx="5064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dirty="0" smtClean="0">
                <a:latin typeface="Tahoma" charset="0"/>
              </a:rPr>
              <a:t>1</a:t>
            </a:r>
            <a:r>
              <a:rPr lang="it-IT" sz="1400" dirty="0" smtClean="0">
                <a:latin typeface="Symbol" charset="0"/>
              </a:rPr>
              <a:t>m</a:t>
            </a:r>
            <a:r>
              <a:rPr lang="it-IT" sz="1400" dirty="0" smtClean="0">
                <a:latin typeface="Tahoma" charset="0"/>
              </a:rPr>
              <a:t>G</a:t>
            </a:r>
          </a:p>
        </p:txBody>
      </p:sp>
      <p:sp>
        <p:nvSpPr>
          <p:cNvPr id="54" name="Text Box 14"/>
          <p:cNvSpPr txBox="1">
            <a:spLocks noChangeArrowheads="1"/>
          </p:cNvSpPr>
          <p:nvPr/>
        </p:nvSpPr>
        <p:spPr bwMode="auto">
          <a:xfrm>
            <a:off x="7215237" y="6428184"/>
            <a:ext cx="6335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chemeClr val="hlink"/>
                </a:solidFill>
                <a:latin typeface="Tahoma" charset="0"/>
                <a:cs typeface="+mn-cs"/>
              </a:rPr>
              <a:t>CTA</a:t>
            </a:r>
          </a:p>
        </p:txBody>
      </p:sp>
      <p:sp>
        <p:nvSpPr>
          <p:cNvPr id="55" name="Line 15"/>
          <p:cNvSpPr>
            <a:spLocks noChangeShapeType="1"/>
          </p:cNvSpPr>
          <p:nvPr/>
        </p:nvSpPr>
        <p:spPr bwMode="auto">
          <a:xfrm flipH="1">
            <a:off x="6970762" y="6677422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" name="Text Box 17"/>
          <p:cNvSpPr txBox="1">
            <a:spLocks noChangeArrowheads="1"/>
          </p:cNvSpPr>
          <p:nvPr/>
        </p:nvSpPr>
        <p:spPr bwMode="auto">
          <a:xfrm>
            <a:off x="6372200" y="6428184"/>
            <a:ext cx="6335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006600"/>
                </a:solidFill>
                <a:latin typeface="Tahoma" charset="0"/>
                <a:cs typeface="+mn-cs"/>
              </a:rPr>
              <a:t>SKA</a:t>
            </a:r>
          </a:p>
        </p:txBody>
      </p:sp>
      <p:sp>
        <p:nvSpPr>
          <p:cNvPr id="57" name="Line 18"/>
          <p:cNvSpPr>
            <a:spLocks noChangeShapeType="1"/>
          </p:cNvSpPr>
          <p:nvPr/>
        </p:nvSpPr>
        <p:spPr bwMode="auto">
          <a:xfrm flipH="1">
            <a:off x="5652120" y="6669484"/>
            <a:ext cx="72006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748464" y="3789040"/>
            <a:ext cx="1440160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205504" y="4486440"/>
            <a:ext cx="1417480" cy="720080"/>
          </a:xfrm>
          <a:prstGeom prst="rect">
            <a:avLst/>
          </a:prstGeom>
          <a:solidFill>
            <a:srgbClr val="31FFFC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rgbClr val="000090"/>
                </a:solidFill>
                <a:effectLst/>
              </a:rPr>
              <a:t>MeerKAT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90"/>
                </a:solidFill>
              </a:rPr>
              <a:t>HESS-II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90"/>
              </a:solidFill>
              <a:effectLst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36543" y="3717032"/>
            <a:ext cx="2099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[S.C. et al. 2001-2012]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Cosmology: CRs and B in LSS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B8D2F-D914-CB45-942D-56AD976A09B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2575648" cy="5976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566695"/>
            <a:ext cx="4536504" cy="42100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9792" y="1340768"/>
            <a:ext cx="992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Cluster </a:t>
            </a:r>
          </a:p>
          <a:p>
            <a:r>
              <a:rPr lang="en-US" dirty="0" smtClean="0">
                <a:latin typeface="Arial Narrow"/>
                <a:cs typeface="Arial Narrow"/>
              </a:rPr>
              <a:t>region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3399383"/>
            <a:ext cx="1152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Filament </a:t>
            </a:r>
          </a:p>
          <a:p>
            <a:r>
              <a:rPr lang="en-US" dirty="0" smtClean="0">
                <a:latin typeface="Arial Narrow"/>
                <a:cs typeface="Arial Narrow"/>
              </a:rPr>
              <a:t>region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5487615"/>
            <a:ext cx="886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Void </a:t>
            </a:r>
          </a:p>
          <a:p>
            <a:r>
              <a:rPr lang="en-US" dirty="0" smtClean="0">
                <a:latin typeface="Arial Narrow"/>
                <a:cs typeface="Arial Narrow"/>
              </a:rPr>
              <a:t>region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818709"/>
            <a:ext cx="4077483" cy="954107"/>
          </a:xfrm>
          <a:prstGeom prst="rect">
            <a:avLst/>
          </a:prstGeom>
          <a:solidFill>
            <a:srgbClr val="E8D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</a:rPr>
              <a:t>Cosmic Ray evolution</a:t>
            </a:r>
          </a:p>
          <a:p>
            <a:pPr algn="ctr"/>
            <a:r>
              <a:rPr lang="en-US" sz="2800" b="1" dirty="0">
                <a:solidFill>
                  <a:srgbClr val="000090"/>
                </a:solidFill>
              </a:rPr>
              <a:t>i</a:t>
            </a:r>
            <a:r>
              <a:rPr lang="en-US" sz="2800" b="1" dirty="0" smtClean="0">
                <a:solidFill>
                  <a:srgbClr val="000090"/>
                </a:solidFill>
              </a:rPr>
              <a:t>n Large Scale Structures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7528" y="1916832"/>
            <a:ext cx="3697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Radio +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-rays: crucial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Optical</a:t>
            </a:r>
            <a:r>
              <a:rPr lang="en-US" dirty="0" smtClean="0"/>
              <a:t>: galaxy id. &amp; nature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 bwMode="auto">
          <a:xfrm>
            <a:off x="4572000" y="2132856"/>
            <a:ext cx="690376" cy="484632"/>
          </a:xfrm>
          <a:prstGeom prst="rightArrow">
            <a:avLst/>
          </a:prstGeom>
          <a:solidFill>
            <a:srgbClr val="31FFF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6453336"/>
            <a:ext cx="2235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[Araya-</a:t>
            </a:r>
            <a:r>
              <a:rPr lang="en-US" sz="1600" dirty="0" err="1" smtClean="0"/>
              <a:t>Melo</a:t>
            </a:r>
            <a:r>
              <a:rPr lang="en-US" sz="1600" dirty="0" smtClean="0"/>
              <a:t> et al. 2012]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Cosmology: EBL, B, BHs, DM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FCA8B-55B7-4F41-A29B-AF28E99DCE3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 descr="cosmic-history-fermi-diagram_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" y="764704"/>
            <a:ext cx="5278841" cy="40324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3022" y="764704"/>
            <a:ext cx="3940251" cy="6001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EBL nature</a:t>
            </a:r>
          </a:p>
          <a:p>
            <a:r>
              <a:rPr lang="en-US" dirty="0" smtClean="0">
                <a:latin typeface="Arial Narrow"/>
                <a:cs typeface="Arial Narrow"/>
              </a:rPr>
              <a:t>Attenuation and spectral </a:t>
            </a:r>
          </a:p>
          <a:p>
            <a:r>
              <a:rPr lang="en-US" dirty="0">
                <a:latin typeface="Arial Narrow"/>
                <a:cs typeface="Arial Narrow"/>
              </a:rPr>
              <a:t>d</a:t>
            </a:r>
            <a:r>
              <a:rPr lang="en-US" dirty="0" smtClean="0">
                <a:latin typeface="Arial Narrow"/>
                <a:cs typeface="Arial Narrow"/>
              </a:rPr>
              <a:t>istortion of distant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latin typeface="Arial Narrow"/>
                <a:cs typeface="Arial Narrow"/>
              </a:rPr>
              <a:t>-ray sources</a:t>
            </a:r>
          </a:p>
          <a:p>
            <a:r>
              <a:rPr lang="en-US" dirty="0">
                <a:latin typeface="Arial Narrow"/>
                <a:cs typeface="Arial Narrow"/>
              </a:rPr>
              <a:t>d</a:t>
            </a:r>
            <a:r>
              <a:rPr lang="en-US" dirty="0" smtClean="0">
                <a:latin typeface="Arial Narrow"/>
                <a:cs typeface="Arial Narrow"/>
              </a:rPr>
              <a:t>epends on the EBL (IR,O)</a:t>
            </a:r>
          </a:p>
          <a:p>
            <a:r>
              <a:rPr lang="en-US" dirty="0" smtClean="0">
                <a:solidFill>
                  <a:srgbClr val="000090"/>
                </a:solidFill>
                <a:latin typeface="Arial Narrow"/>
                <a:cs typeface="Arial Narrow"/>
              </a:rPr>
              <a:t>Gamma</a:t>
            </a:r>
            <a:r>
              <a:rPr lang="en-US" dirty="0" smtClean="0">
                <a:latin typeface="Arial Narrow"/>
                <a:cs typeface="Arial Narrow"/>
              </a:rPr>
              <a:t>: crucial signal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 Narrow"/>
                <a:cs typeface="Arial Narrow"/>
              </a:rPr>
              <a:t>Radio</a:t>
            </a:r>
            <a:r>
              <a:rPr lang="en-US" dirty="0" smtClean="0">
                <a:latin typeface="Arial Narrow"/>
                <a:cs typeface="Arial Narrow"/>
              </a:rPr>
              <a:t>: </a:t>
            </a:r>
            <a:r>
              <a:rPr lang="en-US" dirty="0" err="1" smtClean="0">
                <a:latin typeface="Arial Narrow"/>
                <a:cs typeface="Arial Narrow"/>
              </a:rPr>
              <a:t>Blazar</a:t>
            </a:r>
            <a:r>
              <a:rPr lang="en-US" dirty="0" smtClean="0">
                <a:latin typeface="Arial Narrow"/>
                <a:cs typeface="Arial Narrow"/>
              </a:rPr>
              <a:t> study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O/IR</a:t>
            </a:r>
            <a:r>
              <a:rPr lang="en-US" dirty="0" smtClean="0"/>
              <a:t>: foreground</a:t>
            </a:r>
          </a:p>
          <a:p>
            <a:endParaRPr lang="en-US" dirty="0"/>
          </a:p>
          <a:p>
            <a:r>
              <a:rPr lang="en-US" b="1" dirty="0" err="1" smtClean="0">
                <a:solidFill>
                  <a:srgbClr val="0000FF"/>
                </a:solidFill>
              </a:rPr>
              <a:t>Axion</a:t>
            </a:r>
            <a:r>
              <a:rPr lang="en-US" b="1" dirty="0" smtClean="0">
                <a:solidFill>
                  <a:srgbClr val="0000FF"/>
                </a:solidFill>
              </a:rPr>
              <a:t> DM</a:t>
            </a:r>
          </a:p>
          <a:p>
            <a:r>
              <a:rPr lang="en-US" dirty="0" smtClean="0">
                <a:latin typeface="Arial Narrow"/>
                <a:cs typeface="Arial Narrow"/>
              </a:rPr>
              <a:t>Conversion of </a:t>
            </a:r>
            <a:r>
              <a:rPr lang="en-US" dirty="0" err="1" smtClean="0">
                <a:latin typeface="Arial Narrow"/>
                <a:cs typeface="Arial Narrow"/>
              </a:rPr>
              <a:t>Blz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latin typeface="Arial Narrow"/>
                <a:cs typeface="Arial Narrow"/>
              </a:rPr>
              <a:t>-ray photons </a:t>
            </a:r>
          </a:p>
          <a:p>
            <a:r>
              <a:rPr lang="en-US" dirty="0">
                <a:latin typeface="Arial Narrow"/>
                <a:cs typeface="Arial Narrow"/>
              </a:rPr>
              <a:t>i</a:t>
            </a:r>
            <a:r>
              <a:rPr lang="en-US" dirty="0" smtClean="0">
                <a:latin typeface="Arial Narrow"/>
                <a:cs typeface="Arial Narrow"/>
              </a:rPr>
              <a:t>nto </a:t>
            </a:r>
            <a:r>
              <a:rPr lang="en-US" dirty="0" err="1" smtClean="0">
                <a:latin typeface="Arial Narrow"/>
                <a:cs typeface="Arial Narrow"/>
              </a:rPr>
              <a:t>Axions</a:t>
            </a:r>
            <a:r>
              <a:rPr lang="en-US" dirty="0" smtClean="0">
                <a:latin typeface="Arial Narrow"/>
                <a:cs typeface="Arial Narrow"/>
              </a:rPr>
              <a:t> in the B</a:t>
            </a:r>
            <a:r>
              <a:rPr lang="en-US" baseline="-25000" dirty="0" smtClean="0">
                <a:latin typeface="Arial Narrow"/>
                <a:cs typeface="Arial Narrow"/>
              </a:rPr>
              <a:t>IGM</a:t>
            </a:r>
            <a:r>
              <a:rPr lang="en-US" dirty="0" smtClean="0">
                <a:latin typeface="Arial Narrow"/>
                <a:cs typeface="Arial Narrow"/>
              </a:rPr>
              <a:t>.</a:t>
            </a:r>
          </a:p>
          <a:p>
            <a:endParaRPr lang="en-US" dirty="0">
              <a:latin typeface="Arial Narrow"/>
              <a:cs typeface="Arial Narrow"/>
            </a:endParaRPr>
          </a:p>
          <a:p>
            <a:r>
              <a:rPr lang="en-US" b="1" dirty="0" smtClean="0">
                <a:solidFill>
                  <a:srgbClr val="6500A8"/>
                </a:solidFill>
                <a:latin typeface="+mj-lt"/>
                <a:cs typeface="Arial Narrow"/>
              </a:rPr>
              <a:t>IGM B-field</a:t>
            </a:r>
          </a:p>
          <a:p>
            <a:r>
              <a:rPr lang="en-US" dirty="0" smtClean="0">
                <a:latin typeface="Arial Narrow"/>
                <a:cs typeface="Arial Narrow"/>
              </a:rPr>
              <a:t>Limits on B</a:t>
            </a:r>
            <a:r>
              <a:rPr lang="en-US" baseline="-25000" dirty="0" smtClean="0">
                <a:latin typeface="Arial Narrow"/>
                <a:cs typeface="Arial Narrow"/>
              </a:rPr>
              <a:t>IGM</a:t>
            </a:r>
            <a:r>
              <a:rPr lang="en-US" dirty="0" smtClean="0">
                <a:latin typeface="Arial Narrow"/>
                <a:cs typeface="Arial Narrow"/>
              </a:rPr>
              <a:t> from secondary e</a:t>
            </a:r>
            <a:r>
              <a:rPr lang="en-US" baseline="30000" dirty="0" smtClean="0">
                <a:latin typeface="Arial Narrow"/>
                <a:cs typeface="Arial Narrow"/>
              </a:rPr>
              <a:t>±</a:t>
            </a:r>
          </a:p>
          <a:p>
            <a:r>
              <a:rPr lang="en-US" dirty="0" smtClean="0">
                <a:latin typeface="Arial Narrow"/>
                <a:cs typeface="Arial Narrow"/>
              </a:rPr>
              <a:t>ICS-on-CMB cascade emission</a:t>
            </a:r>
          </a:p>
          <a:p>
            <a:r>
              <a:rPr lang="en-US" dirty="0" smtClean="0">
                <a:latin typeface="Arial Narrow"/>
                <a:cs typeface="Arial Narrow"/>
              </a:rPr>
              <a:t>(t &amp; spatial features depend on B)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4581128"/>
            <a:ext cx="5256072" cy="227687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4653136"/>
            <a:ext cx="50706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ACDE"/>
                </a:solidFill>
              </a:rPr>
              <a:t>MeerKAT</a:t>
            </a:r>
            <a:r>
              <a:rPr lang="en-US" dirty="0" smtClean="0">
                <a:solidFill>
                  <a:schemeClr val="bg1"/>
                </a:solidFill>
              </a:rPr>
              <a:t>: AGN continuum + FR study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31FFFC"/>
                </a:solidFill>
              </a:rPr>
              <a:t>HESS</a:t>
            </a:r>
            <a:r>
              <a:rPr lang="en-US" dirty="0" smtClean="0">
                <a:solidFill>
                  <a:schemeClr val="bg1"/>
                </a:solidFill>
              </a:rPr>
              <a:t>       : EBL nature, </a:t>
            </a:r>
            <a:r>
              <a:rPr lang="en-US" dirty="0" err="1" smtClean="0">
                <a:solidFill>
                  <a:schemeClr val="bg1"/>
                </a:solidFill>
              </a:rPr>
              <a:t>Axions</a:t>
            </a:r>
            <a:r>
              <a:rPr lang="en-US" dirty="0" smtClean="0">
                <a:solidFill>
                  <a:schemeClr val="bg1"/>
                </a:solidFill>
              </a:rPr>
              <a:t>, B</a:t>
            </a:r>
            <a:r>
              <a:rPr lang="en-US" baseline="-25000" dirty="0" smtClean="0">
                <a:solidFill>
                  <a:schemeClr val="bg1"/>
                </a:solidFill>
              </a:rPr>
              <a:t>IGM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B8FF28"/>
                </a:solidFill>
              </a:rPr>
              <a:t>SALT</a:t>
            </a:r>
            <a:r>
              <a:rPr lang="en-US" dirty="0" smtClean="0">
                <a:solidFill>
                  <a:schemeClr val="bg1"/>
                </a:solidFill>
              </a:rPr>
              <a:t>       : AGN id + host galaxies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AE853F-E68E-6F43-BB5D-095AC259316B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810434" name="Text Box 2"/>
          <p:cNvSpPr txBox="1">
            <a:spLocks noChangeArrowheads="1"/>
          </p:cNvSpPr>
          <p:nvPr/>
        </p:nvSpPr>
        <p:spPr bwMode="auto">
          <a:xfrm>
            <a:off x="1676400" y="1063625"/>
            <a:ext cx="594360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>
                <a:solidFill>
                  <a:schemeClr val="bg1"/>
                </a:solidFill>
                <a:cs typeface="+mn-cs"/>
              </a:rPr>
              <a:t>THANKS</a:t>
            </a:r>
          </a:p>
          <a:p>
            <a:pPr algn="ctr">
              <a:defRPr/>
            </a:pPr>
            <a:endParaRPr lang="en-US" sz="6000" b="1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en-US" sz="4000" b="1">
                <a:solidFill>
                  <a:schemeClr val="bg1"/>
                </a:solidFill>
                <a:cs typeface="+mn-cs"/>
              </a:rPr>
              <a:t>   </a:t>
            </a:r>
            <a:r>
              <a:rPr lang="en-US" sz="4800" b="1">
                <a:solidFill>
                  <a:schemeClr val="bg1"/>
                </a:solidFill>
                <a:cs typeface="+mn-cs"/>
              </a:rPr>
              <a:t>for your attention !</a:t>
            </a:r>
            <a:endParaRPr lang="en-GB" sz="4800" b="1">
              <a:solidFill>
                <a:schemeClr val="bg1"/>
              </a:solidFill>
              <a:cs typeface="+mn-cs"/>
            </a:endParaRPr>
          </a:p>
        </p:txBody>
      </p:sp>
      <p:pic>
        <p:nvPicPr>
          <p:cNvPr id="31748" name="Picture 3" descr="PUZZ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292600"/>
            <a:ext cx="91440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043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9750" y="6524625"/>
            <a:ext cx="1905000" cy="360363"/>
          </a:xfrm>
        </p:spPr>
        <p:txBody>
          <a:bodyPr/>
          <a:lstStyle/>
          <a:p>
            <a:pPr>
              <a:defRPr/>
            </a:pPr>
            <a:fld id="{061BBEC5-7AE3-EA49-A5AC-E23070BC980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395288" y="2103438"/>
            <a:ext cx="6769100" cy="2220912"/>
          </a:xfrm>
          <a:prstGeom prst="roundRect">
            <a:avLst>
              <a:gd name="adj" fmla="val 4250"/>
            </a:avLst>
          </a:prstGeom>
          <a:solidFill>
            <a:schemeClr val="bg1">
              <a:lumMod val="75000"/>
              <a:alpha val="3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95288" y="5022850"/>
            <a:ext cx="6769100" cy="1533525"/>
          </a:xfrm>
          <a:prstGeom prst="roundRect">
            <a:avLst>
              <a:gd name="adj" fmla="val 6652"/>
            </a:avLst>
          </a:prstGeom>
          <a:solidFill>
            <a:schemeClr val="bg1">
              <a:lumMod val="75000"/>
              <a:alpha val="3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395288" y="939800"/>
            <a:ext cx="6769100" cy="449263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395288" y="1628775"/>
            <a:ext cx="6769100" cy="449263"/>
          </a:xfrm>
          <a:prstGeom prst="rect">
            <a:avLst/>
          </a:prstGeom>
          <a:solidFill>
            <a:schemeClr val="tx1">
              <a:lumMod val="85000"/>
              <a:lumOff val="15000"/>
              <a:alpha val="7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95288" y="4540250"/>
            <a:ext cx="6769100" cy="449263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188" y="942740"/>
            <a:ext cx="8408987" cy="58324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Sensitivity for </a:t>
            </a:r>
            <a:r>
              <a:rPr lang="en-US" sz="2400" dirty="0" err="1" smtClean="0">
                <a:solidFill>
                  <a:schemeClr val="bg1"/>
                </a:solidFill>
              </a:rPr>
              <a:t>MeerKAT</a:t>
            </a:r>
            <a:r>
              <a:rPr lang="en-US" sz="2400" dirty="0" smtClean="0">
                <a:solidFill>
                  <a:schemeClr val="bg1"/>
                </a:solidFill>
              </a:rPr>
              <a:t>, SALT and HESS</a:t>
            </a:r>
          </a:p>
          <a:p>
            <a:pPr marL="0" indent="0">
              <a:buFontTx/>
              <a:buNone/>
              <a:defRPr/>
            </a:pPr>
            <a:endParaRPr lang="en-US" sz="1200" dirty="0" smtClean="0">
              <a:solidFill>
                <a:srgbClr val="FFFFFF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Astrophysical synergies: Extragalactic</a:t>
            </a:r>
          </a:p>
          <a:p>
            <a:pPr lvl="1">
              <a:defRPr/>
            </a:pPr>
            <a:r>
              <a:rPr lang="en-US" sz="1800" dirty="0" err="1" smtClean="0"/>
              <a:t>Blazars</a:t>
            </a:r>
            <a:endParaRPr lang="en-US" sz="1800" dirty="0" smtClean="0"/>
          </a:p>
          <a:p>
            <a:pPr lvl="1">
              <a:defRPr/>
            </a:pPr>
            <a:r>
              <a:rPr lang="en-US" sz="1800" dirty="0" err="1" smtClean="0"/>
              <a:t>Radiogalaxies</a:t>
            </a:r>
            <a:endParaRPr lang="en-US" sz="1800" dirty="0" smtClean="0"/>
          </a:p>
          <a:p>
            <a:pPr lvl="1">
              <a:defRPr/>
            </a:pPr>
            <a:r>
              <a:rPr lang="en-US" sz="1800" dirty="0" smtClean="0"/>
              <a:t>Starburst galaxies (star forming galaxies)</a:t>
            </a:r>
          </a:p>
          <a:p>
            <a:pPr lvl="1">
              <a:defRPr/>
            </a:pPr>
            <a:r>
              <a:rPr lang="en-US" sz="1800" dirty="0" smtClean="0"/>
              <a:t>Galaxies (including SNRs)</a:t>
            </a:r>
          </a:p>
          <a:p>
            <a:pPr lvl="1">
              <a:defRPr/>
            </a:pPr>
            <a:r>
              <a:rPr lang="en-US" sz="1800" dirty="0" smtClean="0"/>
              <a:t>Clusters of galaxies </a:t>
            </a:r>
          </a:p>
          <a:p>
            <a:pPr lvl="1">
              <a:defRPr/>
            </a:pPr>
            <a:r>
              <a:rPr lang="en-US" sz="1800" dirty="0" err="1" smtClean="0"/>
              <a:t>Superclusters</a:t>
            </a:r>
            <a:r>
              <a:rPr lang="en-US" sz="1800" dirty="0" smtClean="0"/>
              <a:t> </a:t>
            </a:r>
            <a:r>
              <a:rPr lang="en-US" sz="1800" dirty="0"/>
              <a:t>&amp;</a:t>
            </a:r>
            <a:r>
              <a:rPr lang="en-US" sz="1800" dirty="0" smtClean="0"/>
              <a:t> Filaments</a:t>
            </a:r>
          </a:p>
          <a:p>
            <a:pPr lvl="1">
              <a:defRPr/>
            </a:pPr>
            <a:r>
              <a:rPr lang="en-US" sz="1800" dirty="0" smtClean="0"/>
              <a:t>Dark Matter halos</a:t>
            </a:r>
          </a:p>
          <a:p>
            <a:pPr marL="0" indent="0">
              <a:buFontTx/>
              <a:buNone/>
              <a:defRPr/>
            </a:pPr>
            <a:endParaRPr lang="en-US" sz="1000" dirty="0" smtClean="0">
              <a:solidFill>
                <a:srgbClr val="FFFFFF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Cosmological synergies</a:t>
            </a:r>
          </a:p>
          <a:p>
            <a:pPr lvl="1">
              <a:defRPr/>
            </a:pPr>
            <a:r>
              <a:rPr lang="en-US" sz="1800" dirty="0" smtClean="0"/>
              <a:t>Non-thermal phenomena in LSS (single sources)</a:t>
            </a:r>
          </a:p>
          <a:p>
            <a:pPr lvl="1">
              <a:defRPr/>
            </a:pPr>
            <a:r>
              <a:rPr lang="en-US" sz="1800" dirty="0" smtClean="0"/>
              <a:t>Non-thermal surveys (statistics)</a:t>
            </a:r>
          </a:p>
          <a:p>
            <a:pPr lvl="1">
              <a:defRPr/>
            </a:pPr>
            <a:r>
              <a:rPr lang="en-US" sz="1800" dirty="0" smtClean="0"/>
              <a:t>Cosmology of non-thermal phenomena</a:t>
            </a:r>
          </a:p>
          <a:p>
            <a:pPr lvl="2">
              <a:defRPr/>
            </a:pPr>
            <a:r>
              <a:rPr lang="en-US" sz="1600" dirty="0" smtClean="0"/>
              <a:t>EBL, IGM B-field, Dark Matter nature</a:t>
            </a:r>
          </a:p>
          <a:p>
            <a:pPr lvl="2">
              <a:defRPr/>
            </a:pPr>
            <a:r>
              <a:rPr lang="en-US" sz="1600" dirty="0" smtClean="0"/>
              <a:t>Jets &amp; SMBHs evolution, CRs in cosmology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MeerKAT</a:t>
            </a:r>
            <a:r>
              <a:rPr lang="en-US" dirty="0" smtClean="0"/>
              <a:t>-SALT-HESSII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DF8109-D45E-3A4F-B624-8FAE71A37BC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373688"/>
            <a:ext cx="1582737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74738"/>
            <a:ext cx="8637588" cy="43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55575" y="836613"/>
            <a:ext cx="671513" cy="45720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latin typeface="Arial Narrow" charset="0"/>
              </a:rPr>
              <a:t>M87</a:t>
            </a:r>
          </a:p>
        </p:txBody>
      </p:sp>
      <p:sp>
        <p:nvSpPr>
          <p:cNvPr id="17414" name="Rectangle 8"/>
          <p:cNvSpPr>
            <a:spLocks noChangeArrowheads="1"/>
          </p:cNvSpPr>
          <p:nvPr/>
        </p:nvSpPr>
        <p:spPr bwMode="auto">
          <a:xfrm>
            <a:off x="1641475" y="1384300"/>
            <a:ext cx="554038" cy="3579813"/>
          </a:xfrm>
          <a:prstGeom prst="rect">
            <a:avLst/>
          </a:prstGeom>
          <a:solidFill>
            <a:srgbClr val="FF6600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15" name="Rectangle 9"/>
          <p:cNvSpPr>
            <a:spLocks noChangeArrowheads="1"/>
          </p:cNvSpPr>
          <p:nvPr/>
        </p:nvSpPr>
        <p:spPr bwMode="auto">
          <a:xfrm>
            <a:off x="3686175" y="1382713"/>
            <a:ext cx="215900" cy="3579812"/>
          </a:xfrm>
          <a:prstGeom prst="rect">
            <a:avLst/>
          </a:prstGeom>
          <a:solidFill>
            <a:srgbClr val="36FF89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16" name="Rectangle 10"/>
          <p:cNvSpPr>
            <a:spLocks noChangeArrowheads="1"/>
          </p:cNvSpPr>
          <p:nvPr/>
        </p:nvSpPr>
        <p:spPr bwMode="auto">
          <a:xfrm>
            <a:off x="7607300" y="1382713"/>
            <a:ext cx="1008063" cy="3579812"/>
          </a:xfrm>
          <a:prstGeom prst="rect">
            <a:avLst/>
          </a:prstGeom>
          <a:solidFill>
            <a:srgbClr val="00FFFF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1258888" y="1435100"/>
            <a:ext cx="1314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MeerKA</a:t>
            </a:r>
            <a:r>
              <a:rPr lang="en-US" sz="20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7418" name="TextBox 12"/>
          <p:cNvSpPr txBox="1">
            <a:spLocks noChangeArrowheads="1"/>
          </p:cNvSpPr>
          <p:nvPr/>
        </p:nvSpPr>
        <p:spPr bwMode="auto">
          <a:xfrm>
            <a:off x="3843338" y="1435100"/>
            <a:ext cx="827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8000"/>
                </a:solidFill>
              </a:rPr>
              <a:t>SALT</a:t>
            </a:r>
          </a:p>
        </p:txBody>
      </p:sp>
      <p:sp>
        <p:nvSpPr>
          <p:cNvPr id="17419" name="TextBox 13"/>
          <p:cNvSpPr txBox="1">
            <a:spLocks noChangeArrowheads="1"/>
          </p:cNvSpPr>
          <p:nvPr/>
        </p:nvSpPr>
        <p:spPr bwMode="auto">
          <a:xfrm>
            <a:off x="7550150" y="1506538"/>
            <a:ext cx="1125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90"/>
                </a:solidFill>
              </a:rPr>
              <a:t>HESS-II</a:t>
            </a:r>
          </a:p>
        </p:txBody>
      </p:sp>
      <p:pic>
        <p:nvPicPr>
          <p:cNvPr id="174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410200"/>
            <a:ext cx="14874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445125"/>
            <a:ext cx="15478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013"/>
            <a:ext cx="1433513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5443538"/>
            <a:ext cx="1452562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extBox 2"/>
          <p:cNvSpPr txBox="1">
            <a:spLocks noChangeArrowheads="1"/>
          </p:cNvSpPr>
          <p:nvPr/>
        </p:nvSpPr>
        <p:spPr bwMode="auto">
          <a:xfrm>
            <a:off x="971550" y="836613"/>
            <a:ext cx="1871663" cy="461665"/>
          </a:xfrm>
          <a:prstGeom prst="rect">
            <a:avLst/>
          </a:prstGeom>
          <a:solidFill>
            <a:srgbClr val="FCF60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Arial Narrow" charset="0"/>
                <a:cs typeface="Arial Narrow" charset="0"/>
              </a:rPr>
              <a:t>non-thermal</a:t>
            </a:r>
            <a:r>
              <a:rPr lang="en-US" dirty="0" smtClean="0">
                <a:latin typeface="Arial Narrow" charset="0"/>
                <a:cs typeface="Arial Narrow" charset="0"/>
              </a:rPr>
              <a:t>-B </a:t>
            </a:r>
            <a:endParaRPr lang="en-US" dirty="0">
              <a:latin typeface="Arial Narrow" charset="0"/>
              <a:cs typeface="Arial Narrow" charset="0"/>
            </a:endParaRPr>
          </a:p>
        </p:txBody>
      </p:sp>
      <p:sp>
        <p:nvSpPr>
          <p:cNvPr id="17425" name="TextBox 17"/>
          <p:cNvSpPr txBox="1">
            <a:spLocks noChangeArrowheads="1"/>
          </p:cNvSpPr>
          <p:nvPr/>
        </p:nvSpPr>
        <p:spPr bwMode="auto">
          <a:xfrm>
            <a:off x="2843213" y="836613"/>
            <a:ext cx="1800225" cy="461962"/>
          </a:xfrm>
          <a:prstGeom prst="rect">
            <a:avLst/>
          </a:prstGeom>
          <a:solidFill>
            <a:srgbClr val="C6EA3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Arial Narrow" charset="0"/>
                <a:cs typeface="Arial Narrow" charset="0"/>
              </a:rPr>
              <a:t>dust-thermal </a:t>
            </a:r>
          </a:p>
        </p:txBody>
      </p:sp>
      <p:sp>
        <p:nvSpPr>
          <p:cNvPr id="17426" name="TextBox 18"/>
          <p:cNvSpPr txBox="1">
            <a:spLocks noChangeArrowheads="1"/>
          </p:cNvSpPr>
          <p:nvPr/>
        </p:nvSpPr>
        <p:spPr bwMode="auto">
          <a:xfrm>
            <a:off x="4643438" y="836613"/>
            <a:ext cx="4176712" cy="461962"/>
          </a:xfrm>
          <a:prstGeom prst="rect">
            <a:avLst/>
          </a:prstGeom>
          <a:solidFill>
            <a:srgbClr val="E9A1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Arial Narrow" charset="0"/>
                <a:cs typeface="Arial Narrow" charset="0"/>
              </a:rPr>
              <a:t>non-thermal-</a:t>
            </a:r>
            <a:r>
              <a:rPr lang="en-US" dirty="0" smtClean="0">
                <a:latin typeface="Arial Narrow" charset="0"/>
                <a:cs typeface="Arial Narrow" charset="0"/>
              </a:rPr>
              <a:t>Radiation </a:t>
            </a:r>
            <a:endParaRPr lang="en-US" dirty="0">
              <a:latin typeface="Arial Narrow" charset="0"/>
              <a:cs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33625"/>
            <a:ext cx="5689600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075" name="Rectangle 3"/>
          <p:cNvSpPr>
            <a:spLocks noGrp="1" noChangeArrowheads="1"/>
          </p:cNvSpPr>
          <p:nvPr>
            <p:ph type="title"/>
          </p:nvPr>
        </p:nvSpPr>
        <p:spPr>
          <a:xfrm>
            <a:off x="971550" y="119063"/>
            <a:ext cx="7777163" cy="573087"/>
          </a:xfrm>
        </p:spPr>
        <p:txBody>
          <a:bodyPr/>
          <a:lstStyle/>
          <a:p>
            <a:pPr>
              <a:defRPr/>
            </a:pPr>
            <a:r>
              <a:rPr lang="it-IT" dirty="0"/>
              <a:t>The </a:t>
            </a:r>
            <a:r>
              <a:rPr lang="it-IT" dirty="0" smtClean="0"/>
              <a:t>Blazar </a:t>
            </a:r>
            <a:r>
              <a:rPr lang="it-IT" dirty="0"/>
              <a:t>Zoo</a:t>
            </a:r>
            <a:endParaRPr lang="en-GB" dirty="0"/>
          </a:p>
        </p:txBody>
      </p:sp>
      <p:sp>
        <p:nvSpPr>
          <p:cNvPr id="2051077" name="Line 5"/>
          <p:cNvSpPr>
            <a:spLocks noChangeShapeType="1"/>
          </p:cNvSpPr>
          <p:nvPr/>
        </p:nvSpPr>
        <p:spPr bwMode="auto">
          <a:xfrm>
            <a:off x="1095375" y="3589338"/>
            <a:ext cx="381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051079" name="Line 7"/>
          <p:cNvSpPr>
            <a:spLocks noChangeShapeType="1"/>
          </p:cNvSpPr>
          <p:nvPr/>
        </p:nvSpPr>
        <p:spPr bwMode="auto">
          <a:xfrm flipH="1" flipV="1">
            <a:off x="1798638" y="4406900"/>
            <a:ext cx="3810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051081" name="Line 9"/>
          <p:cNvSpPr>
            <a:spLocks noChangeShapeType="1"/>
          </p:cNvSpPr>
          <p:nvPr/>
        </p:nvSpPr>
        <p:spPr bwMode="auto">
          <a:xfrm flipH="1" flipV="1">
            <a:off x="1690688" y="5486400"/>
            <a:ext cx="290512" cy="590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051084" name="Text Box 12"/>
          <p:cNvSpPr txBox="1">
            <a:spLocks noChangeArrowheads="1"/>
          </p:cNvSpPr>
          <p:nvPr/>
        </p:nvSpPr>
        <p:spPr bwMode="auto">
          <a:xfrm>
            <a:off x="107950" y="765175"/>
            <a:ext cx="6911975" cy="201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800" b="1" dirty="0">
                <a:solidFill>
                  <a:srgbClr val="CC0099"/>
                </a:solidFill>
                <a:latin typeface="Arial" charset="0"/>
              </a:rPr>
              <a:t>LSP</a:t>
            </a:r>
            <a:r>
              <a:rPr lang="it-IT" sz="1800" dirty="0">
                <a:solidFill>
                  <a:srgbClr val="CC0099"/>
                </a:solidFill>
                <a:latin typeface="Arial" charset="0"/>
              </a:rPr>
              <a:t>       </a:t>
            </a:r>
            <a:r>
              <a:rPr lang="it-IT" sz="1800" dirty="0" err="1">
                <a:solidFill>
                  <a:srgbClr val="CC0099"/>
                </a:solidFill>
                <a:latin typeface="Arial" charset="0"/>
              </a:rPr>
              <a:t>objects</a:t>
            </a:r>
            <a:r>
              <a:rPr lang="it-IT" sz="1800" dirty="0">
                <a:solidFill>
                  <a:srgbClr val="CC0099"/>
                </a:solidFill>
                <a:latin typeface="Arial" charset="0"/>
              </a:rPr>
              <a:t> with large Compton </a:t>
            </a:r>
            <a:r>
              <a:rPr lang="it-IT" sz="1800" dirty="0" err="1">
                <a:solidFill>
                  <a:srgbClr val="CC0099"/>
                </a:solidFill>
                <a:latin typeface="Arial" charset="0"/>
              </a:rPr>
              <a:t>dominance</a:t>
            </a:r>
            <a:r>
              <a:rPr lang="it-IT" sz="1800" dirty="0">
                <a:solidFill>
                  <a:srgbClr val="CC0099"/>
                </a:solidFill>
                <a:latin typeface="Arial" charset="0"/>
              </a:rPr>
              <a:t> in </a:t>
            </a:r>
            <a:r>
              <a:rPr lang="it-IT" sz="1800" dirty="0">
                <a:solidFill>
                  <a:srgbClr val="CC0099"/>
                </a:solidFill>
                <a:latin typeface="Symbol" charset="2"/>
                <a:cs typeface="Symbol" charset="2"/>
              </a:rPr>
              <a:t>g</a:t>
            </a:r>
            <a:r>
              <a:rPr lang="it-IT" sz="1800" dirty="0">
                <a:solidFill>
                  <a:srgbClr val="CC0099"/>
                </a:solidFill>
                <a:latin typeface="Arial" charset="0"/>
              </a:rPr>
              <a:t>-</a:t>
            </a:r>
            <a:r>
              <a:rPr lang="it-IT" sz="1800" dirty="0" err="1">
                <a:solidFill>
                  <a:srgbClr val="CC0099"/>
                </a:solidFill>
                <a:latin typeface="Arial" charset="0"/>
              </a:rPr>
              <a:t>ray</a:t>
            </a:r>
            <a:endParaRPr lang="it-IT" sz="1800" dirty="0">
              <a:solidFill>
                <a:srgbClr val="CC0099"/>
              </a:solidFill>
              <a:latin typeface="Arial" charset="0"/>
            </a:endParaRPr>
          </a:p>
          <a:p>
            <a:pPr>
              <a:defRPr/>
            </a:pPr>
            <a:r>
              <a:rPr lang="it-IT" sz="1800" dirty="0">
                <a:solidFill>
                  <a:srgbClr val="CC0099"/>
                </a:solidFill>
                <a:latin typeface="Arial" charset="0"/>
              </a:rPr>
              <a:t>	(</a:t>
            </a:r>
            <a:r>
              <a:rPr lang="it-IT" sz="1800" dirty="0" err="1">
                <a:solidFill>
                  <a:srgbClr val="CC0099"/>
                </a:solidFill>
                <a:latin typeface="Arial" charset="0"/>
              </a:rPr>
              <a:t>flat</a:t>
            </a:r>
            <a:r>
              <a:rPr lang="it-IT" sz="1800" dirty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rgbClr val="CC0099"/>
                </a:solidFill>
                <a:latin typeface="Arial" charset="0"/>
              </a:rPr>
              <a:t>spectra</a:t>
            </a:r>
            <a:r>
              <a:rPr lang="it-IT" sz="1800" dirty="0">
                <a:solidFill>
                  <a:srgbClr val="CC0099"/>
                </a:solidFill>
                <a:latin typeface="Arial" charset="0"/>
              </a:rPr>
              <a:t> in radio, </a:t>
            </a:r>
            <a:r>
              <a:rPr lang="it-IT" sz="1800" dirty="0" err="1">
                <a:solidFill>
                  <a:srgbClr val="CC0099"/>
                </a:solidFill>
                <a:latin typeface="Arial" charset="0"/>
              </a:rPr>
              <a:t>steep</a:t>
            </a:r>
            <a:r>
              <a:rPr lang="it-IT" sz="1800" dirty="0">
                <a:solidFill>
                  <a:srgbClr val="CC0099"/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rgbClr val="CC0099"/>
                </a:solidFill>
                <a:latin typeface="Arial" charset="0"/>
              </a:rPr>
              <a:t>spectra</a:t>
            </a:r>
            <a:r>
              <a:rPr lang="it-IT" sz="1800" dirty="0">
                <a:solidFill>
                  <a:srgbClr val="CC0099"/>
                </a:solidFill>
                <a:latin typeface="Arial" charset="0"/>
              </a:rPr>
              <a:t> in Fermi)</a:t>
            </a:r>
          </a:p>
          <a:p>
            <a:pPr>
              <a:defRPr/>
            </a:pPr>
            <a:r>
              <a:rPr lang="it-IT" sz="1800" b="1" dirty="0">
                <a:solidFill>
                  <a:schemeClr val="hlink"/>
                </a:solidFill>
                <a:latin typeface="Arial" charset="0"/>
              </a:rPr>
              <a:t>(U)HSP</a:t>
            </a:r>
            <a:r>
              <a:rPr lang="it-IT" sz="1800" dirty="0">
                <a:solidFill>
                  <a:schemeClr val="hlink"/>
                </a:solidFill>
                <a:latin typeface="Arial" charset="0"/>
              </a:rPr>
              <a:t>  </a:t>
            </a:r>
            <a:r>
              <a:rPr lang="it-IT" sz="1800" dirty="0" err="1">
                <a:solidFill>
                  <a:schemeClr val="hlink"/>
                </a:solidFill>
                <a:latin typeface="Arial" charset="0"/>
              </a:rPr>
              <a:t>objects</a:t>
            </a:r>
            <a:r>
              <a:rPr lang="it-IT" sz="1800" dirty="0">
                <a:solidFill>
                  <a:schemeClr val="hlink"/>
                </a:solidFill>
                <a:latin typeface="Arial" charset="0"/>
              </a:rPr>
              <a:t> with high </a:t>
            </a:r>
            <a:r>
              <a:rPr lang="it-IT" sz="1800" dirty="0" err="1">
                <a:solidFill>
                  <a:schemeClr val="hlink"/>
                </a:solidFill>
                <a:latin typeface="Arial" charset="0"/>
              </a:rPr>
              <a:t>flux</a:t>
            </a:r>
            <a:r>
              <a:rPr lang="it-IT" sz="1800" dirty="0">
                <a:solidFill>
                  <a:schemeClr val="hlink"/>
                </a:solidFill>
                <a:latin typeface="Arial" charset="0"/>
              </a:rPr>
              <a:t> (no Compton </a:t>
            </a:r>
            <a:r>
              <a:rPr lang="it-IT" sz="1800" dirty="0" err="1">
                <a:solidFill>
                  <a:schemeClr val="hlink"/>
                </a:solidFill>
                <a:latin typeface="Arial" charset="0"/>
              </a:rPr>
              <a:t>dominance</a:t>
            </a:r>
            <a:r>
              <a:rPr lang="it-IT" sz="1800" dirty="0">
                <a:solidFill>
                  <a:schemeClr val="hlink"/>
                </a:solidFill>
                <a:latin typeface="Arial" charset="0"/>
              </a:rPr>
              <a:t>) in </a:t>
            </a:r>
            <a:r>
              <a:rPr lang="it-IT" sz="1800" dirty="0">
                <a:solidFill>
                  <a:schemeClr val="hlink"/>
                </a:solidFill>
                <a:latin typeface="Symbol" charset="2"/>
                <a:cs typeface="Symbol" charset="2"/>
              </a:rPr>
              <a:t>g</a:t>
            </a:r>
            <a:r>
              <a:rPr lang="it-IT" sz="1800" dirty="0">
                <a:solidFill>
                  <a:schemeClr val="hlink"/>
                </a:solidFill>
                <a:latin typeface="Arial" charset="0"/>
              </a:rPr>
              <a:t>-</a:t>
            </a:r>
            <a:r>
              <a:rPr lang="it-IT" sz="1800" dirty="0" err="1">
                <a:solidFill>
                  <a:schemeClr val="hlink"/>
                </a:solidFill>
                <a:latin typeface="Arial" charset="0"/>
              </a:rPr>
              <a:t>rays</a:t>
            </a:r>
            <a:endParaRPr lang="it-IT" sz="1800" dirty="0">
              <a:solidFill>
                <a:schemeClr val="hlink"/>
              </a:solidFill>
              <a:latin typeface="Arial" charset="0"/>
            </a:endParaRPr>
          </a:p>
          <a:p>
            <a:pPr>
              <a:defRPr/>
            </a:pPr>
            <a:r>
              <a:rPr lang="it-IT" sz="1800" dirty="0">
                <a:solidFill>
                  <a:schemeClr val="hlink"/>
                </a:solidFill>
                <a:latin typeface="Arial" charset="0"/>
              </a:rPr>
              <a:t>              (</a:t>
            </a:r>
            <a:r>
              <a:rPr lang="it-IT" sz="1800" dirty="0" err="1">
                <a:solidFill>
                  <a:schemeClr val="hlink"/>
                </a:solidFill>
                <a:latin typeface="Arial" charset="0"/>
              </a:rPr>
              <a:t>flat</a:t>
            </a:r>
            <a:r>
              <a:rPr lang="it-IT" sz="180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chemeClr val="hlink"/>
                </a:solidFill>
                <a:latin typeface="Arial" charset="0"/>
              </a:rPr>
              <a:t>spectra</a:t>
            </a:r>
            <a:r>
              <a:rPr lang="it-IT" sz="1800" dirty="0">
                <a:solidFill>
                  <a:schemeClr val="hlink"/>
                </a:solidFill>
                <a:latin typeface="Arial" charset="0"/>
              </a:rPr>
              <a:t> in radio, </a:t>
            </a:r>
            <a:r>
              <a:rPr lang="it-IT" sz="1800" dirty="0" err="1">
                <a:solidFill>
                  <a:schemeClr val="hlink"/>
                </a:solidFill>
                <a:latin typeface="Arial" charset="0"/>
              </a:rPr>
              <a:t>inverted</a:t>
            </a:r>
            <a:r>
              <a:rPr lang="it-IT" sz="180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chemeClr val="hlink"/>
                </a:solidFill>
                <a:latin typeface="Arial" charset="0"/>
              </a:rPr>
              <a:t>spectra</a:t>
            </a:r>
            <a:r>
              <a:rPr lang="it-IT" sz="1800" dirty="0">
                <a:solidFill>
                  <a:schemeClr val="hlink"/>
                </a:solidFill>
                <a:latin typeface="Arial" charset="0"/>
              </a:rPr>
              <a:t> in Fermi)</a:t>
            </a:r>
          </a:p>
          <a:p>
            <a:pPr>
              <a:defRPr/>
            </a:pPr>
            <a:r>
              <a:rPr lang="it-IT" sz="18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RG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       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objects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with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low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relativistic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boost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and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extended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jets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/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lobes</a:t>
            </a:r>
            <a:endParaRPr lang="it-IT" sz="1800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             (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steep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spectra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in radio,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steep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spectra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in Fermi)</a:t>
            </a:r>
          </a:p>
          <a:p>
            <a:pPr>
              <a:defRPr/>
            </a:pP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	(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steep-spectra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extended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flat-spectra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core </a:t>
            </a:r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emission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)</a:t>
            </a:r>
          </a:p>
        </p:txBody>
      </p:sp>
      <p:pic>
        <p:nvPicPr>
          <p:cNvPr id="20510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2774950"/>
            <a:ext cx="4016375" cy="389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1087" name="Oval 15"/>
          <p:cNvSpPr>
            <a:spLocks noChangeArrowheads="1"/>
          </p:cNvSpPr>
          <p:nvPr/>
        </p:nvSpPr>
        <p:spPr bwMode="auto">
          <a:xfrm>
            <a:off x="7596188" y="3302000"/>
            <a:ext cx="1152525" cy="1417638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1800" b="1">
                <a:solidFill>
                  <a:srgbClr val="FF66FF"/>
                </a:solidFill>
                <a:latin typeface="Arial" charset="0"/>
              </a:rPr>
              <a:t>Compton</a:t>
            </a:r>
          </a:p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</p:txBody>
      </p:sp>
      <p:sp>
        <p:nvSpPr>
          <p:cNvPr id="2051088" name="Oval 16"/>
          <p:cNvSpPr>
            <a:spLocks noChangeArrowheads="1"/>
          </p:cNvSpPr>
          <p:nvPr/>
        </p:nvSpPr>
        <p:spPr bwMode="auto">
          <a:xfrm>
            <a:off x="6732588" y="4310063"/>
            <a:ext cx="1152525" cy="1417637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FF66FF"/>
              </a:solidFill>
              <a:latin typeface="Arial" charset="0"/>
            </a:endParaRPr>
          </a:p>
          <a:p>
            <a:pPr algn="ctr">
              <a:defRPr/>
            </a:pPr>
            <a:r>
              <a:rPr lang="it-IT" sz="1800" b="1">
                <a:solidFill>
                  <a:schemeClr val="hlink"/>
                </a:solidFill>
                <a:latin typeface="Arial" charset="0"/>
              </a:rPr>
              <a:t>Synch.</a:t>
            </a:r>
          </a:p>
        </p:txBody>
      </p:sp>
      <p:sp>
        <p:nvSpPr>
          <p:cNvPr id="2051089" name="Rectangle 17"/>
          <p:cNvSpPr>
            <a:spLocks noChangeArrowheads="1"/>
          </p:cNvSpPr>
          <p:nvPr/>
        </p:nvSpPr>
        <p:spPr bwMode="auto">
          <a:xfrm>
            <a:off x="5867400" y="3206750"/>
            <a:ext cx="2305050" cy="1871663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1800" b="1">
                <a:solidFill>
                  <a:srgbClr val="660033"/>
                </a:solidFill>
                <a:latin typeface="Arial" charset="0"/>
              </a:rPr>
              <a:t>Compton                </a:t>
            </a:r>
          </a:p>
          <a:p>
            <a:pPr algn="ctr">
              <a:defRPr/>
            </a:pPr>
            <a:endParaRPr lang="it-IT" sz="1800" b="1">
              <a:solidFill>
                <a:srgbClr val="660033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660033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660033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660033"/>
              </a:solidFill>
              <a:latin typeface="Arial" charset="0"/>
            </a:endParaRPr>
          </a:p>
          <a:p>
            <a:pPr algn="ctr">
              <a:defRPr/>
            </a:pPr>
            <a:endParaRPr lang="it-IT" sz="1800" b="1">
              <a:solidFill>
                <a:srgbClr val="660033"/>
              </a:solidFill>
              <a:latin typeface="Arial" charset="0"/>
            </a:endParaRPr>
          </a:p>
        </p:txBody>
      </p:sp>
      <p:sp>
        <p:nvSpPr>
          <p:cNvPr id="2051090" name="Line 18"/>
          <p:cNvSpPr>
            <a:spLocks noChangeShapeType="1"/>
          </p:cNvSpPr>
          <p:nvPr/>
        </p:nvSpPr>
        <p:spPr bwMode="auto">
          <a:xfrm>
            <a:off x="596900" y="4652963"/>
            <a:ext cx="865188" cy="504825"/>
          </a:xfrm>
          <a:prstGeom prst="line">
            <a:avLst/>
          </a:prstGeom>
          <a:noFill/>
          <a:ln w="19050">
            <a:solidFill>
              <a:srgbClr val="A5002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1091" name="Line 19"/>
          <p:cNvSpPr>
            <a:spLocks noChangeShapeType="1"/>
          </p:cNvSpPr>
          <p:nvPr/>
        </p:nvSpPr>
        <p:spPr bwMode="auto">
          <a:xfrm>
            <a:off x="611188" y="4508500"/>
            <a:ext cx="431800" cy="252413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1094" name="Line 22"/>
          <p:cNvSpPr>
            <a:spLocks noChangeShapeType="1"/>
          </p:cNvSpPr>
          <p:nvPr/>
        </p:nvSpPr>
        <p:spPr bwMode="auto">
          <a:xfrm flipH="1" flipV="1">
            <a:off x="755650" y="4797425"/>
            <a:ext cx="290513" cy="590550"/>
          </a:xfrm>
          <a:prstGeom prst="line">
            <a:avLst/>
          </a:prstGeom>
          <a:noFill/>
          <a:ln w="1905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8450" name="TextBox 1"/>
          <p:cNvSpPr txBox="1">
            <a:spLocks noChangeArrowheads="1"/>
          </p:cNvSpPr>
          <p:nvPr/>
        </p:nvSpPr>
        <p:spPr bwMode="auto">
          <a:xfrm>
            <a:off x="7440613" y="735013"/>
            <a:ext cx="152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err="1" smtClean="0">
                <a:solidFill>
                  <a:schemeClr val="accent6"/>
                </a:solidFill>
              </a:rPr>
              <a:t>MeerKAT</a:t>
            </a:r>
            <a:endParaRPr lang="en-US" b="1" dirty="0" smtClean="0">
              <a:solidFill>
                <a:schemeClr val="accent6"/>
              </a:solidFill>
            </a:endParaRPr>
          </a:p>
        </p:txBody>
      </p:sp>
      <p:sp>
        <p:nvSpPr>
          <p:cNvPr id="18447" name="TextBox 1"/>
          <p:cNvSpPr txBox="1">
            <a:spLocks noChangeArrowheads="1"/>
          </p:cNvSpPr>
          <p:nvPr/>
        </p:nvSpPr>
        <p:spPr bwMode="auto">
          <a:xfrm>
            <a:off x="7981950" y="1311275"/>
            <a:ext cx="971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</a:rPr>
              <a:t>HESS</a:t>
            </a:r>
          </a:p>
        </p:txBody>
      </p:sp>
      <p:sp>
        <p:nvSpPr>
          <p:cNvPr id="18448" name="TextBox 1"/>
          <p:cNvSpPr txBox="1">
            <a:spLocks noChangeArrowheads="1"/>
          </p:cNvSpPr>
          <p:nvPr/>
        </p:nvSpPr>
        <p:spPr bwMode="auto">
          <a:xfrm>
            <a:off x="7513638" y="2319338"/>
            <a:ext cx="1522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E70000"/>
                </a:solidFill>
              </a:rPr>
              <a:t>MeerKAT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6948488" y="1052513"/>
            <a:ext cx="50323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500A8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6948488" y="1557338"/>
            <a:ext cx="50323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500A8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6948488" y="2620963"/>
            <a:ext cx="50323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500A8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cxnSp>
      <p:sp>
        <p:nvSpPr>
          <p:cNvPr id="18452" name="Rectangle 4"/>
          <p:cNvSpPr>
            <a:spLocks noChangeArrowheads="1"/>
          </p:cNvSpPr>
          <p:nvPr/>
        </p:nvSpPr>
        <p:spPr bwMode="auto">
          <a:xfrm>
            <a:off x="1952625" y="2781300"/>
            <a:ext cx="73025" cy="3654425"/>
          </a:xfrm>
          <a:prstGeom prst="rect">
            <a:avLst/>
          </a:prstGeom>
          <a:solidFill>
            <a:srgbClr val="C6EA32">
              <a:alpha val="8392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078" name="Rectangle 6"/>
          <p:cNvSpPr>
            <a:spLocks noChangeArrowheads="1"/>
          </p:cNvSpPr>
          <p:nvPr/>
        </p:nvSpPr>
        <p:spPr bwMode="auto">
          <a:xfrm>
            <a:off x="1570038" y="5060950"/>
            <a:ext cx="1403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Arial" charset="0"/>
              </a:rPr>
              <a:t>HSP Objects</a:t>
            </a:r>
          </a:p>
        </p:txBody>
      </p:sp>
      <p:sp>
        <p:nvSpPr>
          <p:cNvPr id="18454" name="Rectangle 27"/>
          <p:cNvSpPr>
            <a:spLocks noChangeArrowheads="1"/>
          </p:cNvSpPr>
          <p:nvPr/>
        </p:nvSpPr>
        <p:spPr bwMode="auto">
          <a:xfrm>
            <a:off x="4405313" y="2781300"/>
            <a:ext cx="336550" cy="3654425"/>
          </a:xfrm>
          <a:prstGeom prst="rect">
            <a:avLst/>
          </a:prstGeom>
          <a:solidFill>
            <a:srgbClr val="31FFFC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455" name="Rectangle 28"/>
          <p:cNvSpPr>
            <a:spLocks noChangeArrowheads="1"/>
          </p:cNvSpPr>
          <p:nvPr/>
        </p:nvSpPr>
        <p:spPr bwMode="auto">
          <a:xfrm>
            <a:off x="777875" y="2781300"/>
            <a:ext cx="136525" cy="3654425"/>
          </a:xfrm>
          <a:prstGeom prst="rect">
            <a:avLst/>
          </a:prstGeom>
          <a:solidFill>
            <a:srgbClr val="FF66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093" name="Rectangle 21"/>
          <p:cNvSpPr>
            <a:spLocks noChangeArrowheads="1"/>
          </p:cNvSpPr>
          <p:nvPr/>
        </p:nvSpPr>
        <p:spPr bwMode="auto">
          <a:xfrm>
            <a:off x="576263" y="5324475"/>
            <a:ext cx="601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A50021"/>
                </a:solidFill>
                <a:latin typeface="Arial" charset="0"/>
              </a:rPr>
              <a:t>RGs</a:t>
            </a:r>
          </a:p>
        </p:txBody>
      </p:sp>
      <p:sp>
        <p:nvSpPr>
          <p:cNvPr id="2051076" name="Rectangle 4"/>
          <p:cNvSpPr>
            <a:spLocks noChangeArrowheads="1"/>
          </p:cNvSpPr>
          <p:nvPr/>
        </p:nvSpPr>
        <p:spPr bwMode="auto">
          <a:xfrm>
            <a:off x="93663" y="3284538"/>
            <a:ext cx="1381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Arial" charset="0"/>
              </a:rPr>
              <a:t>LSP Objects</a:t>
            </a:r>
            <a:endParaRPr lang="en-GB" sz="1600" b="1" dirty="0">
              <a:latin typeface="Arial" charset="0"/>
            </a:endParaRPr>
          </a:p>
        </p:txBody>
      </p:sp>
      <p:sp>
        <p:nvSpPr>
          <p:cNvPr id="2051080" name="Rectangle 8"/>
          <p:cNvSpPr>
            <a:spLocks noChangeArrowheads="1"/>
          </p:cNvSpPr>
          <p:nvPr/>
        </p:nvSpPr>
        <p:spPr bwMode="auto">
          <a:xfrm>
            <a:off x="1546225" y="6015038"/>
            <a:ext cx="1730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Arial" charset="0"/>
              </a:rPr>
              <a:t>UHSP Objects ?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Blazars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40FFA-B50E-554D-957A-8FB498B6A0B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64163" y="3284538"/>
            <a:ext cx="3708400" cy="34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38" y="2205038"/>
            <a:ext cx="57070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1347788" y="2420938"/>
            <a:ext cx="0" cy="17827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1331913" y="3213100"/>
            <a:ext cx="431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276350" y="2852738"/>
            <a:ext cx="714375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HESS-II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2916238" y="2420938"/>
            <a:ext cx="0" cy="17827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898775" y="3213100"/>
            <a:ext cx="431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2843213" y="2852738"/>
            <a:ext cx="715962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HESS-II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4433888" y="2420938"/>
            <a:ext cx="0" cy="17827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416425" y="3213100"/>
            <a:ext cx="431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4360863" y="2852738"/>
            <a:ext cx="715962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HESS-II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1042988" y="4632325"/>
            <a:ext cx="0" cy="17827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027113" y="5424488"/>
            <a:ext cx="431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971550" y="5064125"/>
            <a:ext cx="714375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HESS-II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2887663" y="4632325"/>
            <a:ext cx="0" cy="17827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2871788" y="5424488"/>
            <a:ext cx="431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2816225" y="5064125"/>
            <a:ext cx="714375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HESS-II</a:t>
            </a:r>
          </a:p>
        </p:txBody>
      </p:sp>
      <p:sp>
        <p:nvSpPr>
          <p:cNvPr id="20500" name="TextBox 22"/>
          <p:cNvSpPr txBox="1">
            <a:spLocks noChangeArrowheads="1"/>
          </p:cNvSpPr>
          <p:nvPr/>
        </p:nvSpPr>
        <p:spPr bwMode="auto">
          <a:xfrm>
            <a:off x="107950" y="765175"/>
            <a:ext cx="80596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Detect more than </a:t>
            </a:r>
            <a:r>
              <a:rPr lang="en-US" b="1" dirty="0" smtClean="0"/>
              <a:t>150 </a:t>
            </a:r>
            <a:r>
              <a:rPr lang="en-US" b="1" dirty="0" err="1"/>
              <a:t>blazars</a:t>
            </a:r>
            <a:r>
              <a:rPr lang="en-US" b="1" dirty="0"/>
              <a:t> sr</a:t>
            </a:r>
            <a:r>
              <a:rPr lang="en-US" b="1" baseline="30000" dirty="0"/>
              <a:t>-1 </a:t>
            </a:r>
            <a:r>
              <a:rPr lang="en-US" b="1" dirty="0"/>
              <a:t>with HESS-II at E&gt;30GeV</a:t>
            </a:r>
          </a:p>
          <a:p>
            <a:pPr eaLnBrk="1" hangingPunct="1"/>
            <a:r>
              <a:rPr lang="en-US" sz="2000" dirty="0" smtClean="0"/>
              <a:t>   - Using </a:t>
            </a:r>
            <a:r>
              <a:rPr lang="en-US" sz="2000" dirty="0" err="1" smtClean="0">
                <a:latin typeface="Symbol" charset="0"/>
                <a:cs typeface="Symbol" charset="0"/>
              </a:rPr>
              <a:t>a</a:t>
            </a:r>
            <a:r>
              <a:rPr lang="en-US" sz="2000" baseline="-25000" dirty="0" err="1" smtClean="0"/>
              <a:t>rTeV</a:t>
            </a:r>
            <a:r>
              <a:rPr lang="en-US" sz="2000" dirty="0" smtClean="0"/>
              <a:t> </a:t>
            </a:r>
            <a:r>
              <a:rPr lang="en-US" sz="2000" dirty="0"/>
              <a:t>we </a:t>
            </a:r>
            <a:r>
              <a:rPr lang="en-US" sz="2000" dirty="0" smtClean="0"/>
              <a:t>compute expectations for </a:t>
            </a:r>
            <a:r>
              <a:rPr lang="en-US" sz="2000" dirty="0" err="1" smtClean="0"/>
              <a:t>blazars</a:t>
            </a:r>
            <a:r>
              <a:rPr lang="en-US" sz="2000" dirty="0" smtClean="0"/>
              <a:t> counts at </a:t>
            </a:r>
            <a:r>
              <a:rPr lang="en-US" sz="2000" dirty="0"/>
              <a:t>Radio</a:t>
            </a:r>
          </a:p>
          <a:p>
            <a:pPr eaLnBrk="1" hangingPunct="1"/>
            <a:r>
              <a:rPr lang="en-US" sz="2000" dirty="0" smtClean="0"/>
              <a:t>   - Using </a:t>
            </a:r>
            <a:r>
              <a:rPr lang="en-US" sz="2000" dirty="0" err="1" smtClean="0">
                <a:latin typeface="Symbol" charset="0"/>
                <a:cs typeface="Symbol" charset="0"/>
              </a:rPr>
              <a:t>a</a:t>
            </a:r>
            <a:r>
              <a:rPr lang="en-US" sz="2000" baseline="-25000" dirty="0" err="1" smtClean="0"/>
              <a:t>ro</a:t>
            </a:r>
            <a:r>
              <a:rPr lang="en-US" sz="2000" dirty="0" smtClean="0"/>
              <a:t> </a:t>
            </a:r>
            <a:r>
              <a:rPr lang="en-US" sz="2000" dirty="0"/>
              <a:t>we </a:t>
            </a:r>
            <a:r>
              <a:rPr lang="en-US" sz="2000" dirty="0" smtClean="0"/>
              <a:t>compute expectations for</a:t>
            </a:r>
            <a:r>
              <a:rPr lang="en-US" sz="2000" baseline="30000" dirty="0" smtClean="0"/>
              <a:t> </a:t>
            </a:r>
            <a:r>
              <a:rPr lang="en-US" sz="2000" dirty="0" err="1"/>
              <a:t>blazars</a:t>
            </a:r>
            <a:r>
              <a:rPr lang="en-US" sz="2000" dirty="0"/>
              <a:t> </a:t>
            </a:r>
            <a:r>
              <a:rPr lang="en-US" sz="2000" dirty="0" smtClean="0"/>
              <a:t>counts at </a:t>
            </a:r>
            <a:r>
              <a:rPr lang="en-US" sz="2000" dirty="0"/>
              <a:t>Optical</a:t>
            </a:r>
          </a:p>
          <a:p>
            <a:pPr eaLnBrk="1" hangingPunct="1"/>
            <a:r>
              <a:rPr lang="en-US" b="1" dirty="0"/>
              <a:t>Detect HSP </a:t>
            </a:r>
            <a:r>
              <a:rPr lang="en-US" b="1" dirty="0" err="1"/>
              <a:t>blazars</a:t>
            </a:r>
            <a:r>
              <a:rPr lang="en-US" b="1" dirty="0"/>
              <a:t> at z ≈ 1 with </a:t>
            </a:r>
            <a:r>
              <a:rPr lang="en-US" b="1" dirty="0" err="1"/>
              <a:t>MeerKAT</a:t>
            </a:r>
            <a:r>
              <a:rPr lang="en-US" b="1" dirty="0"/>
              <a:t> (if they exist)</a:t>
            </a:r>
          </a:p>
        </p:txBody>
      </p:sp>
      <p:sp>
        <p:nvSpPr>
          <p:cNvPr id="20501" name="TextBox 4"/>
          <p:cNvSpPr txBox="1">
            <a:spLocks noChangeArrowheads="1"/>
          </p:cNvSpPr>
          <p:nvPr/>
        </p:nvSpPr>
        <p:spPr bwMode="auto">
          <a:xfrm>
            <a:off x="5364088" y="2276475"/>
            <a:ext cx="378821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0"/>
              <a:buChar char="ç"/>
            </a:pPr>
            <a:r>
              <a:rPr lang="en-US" b="1" dirty="0" smtClean="0">
                <a:solidFill>
                  <a:srgbClr val="0000FF"/>
                </a:solidFill>
              </a:rPr>
              <a:t>HESS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>
                <a:solidFill>
                  <a:srgbClr val="0000FF"/>
                </a:solidFill>
              </a:rPr>
              <a:t>biased to HSP</a:t>
            </a:r>
          </a:p>
          <a:p>
            <a:pPr eaLnBrk="1" hangingPunct="1"/>
            <a:r>
              <a:rPr lang="en-US" dirty="0" smtClean="0">
                <a:solidFill>
                  <a:srgbClr val="008000"/>
                </a:solidFill>
              </a:rPr>
              <a:t>  </a:t>
            </a:r>
            <a:r>
              <a:rPr lang="en-US" b="1" dirty="0" smtClean="0">
                <a:solidFill>
                  <a:srgbClr val="008000"/>
                </a:solidFill>
              </a:rPr>
              <a:t>SALT</a:t>
            </a:r>
            <a:r>
              <a:rPr lang="en-US" dirty="0" smtClean="0">
                <a:solidFill>
                  <a:srgbClr val="008000"/>
                </a:solidFill>
              </a:rPr>
              <a:t>: host galaxy study</a:t>
            </a:r>
            <a:endParaRPr lang="en-US" dirty="0">
              <a:solidFill>
                <a:srgbClr val="008000"/>
              </a:solidFill>
            </a:endParaRPr>
          </a:p>
          <a:p>
            <a:pPr eaLnBrk="1" hangingPunct="1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MeerKAT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: biased to LSP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Wingdings" charset="0"/>
                <a:cs typeface="Wingdings" charset="0"/>
                <a:sym typeface="Wingdings" charset="0"/>
              </a:rPr>
              <a:t>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3888" y="6453336"/>
            <a:ext cx="1740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[HESS Coll. 2012]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071579" y="6021288"/>
            <a:ext cx="1706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[Norris </a:t>
            </a:r>
            <a:r>
              <a:rPr lang="en-US" sz="1600" dirty="0" err="1" smtClean="0"/>
              <a:t>etal</a:t>
            </a:r>
            <a:r>
              <a:rPr lang="en-US" sz="1600" dirty="0" smtClean="0"/>
              <a:t>. 2012]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726" y="4797153"/>
            <a:ext cx="461577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5868144" y="4797425"/>
            <a:ext cx="3241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800" b="1" dirty="0">
                <a:solidFill>
                  <a:schemeClr val="bg1"/>
                </a:solidFill>
                <a:latin typeface="Arial" charset="0"/>
              </a:rPr>
              <a:t>PKS 0637-752</a:t>
            </a:r>
            <a:r>
              <a:rPr lang="en-GB" sz="1800" dirty="0">
                <a:latin typeface="Arial" charset="0"/>
              </a:rPr>
              <a:t> </a:t>
            </a:r>
          </a:p>
          <a:p>
            <a:pPr>
              <a:defRPr/>
            </a:pPr>
            <a:r>
              <a:rPr lang="en-GB" sz="1800" b="1" dirty="0">
                <a:solidFill>
                  <a:schemeClr val="bg1"/>
                </a:solidFill>
                <a:latin typeface="Arial" charset="0"/>
              </a:rPr>
              <a:t>A 20.1-GHz Compact Array</a:t>
            </a:r>
            <a:endParaRPr lang="it-IT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RadioGalaxies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28D11-67BD-E349-898C-16EFB7333EE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79388" y="860698"/>
            <a:ext cx="4897437" cy="12001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  <a:defRPr/>
            </a:pPr>
            <a:r>
              <a:rPr lang="en-US" dirty="0" smtClean="0">
                <a:ln>
                  <a:solidFill>
                    <a:srgbClr val="6500A8"/>
                  </a:solidFill>
                </a:ln>
              </a:rPr>
              <a:t>Fermi-LAT: 3% of extragalactic</a:t>
            </a:r>
          </a:p>
          <a:p>
            <a:pPr eaLnBrk="1" hangingPunct="1">
              <a:defRPr/>
            </a:pPr>
            <a:r>
              <a:rPr lang="en-US" dirty="0" smtClean="0">
                <a:ln>
                  <a:solidFill>
                    <a:srgbClr val="6500A8"/>
                  </a:solidFill>
                </a:ln>
              </a:rPr>
              <a:t>                     sources are non-</a:t>
            </a:r>
            <a:r>
              <a:rPr lang="en-US" dirty="0" err="1" smtClean="0">
                <a:ln>
                  <a:solidFill>
                    <a:srgbClr val="6500A8"/>
                  </a:solidFill>
                </a:ln>
              </a:rPr>
              <a:t>blazars</a:t>
            </a:r>
            <a:endParaRPr lang="en-US" dirty="0" smtClean="0">
              <a:ln>
                <a:solidFill>
                  <a:srgbClr val="6500A8"/>
                </a:solidFill>
              </a:ln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dirty="0" err="1" smtClean="0">
                <a:ln>
                  <a:solidFill>
                    <a:srgbClr val="6500A8"/>
                  </a:solidFill>
                </a:ln>
              </a:rPr>
              <a:t>TeV</a:t>
            </a:r>
            <a:r>
              <a:rPr lang="en-US" dirty="0" smtClean="0">
                <a:ln>
                  <a:solidFill>
                    <a:srgbClr val="6500A8"/>
                  </a:solidFill>
                </a:ln>
              </a:rPr>
              <a:t>:    2 </a:t>
            </a:r>
            <a:r>
              <a:rPr lang="en-US" dirty="0" err="1" smtClean="0">
                <a:ln>
                  <a:solidFill>
                    <a:srgbClr val="6500A8"/>
                  </a:solidFill>
                </a:ln>
              </a:rPr>
              <a:t>radiogalaxies</a:t>
            </a:r>
            <a:r>
              <a:rPr lang="en-US" dirty="0" smtClean="0">
                <a:ln>
                  <a:solidFill>
                    <a:srgbClr val="6500A8"/>
                  </a:solidFill>
                </a:ln>
              </a:rPr>
              <a:t>/80 sources </a:t>
            </a:r>
          </a:p>
        </p:txBody>
      </p:sp>
      <p:pic>
        <p:nvPicPr>
          <p:cNvPr id="215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765175"/>
            <a:ext cx="34575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1" name="Group 6"/>
          <p:cNvGrpSpPr>
            <a:grpSpLocks/>
          </p:cNvGrpSpPr>
          <p:nvPr/>
        </p:nvGrpSpPr>
        <p:grpSpPr bwMode="auto">
          <a:xfrm>
            <a:off x="-11113" y="2781300"/>
            <a:ext cx="5878513" cy="4032250"/>
            <a:chOff x="38384" y="823913"/>
            <a:chExt cx="8661116" cy="5918200"/>
          </a:xfrm>
        </p:grpSpPr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305646" y="835564"/>
              <a:ext cx="1867576" cy="1038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2000" b="1" dirty="0">
                  <a:solidFill>
                    <a:schemeClr val="accent6"/>
                  </a:solidFill>
                </a:rPr>
                <a:t>NGC1275</a:t>
              </a:r>
            </a:p>
            <a:p>
              <a:pPr algn="ctr">
                <a:defRPr/>
              </a:pPr>
              <a:r>
                <a:rPr lang="it-IT" sz="2000" b="1" dirty="0" err="1">
                  <a:solidFill>
                    <a:schemeClr val="accent6"/>
                  </a:solidFill>
                </a:rPr>
                <a:t>Perseus</a:t>
              </a:r>
              <a:endParaRPr lang="it-IT" sz="2000" b="1" dirty="0">
                <a:solidFill>
                  <a:schemeClr val="accent6"/>
                </a:solidFill>
              </a:endParaRPr>
            </a:p>
          </p:txBody>
        </p:sp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231" y="823913"/>
              <a:ext cx="6502269" cy="591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6325471" y="6236504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AutoShape 6"/>
            <p:cNvSpPr>
              <a:spLocks noChangeArrowheads="1"/>
            </p:cNvSpPr>
            <p:nvPr/>
          </p:nvSpPr>
          <p:spPr bwMode="auto">
            <a:xfrm rot="16200000" flipH="1">
              <a:off x="6496798" y="4417932"/>
              <a:ext cx="913360" cy="2439521"/>
            </a:xfrm>
            <a:prstGeom prst="can">
              <a:avLst>
                <a:gd name="adj" fmla="val 38704"/>
              </a:avLst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7"/>
            <p:cNvSpPr>
              <a:spLocks noChangeAspect="1" noChangeArrowheads="1"/>
            </p:cNvSpPr>
            <p:nvPr/>
          </p:nvSpPr>
          <p:spPr bwMode="auto">
            <a:xfrm>
              <a:off x="5422638" y="5395373"/>
              <a:ext cx="456094" cy="456680"/>
            </a:xfrm>
            <a:prstGeom prst="ellipse">
              <a:avLst/>
            </a:prstGeom>
            <a:gradFill rotWithShape="1">
              <a:gsLst>
                <a:gs pos="0">
                  <a:srgbClr val="CC0066"/>
                </a:gs>
                <a:gs pos="100000">
                  <a:srgbClr val="CC00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5878732" y="5614393"/>
              <a:ext cx="792903" cy="0"/>
            </a:xfrm>
            <a:prstGeom prst="line">
              <a:avLst/>
            </a:prstGeom>
            <a:noFill/>
            <a:ln w="57150">
              <a:solidFill>
                <a:srgbClr val="CC0066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9"/>
            <p:cNvSpPr>
              <a:spLocks noChangeArrowheads="1"/>
            </p:cNvSpPr>
            <p:nvPr/>
          </p:nvSpPr>
          <p:spPr bwMode="auto">
            <a:xfrm rot="16200000" flipH="1">
              <a:off x="4514542" y="4526693"/>
              <a:ext cx="913360" cy="2221998"/>
            </a:xfrm>
            <a:prstGeom prst="can">
              <a:avLst>
                <a:gd name="adj" fmla="val 35252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0"/>
            <p:cNvSpPr>
              <a:spLocks noChangeAspect="1" noChangeArrowheads="1"/>
            </p:cNvSpPr>
            <p:nvPr/>
          </p:nvSpPr>
          <p:spPr bwMode="auto">
            <a:xfrm>
              <a:off x="4940815" y="5374404"/>
              <a:ext cx="456094" cy="456680"/>
            </a:xfrm>
            <a:prstGeom prst="ellipse">
              <a:avLst/>
            </a:prstGeom>
            <a:gradFill rotWithShape="1">
              <a:gsLst>
                <a:gs pos="0">
                  <a:srgbClr val="99FF33"/>
                </a:gs>
                <a:gs pos="100000">
                  <a:srgbClr val="99FF3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 rot="16200000" flipH="1">
              <a:off x="6062924" y="4416772"/>
              <a:ext cx="913360" cy="2437181"/>
            </a:xfrm>
            <a:prstGeom prst="can">
              <a:avLst>
                <a:gd name="adj" fmla="val 38704"/>
              </a:avLst>
            </a:prstGeom>
            <a:solidFill>
              <a:srgbClr val="99FF33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AutoShape 12"/>
            <p:cNvSpPr>
              <a:spLocks noChangeArrowheads="1"/>
            </p:cNvSpPr>
            <p:nvPr/>
          </p:nvSpPr>
          <p:spPr bwMode="auto">
            <a:xfrm rot="16200000" flipH="1">
              <a:off x="5717929" y="4415604"/>
              <a:ext cx="913360" cy="2439519"/>
            </a:xfrm>
            <a:prstGeom prst="can">
              <a:avLst>
                <a:gd name="adj" fmla="val 38704"/>
              </a:avLst>
            </a:prstGeom>
            <a:solidFill>
              <a:srgbClr val="0000CC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Oval 13"/>
            <p:cNvSpPr>
              <a:spLocks noChangeAspect="1" noChangeArrowheads="1"/>
            </p:cNvSpPr>
            <p:nvPr/>
          </p:nvSpPr>
          <p:spPr bwMode="auto">
            <a:xfrm>
              <a:off x="3722224" y="5460613"/>
              <a:ext cx="273657" cy="272611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3958458" y="5591093"/>
              <a:ext cx="79056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0" name="Picture 15"/>
            <p:cNvPicPr>
              <a:picLocks noChangeAspect="1" noChangeArrowheads="1"/>
            </p:cNvPicPr>
            <p:nvPr/>
          </p:nvPicPr>
          <p:blipFill>
            <a:blip r:embed="rId5">
              <a:lum bright="-4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318" y="1066233"/>
              <a:ext cx="5110595" cy="128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1235926" y="6236504"/>
              <a:ext cx="278334" cy="48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it-IT" sz="1600" dirty="0"/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38384" y="2419964"/>
              <a:ext cx="2720194" cy="3930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800" dirty="0">
                  <a:latin typeface="Arial Narrow" charset="0"/>
                </a:rPr>
                <a:t>At </a:t>
              </a:r>
              <a:r>
                <a:rPr lang="it-IT" sz="1800" dirty="0" err="1">
                  <a:latin typeface="Symbol" charset="0"/>
                </a:rPr>
                <a:t>n</a:t>
              </a:r>
              <a:r>
                <a:rPr lang="it-IT" sz="1800" dirty="0">
                  <a:latin typeface="Symbol" charset="0"/>
                </a:rPr>
                <a:t> </a:t>
              </a:r>
              <a:r>
                <a:rPr lang="it-IT" sz="1800" dirty="0">
                  <a:latin typeface="Arial Narrow" charset="0"/>
                </a:rPr>
                <a:t>&gt; 1 GHz</a:t>
              </a:r>
            </a:p>
            <a:p>
              <a:pPr>
                <a:defRPr/>
              </a:pPr>
              <a:r>
                <a:rPr lang="it-IT" sz="1800" dirty="0">
                  <a:latin typeface="Arial Narrow" charset="0"/>
                </a:rPr>
                <a:t>NGC1275 </a:t>
              </a:r>
              <a:r>
                <a:rPr lang="it-IT" sz="1800" dirty="0" err="1">
                  <a:latin typeface="Arial Narrow" charset="0"/>
                </a:rPr>
                <a:t>looks</a:t>
              </a:r>
              <a:endParaRPr lang="it-IT" sz="1800" dirty="0">
                <a:latin typeface="Arial Narrow" charset="0"/>
              </a:endParaRPr>
            </a:p>
            <a:p>
              <a:pPr>
                <a:defRPr/>
              </a:pPr>
              <a:r>
                <a:rPr lang="it-IT" sz="1800" dirty="0" err="1">
                  <a:latin typeface="Arial Narrow" charset="0"/>
                </a:rPr>
                <a:t>like</a:t>
              </a:r>
              <a:r>
                <a:rPr lang="it-IT" sz="1800" dirty="0">
                  <a:latin typeface="Arial Narrow" charset="0"/>
                </a:rPr>
                <a:t> a blazar</a:t>
              </a:r>
            </a:p>
            <a:p>
              <a:pPr>
                <a:defRPr/>
              </a:pPr>
              <a:r>
                <a:rPr lang="it-IT" sz="1800" dirty="0">
                  <a:latin typeface="Arial Narrow" charset="0"/>
                </a:rPr>
                <a:t>(</a:t>
              </a:r>
              <a:r>
                <a:rPr lang="it-IT" sz="1800" dirty="0" err="1">
                  <a:latin typeface="Arial Narrow" charset="0"/>
                </a:rPr>
                <a:t>variable</a:t>
              </a:r>
              <a:r>
                <a:rPr lang="it-IT" sz="1800" dirty="0">
                  <a:latin typeface="Arial Narrow" charset="0"/>
                </a:rPr>
                <a:t>/compact)</a:t>
              </a:r>
            </a:p>
            <a:p>
              <a:pPr>
                <a:defRPr/>
              </a:pPr>
              <a:endParaRPr lang="it-IT" sz="1800" dirty="0">
                <a:latin typeface="Arial Narrow" charset="0"/>
              </a:endParaRPr>
            </a:p>
            <a:p>
              <a:pPr>
                <a:defRPr/>
              </a:pPr>
              <a:r>
                <a:rPr lang="it-IT" sz="1800" dirty="0">
                  <a:latin typeface="Arial Narrow" charset="0"/>
                </a:rPr>
                <a:t>At </a:t>
              </a:r>
              <a:r>
                <a:rPr lang="it-IT" sz="1800" dirty="0" err="1">
                  <a:latin typeface="Symbol" charset="0"/>
                </a:rPr>
                <a:t>n</a:t>
              </a:r>
              <a:r>
                <a:rPr lang="it-IT" sz="1800" dirty="0">
                  <a:latin typeface="Arial Narrow" charset="0"/>
                </a:rPr>
                <a:t> &lt; 1 GHz</a:t>
              </a:r>
            </a:p>
            <a:p>
              <a:pPr>
                <a:defRPr/>
              </a:pPr>
              <a:r>
                <a:rPr lang="it-IT" sz="1800" dirty="0">
                  <a:latin typeface="Arial Narrow" charset="0"/>
                </a:rPr>
                <a:t>NGC1275 </a:t>
              </a:r>
              <a:r>
                <a:rPr lang="it-IT" sz="1800" dirty="0" err="1">
                  <a:latin typeface="Arial Narrow" charset="0"/>
                </a:rPr>
                <a:t>looks</a:t>
              </a:r>
              <a:endParaRPr lang="it-IT" sz="1800" dirty="0">
                <a:latin typeface="Arial Narrow" charset="0"/>
              </a:endParaRPr>
            </a:p>
            <a:p>
              <a:pPr>
                <a:defRPr/>
              </a:pPr>
              <a:r>
                <a:rPr lang="it-IT" sz="1800" dirty="0" err="1">
                  <a:latin typeface="Arial Narrow" charset="0"/>
                </a:rPr>
                <a:t>like</a:t>
              </a:r>
              <a:r>
                <a:rPr lang="it-IT" sz="1800" dirty="0">
                  <a:latin typeface="Arial Narrow" charset="0"/>
                </a:rPr>
                <a:t> a RG</a:t>
              </a:r>
            </a:p>
            <a:p>
              <a:pPr>
                <a:defRPr/>
              </a:pPr>
              <a:r>
                <a:rPr lang="it-IT" sz="1800" dirty="0">
                  <a:latin typeface="Arial Narrow" charset="0"/>
                </a:rPr>
                <a:t>(</a:t>
              </a:r>
              <a:r>
                <a:rPr lang="it-IT" sz="1800" dirty="0" err="1">
                  <a:latin typeface="Arial Narrow" charset="0"/>
                </a:rPr>
                <a:t>extended</a:t>
              </a:r>
              <a:r>
                <a:rPr lang="it-IT" sz="1800" dirty="0">
                  <a:latin typeface="Arial Narrow" charset="0"/>
                </a:rPr>
                <a:t> </a:t>
              </a:r>
              <a:r>
                <a:rPr lang="it-IT" sz="1800" dirty="0" err="1">
                  <a:latin typeface="Arial Narrow" charset="0"/>
                </a:rPr>
                <a:t>em</a:t>
              </a:r>
              <a:r>
                <a:rPr lang="it-IT" sz="1800" dirty="0">
                  <a:latin typeface="Arial Narrow" charset="0"/>
                </a:rPr>
                <a:t>.</a:t>
              </a:r>
              <a:r>
                <a:rPr lang="it-IT" dirty="0">
                  <a:latin typeface="Arial Narrow" charset="0"/>
                </a:rPr>
                <a:t>) </a:t>
              </a:r>
            </a:p>
          </p:txBody>
        </p:sp>
      </p:grpSp>
      <p:sp>
        <p:nvSpPr>
          <p:cNvPr id="21512" name="TextBox 22"/>
          <p:cNvSpPr txBox="1">
            <a:spLocks noChangeArrowheads="1"/>
          </p:cNvSpPr>
          <p:nvPr/>
        </p:nvSpPr>
        <p:spPr bwMode="auto">
          <a:xfrm>
            <a:off x="5628820" y="3716338"/>
            <a:ext cx="3673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 Narrow" charset="0"/>
                <a:cs typeface="Arial Narrow" charset="0"/>
              </a:rPr>
              <a:t>RGs show multiple components</a:t>
            </a:r>
          </a:p>
          <a:p>
            <a:pPr eaLnBrk="1" hangingPunct="1"/>
            <a:r>
              <a:rPr lang="en-US" sz="2000" dirty="0">
                <a:latin typeface="Arial Narrow" charset="0"/>
                <a:cs typeface="Arial Narrow" charset="0"/>
              </a:rPr>
              <a:t>M</a:t>
            </a:r>
            <a:r>
              <a:rPr lang="en-US" sz="2000" dirty="0" smtClean="0">
                <a:latin typeface="Arial Narrow" charset="0"/>
                <a:cs typeface="Arial Narrow" charset="0"/>
              </a:rPr>
              <a:t>ore dense/compact </a:t>
            </a:r>
            <a:r>
              <a:rPr lang="en-US" sz="2000" dirty="0">
                <a:latin typeface="Arial Narrow" charset="0"/>
                <a:cs typeface="Arial Narrow" charset="0"/>
              </a:rPr>
              <a:t>emerge at </a:t>
            </a:r>
            <a:r>
              <a:rPr lang="en-US" sz="2000" dirty="0" err="1">
                <a:latin typeface="Arial Narrow" charset="0"/>
                <a:cs typeface="Arial Narrow" charset="0"/>
              </a:rPr>
              <a:t>TeV</a:t>
            </a:r>
            <a:r>
              <a:rPr lang="en-US" sz="2000" dirty="0">
                <a:latin typeface="Arial Narrow" charset="0"/>
                <a:cs typeface="Arial Narrow" charset="0"/>
              </a:rPr>
              <a:t> and are visible at radio (high-res)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2060848"/>
            <a:ext cx="5493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90"/>
                </a:solidFill>
                <a:latin typeface="Arial Narrow"/>
                <a:cs typeface="Arial Narrow"/>
              </a:rPr>
              <a:t>Expect larger detection of RGs with HESS-II</a:t>
            </a:r>
            <a:endParaRPr lang="en-US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3429000"/>
            <a:ext cx="1586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[S.C. et al. 2010]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143250"/>
            <a:ext cx="7737475" cy="573088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RadioGalaxies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9750" y="3541713"/>
            <a:ext cx="1905000" cy="360362"/>
          </a:xfrm>
        </p:spPr>
        <p:txBody>
          <a:bodyPr/>
          <a:lstStyle/>
          <a:p>
            <a:pPr>
              <a:defRPr/>
            </a:pPr>
            <a:fld id="{B3B07C17-99BF-2449-B247-4BE98BA152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3789363"/>
            <a:ext cx="41973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89363"/>
            <a:ext cx="44640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476375" y="3789363"/>
            <a:ext cx="2519363" cy="708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dirty="0" smtClean="0">
                <a:latin typeface="Arial Narrow" charset="0"/>
                <a:cs typeface="Arial Narrow" charset="0"/>
              </a:rPr>
              <a:t>Core radio flux correlates with </a:t>
            </a:r>
            <a:r>
              <a:rPr lang="en-US" sz="2000" dirty="0" smtClean="0">
                <a:latin typeface="Symbol" charset="0"/>
                <a:cs typeface="Symbol" charset="0"/>
              </a:rPr>
              <a:t>g</a:t>
            </a:r>
            <a:r>
              <a:rPr lang="en-US" sz="2000" dirty="0" smtClean="0">
                <a:latin typeface="Arial Narrow" charset="0"/>
                <a:cs typeface="Arial Narrow" charset="0"/>
              </a:rPr>
              <a:t>-ray flux</a:t>
            </a:r>
          </a:p>
        </p:txBody>
      </p:sp>
      <p:pic>
        <p:nvPicPr>
          <p:cNvPr id="20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65175"/>
            <a:ext cx="3155950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535" name="Picture 5" descr="WMAP_spot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5329237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299200" y="1730375"/>
            <a:ext cx="8651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>
                <a:solidFill>
                  <a:schemeClr val="bg1"/>
                </a:solidFill>
                <a:latin typeface="Arial Narrow" charset="0"/>
              </a:rPr>
              <a:t>ICS</a:t>
            </a:r>
          </a:p>
          <a:p>
            <a:pPr algn="ctr">
              <a:defRPr/>
            </a:pPr>
            <a:r>
              <a:rPr lang="it-IT">
                <a:solidFill>
                  <a:schemeClr val="bg1"/>
                </a:solidFill>
                <a:latin typeface="Symbol" charset="0"/>
              </a:rPr>
              <a:t>g</a:t>
            </a:r>
            <a:r>
              <a:rPr lang="it-IT">
                <a:solidFill>
                  <a:schemeClr val="bg1"/>
                </a:solidFill>
                <a:latin typeface="Arial Narrow" charset="0"/>
              </a:rPr>
              <a:t>-rays</a:t>
            </a: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6877050" y="2565400"/>
            <a:ext cx="574675" cy="1444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V="1">
            <a:off x="6948488" y="1628775"/>
            <a:ext cx="504825" cy="2873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043238" y="1835150"/>
            <a:ext cx="8810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>
                <a:latin typeface="Arial Narrow" charset="0"/>
              </a:rPr>
              <a:t>Synch</a:t>
            </a:r>
          </a:p>
          <a:p>
            <a:pPr algn="ctr">
              <a:defRPr/>
            </a:pPr>
            <a:r>
              <a:rPr lang="it-IT">
                <a:latin typeface="Arial Narrow" charset="0"/>
              </a:rPr>
              <a:t>radio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H="1">
            <a:off x="2987675" y="2625725"/>
            <a:ext cx="3603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 flipH="1" flipV="1">
            <a:off x="2843213" y="1908175"/>
            <a:ext cx="433387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1073150" y="1330325"/>
            <a:ext cx="958850" cy="366713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b="1">
                <a:latin typeface="Arial" charset="0"/>
              </a:rPr>
              <a:t>23 GHz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2843213" y="1330325"/>
            <a:ext cx="958850" cy="366713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b="1">
                <a:latin typeface="Arial" charset="0"/>
              </a:rPr>
              <a:t>41 GHz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4643438" y="1330325"/>
            <a:ext cx="958850" cy="366713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b="1">
                <a:latin typeface="Arial" charset="0"/>
              </a:rPr>
              <a:t>70 GHz</a:t>
            </a: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 rot="16200000">
            <a:off x="-224631" y="1981994"/>
            <a:ext cx="976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>
                <a:latin typeface="Arial Narrow" charset="0"/>
              </a:rPr>
              <a:t>WMAP</a:t>
            </a: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7524750" y="938213"/>
            <a:ext cx="1222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solidFill>
                  <a:schemeClr val="bg1"/>
                </a:solidFill>
                <a:latin typeface="Arial Narrow" charset="0"/>
              </a:rPr>
              <a:t>Fermi</a:t>
            </a:r>
          </a:p>
          <a:p>
            <a:pPr>
              <a:defRPr/>
            </a:pPr>
            <a:r>
              <a:rPr lang="it-IT" sz="2000" b="1">
                <a:solidFill>
                  <a:schemeClr val="bg1"/>
                </a:solidFill>
                <a:latin typeface="Arial Narrow" charset="0"/>
              </a:rPr>
              <a:t>(&gt;200MeV)</a:t>
            </a:r>
          </a:p>
        </p:txBody>
      </p:sp>
      <p:sp>
        <p:nvSpPr>
          <p:cNvPr id="33" name="Oval 22"/>
          <p:cNvSpPr>
            <a:spLocks noChangeAspect="1" noChangeArrowheads="1"/>
          </p:cNvSpPr>
          <p:nvPr/>
        </p:nvSpPr>
        <p:spPr bwMode="auto">
          <a:xfrm>
            <a:off x="7451725" y="2085975"/>
            <a:ext cx="190500" cy="1905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1066800" y="119063"/>
            <a:ext cx="773747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RadioGalaxies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44348" y="920060"/>
            <a:ext cx="787395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/>
              <a:t>CenA</a:t>
            </a:r>
            <a:endParaRPr lang="en-US" sz="2000" dirty="0"/>
          </a:p>
        </p:txBody>
      </p:sp>
      <p:sp>
        <p:nvSpPr>
          <p:cNvPr id="22550" name="TextBox 4"/>
          <p:cNvSpPr txBox="1">
            <a:spLocks noChangeArrowheads="1"/>
          </p:cNvSpPr>
          <p:nvPr/>
        </p:nvSpPr>
        <p:spPr bwMode="auto">
          <a:xfrm>
            <a:off x="3951288" y="4757738"/>
            <a:ext cx="11763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FF"/>
                </a:solidFill>
                <a:latin typeface="Arial" charset="0"/>
                <a:cs typeface="Arial" charset="0"/>
              </a:rPr>
              <a:t>To be 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  <a:latin typeface="Arial" charset="0"/>
                <a:cs typeface="Arial" charset="0"/>
              </a:rPr>
              <a:t>revised</a:t>
            </a:r>
          </a:p>
        </p:txBody>
      </p:sp>
      <p:sp>
        <p:nvSpPr>
          <p:cNvPr id="6" name="Bent-Up Arrow 5"/>
          <p:cNvSpPr/>
          <p:nvPr/>
        </p:nvSpPr>
        <p:spPr bwMode="auto">
          <a:xfrm rot="5400000">
            <a:off x="4505325" y="5583238"/>
            <a:ext cx="576263" cy="731837"/>
          </a:xfrm>
          <a:prstGeom prst="bentUpArrow">
            <a:avLst/>
          </a:prstGeom>
          <a:solidFill>
            <a:srgbClr val="31FFF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35" name="Bent-Up Arrow 34"/>
          <p:cNvSpPr/>
          <p:nvPr/>
        </p:nvSpPr>
        <p:spPr bwMode="auto">
          <a:xfrm rot="10800000" flipH="1">
            <a:off x="4067175" y="3994150"/>
            <a:ext cx="576263" cy="730250"/>
          </a:xfrm>
          <a:prstGeom prst="bentUpArrow">
            <a:avLst/>
          </a:prstGeom>
          <a:solidFill>
            <a:srgbClr val="31FFF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063160" y="4221088"/>
            <a:ext cx="1757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[Norris et al. 2012]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sed-0047m25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340100"/>
            <a:ext cx="5329238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Starburst-</a:t>
            </a:r>
            <a:r>
              <a:rPr lang="en-US" dirty="0" err="1" smtClean="0"/>
              <a:t>StarForming</a:t>
            </a:r>
            <a:r>
              <a:rPr lang="en-US" dirty="0" smtClean="0"/>
              <a:t> Galaxies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3D59B-3527-8242-9489-00994894813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179388" y="765175"/>
            <a:ext cx="876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 Narrow" charset="0"/>
                <a:cs typeface="Arial Narrow" charset="0"/>
              </a:rPr>
              <a:t>Starburst-SFG: dominant galaxy population at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Arial Narrow" charset="0"/>
                <a:cs typeface="Arial Narrow" charset="0"/>
              </a:rPr>
              <a:t>mJy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 Narrow" charset="0"/>
                <a:cs typeface="Arial Narrow" charset="0"/>
              </a:rPr>
              <a:t> flux level (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Arial Narrow" charset="0"/>
                <a:cs typeface="Arial Narrow" charset="0"/>
              </a:rPr>
              <a:t>MeerKAT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 Narrow" charset="0"/>
                <a:cs typeface="Arial Narrow" charset="0"/>
              </a:rPr>
              <a:t>)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rgbClr val="3366FF"/>
                </a:solidFill>
                <a:latin typeface="Arial Narrow" charset="0"/>
                <a:cs typeface="Arial Narrow" charset="0"/>
              </a:rPr>
              <a:t>well visible at Optical (SALT)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50804" y="1700213"/>
            <a:ext cx="39292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Arial Narrow" charset="0"/>
                <a:cs typeface="Arial Narrow" charset="0"/>
              </a:rPr>
              <a:t>Few Starburst-SFG seen at </a:t>
            </a:r>
            <a:r>
              <a:rPr lang="en-US" b="1" dirty="0" err="1">
                <a:latin typeface="Arial Narrow" charset="0"/>
                <a:cs typeface="Arial Narrow" charset="0"/>
              </a:rPr>
              <a:t>TeV</a:t>
            </a:r>
            <a:endParaRPr lang="en-US" b="1" dirty="0">
              <a:latin typeface="Arial Narrow" charset="0"/>
              <a:cs typeface="Arial Narrow" charset="0"/>
            </a:endParaRPr>
          </a:p>
        </p:txBody>
      </p:sp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88904" y="2132013"/>
            <a:ext cx="3835024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 Narrow" charset="0"/>
                <a:cs typeface="Arial Narrow" charset="0"/>
              </a:rPr>
              <a:t>(mini) Jet emission </a:t>
            </a:r>
          </a:p>
        </p:txBody>
      </p:sp>
      <p:sp>
        <p:nvSpPr>
          <p:cNvPr id="23559" name="TextBox 10"/>
          <p:cNvSpPr txBox="1">
            <a:spLocks noChangeArrowheads="1"/>
          </p:cNvSpPr>
          <p:nvPr/>
        </p:nvSpPr>
        <p:spPr bwMode="auto">
          <a:xfrm>
            <a:off x="88904" y="3111500"/>
            <a:ext cx="3835024" cy="461963"/>
          </a:xfrm>
          <a:prstGeom prst="rect">
            <a:avLst/>
          </a:prstGeom>
          <a:solidFill>
            <a:srgbClr val="E9A1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Arial Narrow" charset="0"/>
                <a:cs typeface="Arial Narrow" charset="0"/>
              </a:rPr>
              <a:t>SFR non-thermal </a:t>
            </a:r>
            <a:r>
              <a:rPr lang="en-US" dirty="0" smtClean="0">
                <a:latin typeface="Arial Narrow" charset="0"/>
                <a:cs typeface="Arial Narrow" charset="0"/>
              </a:rPr>
              <a:t>emission </a:t>
            </a:r>
            <a:endParaRPr lang="en-US" dirty="0">
              <a:latin typeface="Arial Narrow" charset="0"/>
              <a:cs typeface="Arial Narrow" charset="0"/>
            </a:endParaRPr>
          </a:p>
        </p:txBody>
      </p:sp>
      <p:pic>
        <p:nvPicPr>
          <p:cNvPr id="23560" name="Picture 4" descr="ngc253_wind_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341438"/>
            <a:ext cx="338455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3" descr="ngc253_wi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412875"/>
            <a:ext cx="2808287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3693558"/>
            <a:ext cx="3616325" cy="2305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3" name="TextBox 9"/>
          <p:cNvSpPr txBox="1">
            <a:spLocks noChangeArrowheads="1"/>
          </p:cNvSpPr>
          <p:nvPr/>
        </p:nvSpPr>
        <p:spPr bwMode="auto">
          <a:xfrm>
            <a:off x="96840" y="2636838"/>
            <a:ext cx="3827087" cy="46166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 Narrow" charset="0"/>
                <a:cs typeface="Arial Narrow" charset="0"/>
              </a:rPr>
              <a:t>(</a:t>
            </a:r>
            <a:r>
              <a:rPr lang="en-US" dirty="0" err="1" smtClean="0">
                <a:latin typeface="Arial Narrow" charset="0"/>
                <a:cs typeface="Arial Narrow" charset="0"/>
              </a:rPr>
              <a:t>Hyp</a:t>
            </a:r>
            <a:r>
              <a:rPr lang="en-US" dirty="0" smtClean="0">
                <a:latin typeface="Arial Narrow" charset="0"/>
                <a:cs typeface="Arial Narrow" charset="0"/>
              </a:rPr>
              <a:t>)Wind </a:t>
            </a:r>
            <a:r>
              <a:rPr lang="en-US" dirty="0">
                <a:latin typeface="Arial Narrow" charset="0"/>
                <a:cs typeface="Arial Narrow" charset="0"/>
              </a:rPr>
              <a:t>non-thermal emission </a:t>
            </a:r>
          </a:p>
        </p:txBody>
      </p:sp>
      <p:sp>
        <p:nvSpPr>
          <p:cNvPr id="23565" name="Rectangle 2"/>
          <p:cNvSpPr>
            <a:spLocks noChangeArrowheads="1"/>
          </p:cNvSpPr>
          <p:nvPr/>
        </p:nvSpPr>
        <p:spPr bwMode="auto">
          <a:xfrm rot="2011651">
            <a:off x="4438650" y="5443538"/>
            <a:ext cx="360363" cy="146050"/>
          </a:xfrm>
          <a:prstGeom prst="rect">
            <a:avLst/>
          </a:prstGeom>
          <a:solidFill>
            <a:srgbClr val="00FFFF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4367440" y="3091318"/>
            <a:ext cx="920750" cy="369887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dirty="0">
                <a:latin typeface="Arial Narrow" charset="0"/>
              </a:rPr>
              <a:t>NGC253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44930" y="6165304"/>
            <a:ext cx="3907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Arial Narrow"/>
                <a:cs typeface="Arial Narrow"/>
              </a:rPr>
              <a:t>New source pop. with HESS-II</a:t>
            </a:r>
            <a:endParaRPr lang="en-US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1539" y="6525344"/>
            <a:ext cx="2811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[S.C., </a:t>
            </a:r>
            <a:r>
              <a:rPr lang="en-US" sz="1600" dirty="0" err="1" smtClean="0"/>
              <a:t>Shafi</a:t>
            </a:r>
            <a:r>
              <a:rPr lang="en-US" sz="1600" dirty="0" smtClean="0"/>
              <a:t>, </a:t>
            </a:r>
            <a:r>
              <a:rPr lang="en-US" sz="1600" dirty="0" err="1" smtClean="0"/>
              <a:t>Marchegiani</a:t>
            </a:r>
            <a:r>
              <a:rPr lang="en-US" sz="1600" dirty="0" smtClean="0"/>
              <a:t> 2012]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295715" y="3789040"/>
            <a:ext cx="1740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[HESS Coll. 2012]</a:t>
            </a:r>
            <a:endParaRPr lang="en-US" sz="1600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3923928" y="3683012"/>
            <a:ext cx="1512168" cy="122413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65344" y="5721916"/>
            <a:ext cx="648072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4044950" y="3763963"/>
            <a:ext cx="1001713" cy="40005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latin typeface="Arial Narrow" charset="0"/>
              </a:rPr>
              <a:t>NGC253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Galaxies (including SNRs)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2DE84E-65E1-5F4F-A30E-C7E260C8875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16063"/>
            <a:ext cx="475138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950" y="3860800"/>
            <a:ext cx="8499475" cy="280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Arial Narrow"/>
                <a:cs typeface="Arial Narrow"/>
              </a:rPr>
              <a:t>Radio-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>
                <a:latin typeface="Arial Narrow"/>
                <a:cs typeface="Arial Narrow"/>
              </a:rPr>
              <a:t> combined study of nearby galaxies with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 Narrow"/>
                <a:cs typeface="Arial Narrow"/>
              </a:rPr>
              <a:t>MeerKAT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 Narrow"/>
                <a:cs typeface="Arial Narrow"/>
              </a:rPr>
              <a:t>-</a:t>
            </a:r>
            <a:r>
              <a:rPr lang="en-US" b="1" dirty="0">
                <a:solidFill>
                  <a:srgbClr val="0000FF"/>
                </a:solidFill>
                <a:latin typeface="Arial Narrow"/>
                <a:cs typeface="Arial Narrow"/>
              </a:rPr>
              <a:t>HESS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dirty="0">
                <a:latin typeface="Arial Narrow"/>
                <a:cs typeface="Arial Narrow"/>
              </a:rPr>
              <a:t>in search</a:t>
            </a:r>
          </a:p>
          <a:p>
            <a:pPr>
              <a:defRPr/>
            </a:pPr>
            <a:r>
              <a:rPr lang="en-US" dirty="0">
                <a:latin typeface="Arial Narrow"/>
                <a:cs typeface="Arial Narrow"/>
              </a:rPr>
              <a:t>for non-thermal phenomena in ‘normal’ galaxies: 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>
                <a:latin typeface="Arial Narrow"/>
                <a:cs typeface="Arial Narrow"/>
              </a:rPr>
              <a:t>Non-Thermal Winds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>
                <a:latin typeface="Arial Narrow"/>
                <a:cs typeface="Arial Narrow"/>
              </a:rPr>
              <a:t>Unresolved SNRs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>
                <a:latin typeface="Arial Narrow"/>
                <a:cs typeface="Arial Narrow"/>
              </a:rPr>
              <a:t>Unresolved galactic sources (</a:t>
            </a:r>
            <a:r>
              <a:rPr lang="en-US" sz="2000" dirty="0" err="1">
                <a:latin typeface="Arial Narrow"/>
                <a:cs typeface="Arial Narrow"/>
              </a:rPr>
              <a:t>J.VdW</a:t>
            </a:r>
            <a:r>
              <a:rPr lang="en-US" sz="2000" dirty="0">
                <a:latin typeface="Arial Narrow"/>
                <a:cs typeface="Arial Narrow"/>
              </a:rPr>
              <a:t> talk)</a:t>
            </a:r>
          </a:p>
          <a:p>
            <a:pPr>
              <a:defRPr/>
            </a:pPr>
            <a:endParaRPr lang="en-US" sz="2000" dirty="0">
              <a:latin typeface="Arial Narrow"/>
              <a:cs typeface="Arial Narrow"/>
            </a:endParaRPr>
          </a:p>
          <a:p>
            <a:pPr>
              <a:defRPr/>
            </a:pPr>
            <a:r>
              <a:rPr lang="en-US" b="1" dirty="0">
                <a:solidFill>
                  <a:srgbClr val="008000"/>
                </a:solidFill>
                <a:latin typeface="Arial Narrow"/>
                <a:cs typeface="Arial Narrow"/>
              </a:rPr>
              <a:t>SALT</a:t>
            </a:r>
            <a:r>
              <a:rPr lang="en-US" sz="2000" dirty="0">
                <a:latin typeface="Arial Narrow"/>
                <a:cs typeface="Arial Narrow"/>
              </a:rPr>
              <a:t> </a:t>
            </a:r>
            <a:r>
              <a:rPr lang="en-US" dirty="0">
                <a:latin typeface="Arial Narrow"/>
                <a:cs typeface="Arial Narrow"/>
              </a:rPr>
              <a:t>study of galactic bulge structure</a:t>
            </a:r>
          </a:p>
          <a:p>
            <a:pPr>
              <a:defRPr/>
            </a:pPr>
            <a:r>
              <a:rPr lang="en-US" dirty="0">
                <a:latin typeface="Arial Narrow"/>
                <a:cs typeface="Arial Narrow"/>
              </a:rPr>
              <a:t>and activity</a:t>
            </a:r>
          </a:p>
        </p:txBody>
      </p:sp>
      <p:pic>
        <p:nvPicPr>
          <p:cNvPr id="2458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19175"/>
            <a:ext cx="442912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4"/>
          <p:cNvSpPr txBox="1">
            <a:spLocks noChangeArrowheads="1"/>
          </p:cNvSpPr>
          <p:nvPr/>
        </p:nvSpPr>
        <p:spPr bwMode="auto">
          <a:xfrm>
            <a:off x="34925" y="723900"/>
            <a:ext cx="9029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Our Galaxy shows an outflow of non-thermal particles in the form </a:t>
            </a:r>
          </a:p>
          <a:p>
            <a:pPr eaLnBrk="1" hangingPunct="1"/>
            <a:r>
              <a:rPr lang="en-US">
                <a:latin typeface="Arial" charset="0"/>
                <a:cs typeface="Arial" charset="0"/>
              </a:rPr>
              <a:t>of two symmetric bubbles (Wind-driven outflow) </a:t>
            </a:r>
          </a:p>
        </p:txBody>
      </p:sp>
      <p:pic>
        <p:nvPicPr>
          <p:cNvPr id="2458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4649788"/>
            <a:ext cx="2344738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581525"/>
            <a:ext cx="251777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549775" y="4716463"/>
            <a:ext cx="573088" cy="36830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dirty="0">
                <a:latin typeface="Arial Narrow" charset="0"/>
              </a:rPr>
              <a:t>W28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875463" y="4716463"/>
            <a:ext cx="574675" cy="36830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dirty="0">
                <a:latin typeface="Arial Narrow" charset="0"/>
              </a:rPr>
              <a:t>W28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lobale">
  <a:themeElements>
    <a:clrScheme name="Globale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FFAA"/>
      </a:accent5>
      <a:accent6>
        <a:srgbClr val="E70000"/>
      </a:accent6>
      <a:hlink>
        <a:srgbClr val="0000FF"/>
      </a:hlink>
      <a:folHlink>
        <a:srgbClr val="6699FF"/>
      </a:folHlink>
    </a:clrScheme>
    <a:fontScheme name="Globale">
      <a:majorFont>
        <a:latin typeface="Times New Roman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Globale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e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e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e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e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e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e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E70000"/>
        </a:accent6>
        <a:hlink>
          <a:srgbClr val="0000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C:\Programmi\Microsoft Office\Templates\Presentation Designs\Globale.pot</Template>
  <TotalTime>30929</TotalTime>
  <Words>971</Words>
  <Application>Microsoft Macintosh PowerPoint</Application>
  <PresentationFormat>On-screen Show (4:3)</PresentationFormat>
  <Paragraphs>268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Globale</vt:lpstr>
      <vt:lpstr>SALT-MeerKAT  Workshop                     Nov. 5th, 2012</vt:lpstr>
      <vt:lpstr>Outline</vt:lpstr>
      <vt:lpstr>MeerKAT-SALT-HESSII</vt:lpstr>
      <vt:lpstr>The Blazar Zoo</vt:lpstr>
      <vt:lpstr>Blazars</vt:lpstr>
      <vt:lpstr>RadioGalaxies</vt:lpstr>
      <vt:lpstr>RadioGalaxies</vt:lpstr>
      <vt:lpstr>Starburst-StarForming Galaxies</vt:lpstr>
      <vt:lpstr>Galaxies (including SNRs)</vt:lpstr>
      <vt:lpstr>Clusters of galaxies</vt:lpstr>
      <vt:lpstr>Clusters of Galaxies</vt:lpstr>
      <vt:lpstr>Dark Matter</vt:lpstr>
      <vt:lpstr>Dark Matter: Radio + g-rays + O</vt:lpstr>
      <vt:lpstr>Cosmology: CRs and B in LSS</vt:lpstr>
      <vt:lpstr>Cosmology: EBL, B, BHs, DM</vt:lpstr>
      <vt:lpstr>PowerPoint Presentation</vt:lpstr>
    </vt:vector>
  </TitlesOfParts>
  <Company> INAF - OAR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Colafrancesco</dc:creator>
  <cp:lastModifiedBy>Sergio Colafrancesco</cp:lastModifiedBy>
  <cp:revision>915</cp:revision>
  <cp:lastPrinted>1601-01-01T00:00:00Z</cp:lastPrinted>
  <dcterms:created xsi:type="dcterms:W3CDTF">2004-03-21T09:33:50Z</dcterms:created>
  <dcterms:modified xsi:type="dcterms:W3CDTF">2012-11-05T08:53:22Z</dcterms:modified>
</cp:coreProperties>
</file>