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84" r:id="rId3"/>
    <p:sldId id="313" r:id="rId4"/>
    <p:sldId id="314" r:id="rId5"/>
    <p:sldId id="315" r:id="rId6"/>
    <p:sldId id="303" r:id="rId7"/>
    <p:sldId id="300" r:id="rId8"/>
    <p:sldId id="302" r:id="rId9"/>
    <p:sldId id="301" r:id="rId10"/>
    <p:sldId id="264" r:id="rId11"/>
    <p:sldId id="267" r:id="rId12"/>
    <p:sldId id="268" r:id="rId13"/>
    <p:sldId id="326" r:id="rId14"/>
    <p:sldId id="318" r:id="rId15"/>
    <p:sldId id="319" r:id="rId16"/>
    <p:sldId id="296" r:id="rId17"/>
    <p:sldId id="295" r:id="rId18"/>
    <p:sldId id="320" r:id="rId19"/>
    <p:sldId id="321" r:id="rId20"/>
    <p:sldId id="322" r:id="rId21"/>
    <p:sldId id="297" r:id="rId22"/>
    <p:sldId id="298" r:id="rId23"/>
    <p:sldId id="328" r:id="rId24"/>
    <p:sldId id="325" r:id="rId25"/>
    <p:sldId id="323" r:id="rId26"/>
    <p:sldId id="324" r:id="rId27"/>
    <p:sldId id="299" r:id="rId28"/>
    <p:sldId id="292" r:id="rId29"/>
    <p:sldId id="293" r:id="rId30"/>
    <p:sldId id="281" r:id="rId31"/>
    <p:sldId id="287" r:id="rId32"/>
    <p:sldId id="288" r:id="rId33"/>
    <p:sldId id="290" r:id="rId34"/>
    <p:sldId id="291" r:id="rId35"/>
    <p:sldId id="286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27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0" autoAdjust="0"/>
    <p:restoredTop sz="86377" autoAdjust="0"/>
  </p:normalViewPr>
  <p:slideViewPr>
    <p:cSldViewPr>
      <p:cViewPr varScale="1">
        <p:scale>
          <a:sx n="72" d="100"/>
          <a:sy n="72" d="100"/>
        </p:scale>
        <p:origin x="-6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BB24B9B-927D-467D-BCC9-AC31DCEA3D79}" type="datetimeFigureOut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A90FCB-4A50-4846-A087-A42383058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12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A60778-3319-4AC2-9789-E96F625FCD9D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13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E8F162-9AEA-4C9F-BA62-694ABB802125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21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E8F162-9AEA-4C9F-BA62-694ABB802125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22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E8F162-9AEA-4C9F-BA62-694ABB802125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23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A60778-3319-4AC2-9789-E96F625FCD9D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24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E8F162-9AEA-4C9F-BA62-694ABB802125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26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032BC7-4DA7-4145-9E7C-FBB26E4AECEE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40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A60778-3319-4AC2-9789-E96F625FCD9D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44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6F3E1B-EEF4-4589-B75D-DA0055241D32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8400" y="673100"/>
            <a:ext cx="4584700" cy="3438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4563" y="4335463"/>
            <a:ext cx="5035550" cy="4111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266B5D-2468-1C49-9A82-44CA8F73DC5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BD840-1A02-49CC-95B8-B2CDF1FBB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2DA6D-F7B3-4273-91B3-1F9D00570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CE3C1-D621-4234-94BD-B38B8D23A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5BB-38A8-4400-9F2A-2E4B3F46E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A7E4C-3A0E-49E4-9BC3-48AA7C890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02398-0FE7-46AF-AA5E-DE208FF5C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B9B2A-D043-4D89-A423-5D1B0E6AB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38FA7-1CE0-4BAD-B8F8-E804131C9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4463F-D5F0-41B9-AB7D-9A6E91606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3F362-D5BC-41FE-9A75-5C78E540A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4FEB6-1C5A-4CEB-9853-419B7D08C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42FBF-F4EF-4FD6-92D9-44E9669CB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56170-0441-4D8C-9217-2CF4A25CB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D7B44D-8BB5-4865-9A0C-EF681DCD2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2654424"/>
            <a:ext cx="8784976" cy="1494656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Herschel-SALT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</a:t>
            </a:r>
            <a:r>
              <a:rPr lang="en-US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MeerKAT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Study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--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Lensed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Submm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Galaxies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lus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more, exploiting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submm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surveys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–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933056"/>
            <a:ext cx="8496944" cy="2133600"/>
          </a:xfrm>
        </p:spPr>
        <p:txBody>
          <a:bodyPr/>
          <a:lstStyle/>
          <a:p>
            <a:pPr eaLnBrk="1" hangingPunct="1"/>
            <a:endParaRPr lang="en-US" sz="3000" dirty="0"/>
          </a:p>
          <a:p>
            <a:pPr eaLnBrk="1" hangingPunct="1"/>
            <a:r>
              <a:rPr lang="en-US" sz="3000" dirty="0" err="1" smtClean="0"/>
              <a:t>Lerothodi</a:t>
            </a:r>
            <a:r>
              <a:rPr lang="en-US" sz="3000" dirty="0" smtClean="0"/>
              <a:t> </a:t>
            </a:r>
            <a:r>
              <a:rPr lang="en-US" sz="3000" dirty="0" smtClean="0"/>
              <a:t>Leeuw </a:t>
            </a:r>
          </a:p>
          <a:p>
            <a:pPr eaLnBrk="1" hangingPunct="1"/>
            <a:r>
              <a:rPr lang="en-US" sz="3000" dirty="0" smtClean="0">
                <a:solidFill>
                  <a:schemeClr val="accent2"/>
                </a:solidFill>
              </a:rPr>
              <a:t>University </a:t>
            </a:r>
            <a:r>
              <a:rPr lang="en-US" sz="3000" dirty="0">
                <a:solidFill>
                  <a:schemeClr val="accent2"/>
                </a:solidFill>
              </a:rPr>
              <a:t>of </a:t>
            </a:r>
            <a:r>
              <a:rPr lang="en-US" sz="3000" dirty="0" smtClean="0">
                <a:solidFill>
                  <a:schemeClr val="accent2"/>
                </a:solidFill>
              </a:rPr>
              <a:t>South Africa</a:t>
            </a:r>
            <a:r>
              <a:rPr lang="en-US" sz="3000" dirty="0" smtClean="0">
                <a:solidFill>
                  <a:schemeClr val="accent2"/>
                </a:solidFill>
              </a:rPr>
              <a:t> </a:t>
            </a:r>
            <a:endParaRPr lang="en-US" sz="2000" dirty="0"/>
          </a:p>
          <a:p>
            <a:pPr eaLnBrk="1" hangingPunct="1"/>
            <a:r>
              <a:rPr lang="en-US" sz="2400" dirty="0" smtClean="0"/>
              <a:t>in collaboration with</a:t>
            </a:r>
            <a:r>
              <a:rPr lang="en-US" sz="2400" dirty="0" smtClean="0"/>
              <a:t> </a:t>
            </a:r>
            <a:r>
              <a:rPr lang="en-US" sz="2400" dirty="0"/>
              <a:t>the H-ATLAS team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1752600" y="134938"/>
            <a:ext cx="342900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Helvetica" pitchFamily="-72" charset="0"/>
              </a:rPr>
              <a:t>A</a:t>
            </a:r>
            <a:r>
              <a:rPr lang="en-US" sz="2800" i="1" dirty="0">
                <a:solidFill>
                  <a:srgbClr val="09060B"/>
                </a:solidFill>
                <a:latin typeface="Helvetica" pitchFamily="-72" charset="0"/>
              </a:rPr>
              <a:t>STROPHYSICAL</a:t>
            </a:r>
          </a:p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Helvetica" pitchFamily="-72" charset="0"/>
              </a:rPr>
              <a:t>T</a:t>
            </a:r>
            <a:r>
              <a:rPr lang="en-US" sz="2800" i="1" dirty="0">
                <a:solidFill>
                  <a:srgbClr val="09060B"/>
                </a:solidFill>
                <a:latin typeface="Helvetica" pitchFamily="-72" charset="0"/>
              </a:rPr>
              <a:t>ERAHERTZ</a:t>
            </a:r>
          </a:p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Helvetica" pitchFamily="-72" charset="0"/>
              </a:rPr>
              <a:t>L</a:t>
            </a:r>
            <a:r>
              <a:rPr lang="en-US" sz="2800" i="1" dirty="0">
                <a:solidFill>
                  <a:srgbClr val="09060B"/>
                </a:solidFill>
                <a:latin typeface="Helvetica" pitchFamily="-72" charset="0"/>
              </a:rPr>
              <a:t>ARGE</a:t>
            </a:r>
          </a:p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Helvetica" pitchFamily="-72" charset="0"/>
              </a:rPr>
              <a:t>A</a:t>
            </a:r>
            <a:r>
              <a:rPr lang="en-US" sz="2800" i="1" dirty="0">
                <a:solidFill>
                  <a:srgbClr val="09060B"/>
                </a:solidFill>
                <a:latin typeface="Helvetica" pitchFamily="-72" charset="0"/>
              </a:rPr>
              <a:t>REA</a:t>
            </a:r>
          </a:p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Helvetica" pitchFamily="-72" charset="0"/>
              </a:rPr>
              <a:t>S</a:t>
            </a:r>
            <a:r>
              <a:rPr lang="en-US" sz="2800" i="1" dirty="0">
                <a:solidFill>
                  <a:srgbClr val="09060B"/>
                </a:solidFill>
                <a:latin typeface="Helvetica" pitchFamily="-72" charset="0"/>
              </a:rPr>
              <a:t>URVEY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362200" y="6120085"/>
            <a:ext cx="39763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Helvetica" pitchFamily="-72" charset="0"/>
              </a:rPr>
              <a:t>(</a:t>
            </a:r>
            <a:r>
              <a:rPr lang="en-US" sz="2800" dirty="0">
                <a:solidFill>
                  <a:srgbClr val="6738AC"/>
                </a:solidFill>
                <a:latin typeface="Helvetica" pitchFamily="-72" charset="0"/>
              </a:rPr>
              <a:t>http://</a:t>
            </a:r>
            <a:r>
              <a:rPr lang="en-US" sz="2800" dirty="0" err="1">
                <a:solidFill>
                  <a:srgbClr val="6738AC"/>
                </a:solidFill>
                <a:latin typeface="Helvetica" pitchFamily="-72" charset="0"/>
              </a:rPr>
              <a:t>www.h-atlas.org</a:t>
            </a:r>
            <a:r>
              <a:rPr lang="en-US" sz="2800" dirty="0">
                <a:solidFill>
                  <a:srgbClr val="6738AC"/>
                </a:solidFill>
                <a:latin typeface="Helvetica" pitchFamily="-72" charset="0"/>
              </a:rPr>
              <a:t>/</a:t>
            </a:r>
            <a:r>
              <a:rPr lang="en-US" sz="2800" dirty="0">
                <a:solidFill>
                  <a:srgbClr val="000000"/>
                </a:solidFill>
                <a:latin typeface="Helvetica" pitchFamily="-72" charset="0"/>
              </a:rPr>
              <a:t>)</a:t>
            </a: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7113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FF0000"/>
                </a:solidFill>
              </a:rPr>
              <a:t>The H-ATLAS: Gravitational Lensing Project </a:t>
            </a:r>
            <a:r>
              <a:rPr lang="en-US" sz="2400" smtClean="0">
                <a:solidFill>
                  <a:srgbClr val="FF0000"/>
                </a:solidFill>
              </a:rPr>
              <a:t>–</a:t>
            </a:r>
            <a:br>
              <a:rPr lang="en-US" sz="2400" smtClean="0">
                <a:solidFill>
                  <a:srgbClr val="FF0000"/>
                </a:solidFill>
              </a:rPr>
            </a:br>
            <a:r>
              <a:rPr lang="en-US" sz="2400" smtClean="0">
                <a:solidFill>
                  <a:srgbClr val="FF0000"/>
                </a:solidFill>
              </a:rPr>
              <a:t>lead by M. Negrello and S. Serjeant  </a:t>
            </a:r>
            <a:endParaRPr lang="en-US" sz="2800" smtClean="0">
              <a:solidFill>
                <a:schemeClr val="tx1"/>
              </a:solidFill>
            </a:endParaRPr>
          </a:p>
        </p:txBody>
      </p:sp>
      <p:pic>
        <p:nvPicPr>
          <p:cNvPr id="19458" name="Picture 5" descr="NgtS_500microns.ps"/>
          <p:cNvPicPr>
            <a:picLocks noChangeAspect="1"/>
          </p:cNvPicPr>
          <p:nvPr/>
        </p:nvPicPr>
        <p:blipFill>
          <a:blip r:embed="rId3"/>
          <a:srcRect l="23775" t="27232" r="15585" b="28101"/>
          <a:stretch>
            <a:fillRect/>
          </a:stretch>
        </p:blipFill>
        <p:spPr bwMode="auto">
          <a:xfrm>
            <a:off x="1295896" y="2996952"/>
            <a:ext cx="41402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1371600" y="1912938"/>
            <a:ext cx="7467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u="sng" dirty="0" smtClean="0"/>
              <a:t>SMGs </a:t>
            </a:r>
            <a:r>
              <a:rPr lang="en-US" b="1" u="sng" dirty="0"/>
              <a:t>are at high redshifts </a:t>
            </a:r>
            <a:r>
              <a:rPr lang="en-US" dirty="0"/>
              <a:t>-&gt; high lensing efficiency</a:t>
            </a:r>
          </a:p>
          <a:p>
            <a:pPr eaLnBrk="0" hangingPunct="0"/>
            <a:r>
              <a:rPr lang="en-US" b="1" u="sng" dirty="0" smtClean="0"/>
              <a:t>SMGs have </a:t>
            </a:r>
            <a:r>
              <a:rPr lang="en-US" b="1" u="sng" dirty="0"/>
              <a:t>steep number count </a:t>
            </a:r>
            <a:r>
              <a:rPr lang="en-US" dirty="0"/>
              <a:t>-&gt; strong magnification bias </a:t>
            </a:r>
            <a:r>
              <a:rPr lang="en-US" sz="2000" dirty="0"/>
              <a:t>(Chapman et al. 2005, Coppin et al. 2006)</a:t>
            </a:r>
          </a:p>
        </p:txBody>
      </p:sp>
      <p:sp>
        <p:nvSpPr>
          <p:cNvPr id="19460" name="TextBox 10"/>
          <p:cNvSpPr txBox="1">
            <a:spLocks noChangeArrowheads="1"/>
          </p:cNvSpPr>
          <p:nvPr/>
        </p:nvSpPr>
        <p:spPr bwMode="auto">
          <a:xfrm>
            <a:off x="762000" y="1524000"/>
            <a:ext cx="719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submm surveys are ideal for finding lenses because</a:t>
            </a:r>
          </a:p>
        </p:txBody>
      </p:sp>
      <p:sp>
        <p:nvSpPr>
          <p:cNvPr id="19461" name="TextBox 11"/>
          <p:cNvSpPr txBox="1">
            <a:spLocks noChangeArrowheads="1"/>
          </p:cNvSpPr>
          <p:nvPr/>
        </p:nvSpPr>
        <p:spPr bwMode="auto">
          <a:xfrm>
            <a:off x="5316059" y="3140968"/>
            <a:ext cx="3292864" cy="347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800" dirty="0" smtClean="0"/>
          </a:p>
          <a:p>
            <a:pPr eaLnBrk="0" hangingPunct="0"/>
            <a:r>
              <a:rPr lang="en-US" sz="1800" dirty="0" smtClean="0">
                <a:solidFill>
                  <a:srgbClr val="0000FF"/>
                </a:solidFill>
              </a:rPr>
              <a:t>@ 2 &amp; 1.2 mm radio</a:t>
            </a:r>
          </a:p>
          <a:p>
            <a:pPr eaLnBrk="0" hangingPunct="0"/>
            <a:r>
              <a:rPr lang="en-US" sz="1800" dirty="0">
                <a:solidFill>
                  <a:srgbClr val="0000FF"/>
                </a:solidFill>
              </a:rPr>
              <a:t>g</a:t>
            </a:r>
            <a:r>
              <a:rPr lang="en-US" sz="1800" dirty="0" smtClean="0">
                <a:solidFill>
                  <a:srgbClr val="0000FF"/>
                </a:solidFill>
              </a:rPr>
              <a:t>alaxies dominate, with</a:t>
            </a:r>
          </a:p>
          <a:p>
            <a:pPr eaLnBrk="0" hangingPunct="0"/>
            <a:r>
              <a:rPr lang="en-US" sz="1800" dirty="0" smtClean="0">
                <a:solidFill>
                  <a:srgbClr val="0000FF"/>
                </a:solidFill>
              </a:rPr>
              <a:t>small excess due to SMGs</a:t>
            </a:r>
          </a:p>
          <a:p>
            <a:pPr eaLnBrk="0" hangingPunct="0"/>
            <a:r>
              <a:rPr lang="en-US" sz="1800" dirty="0" smtClean="0">
                <a:solidFill>
                  <a:srgbClr val="0000FF"/>
                </a:solidFill>
              </a:rPr>
              <a:t>(Vieira et al. 2010)</a:t>
            </a:r>
          </a:p>
          <a:p>
            <a:pPr eaLnBrk="0" hangingPunct="0"/>
            <a:endParaRPr lang="en-US" sz="1800" dirty="0">
              <a:solidFill>
                <a:srgbClr val="0000FF"/>
              </a:solidFill>
            </a:endParaRPr>
          </a:p>
          <a:p>
            <a:pPr eaLnBrk="0" hangingPunct="0"/>
            <a:r>
              <a:rPr lang="en-US" sz="1800" dirty="0">
                <a:solidFill>
                  <a:srgbClr val="0000FF"/>
                </a:solidFill>
              </a:rPr>
              <a:t>@ 0.5mm, 1 to 2 </a:t>
            </a:r>
            <a:r>
              <a:rPr lang="en-US" sz="1800" dirty="0" smtClean="0">
                <a:solidFill>
                  <a:srgbClr val="0000FF"/>
                </a:solidFill>
              </a:rPr>
              <a:t> Galaxy</a:t>
            </a:r>
            <a:r>
              <a:rPr lang="en-US" sz="1800" dirty="0">
                <a:solidFill>
                  <a:srgbClr val="0000FF"/>
                </a:solidFill>
              </a:rPr>
              <a:t>- </a:t>
            </a:r>
            <a:endParaRPr lang="en-US" sz="1800" dirty="0" smtClean="0">
              <a:solidFill>
                <a:srgbClr val="0000FF"/>
              </a:solidFill>
            </a:endParaRPr>
          </a:p>
          <a:p>
            <a:pPr eaLnBrk="0" hangingPunct="0"/>
            <a:r>
              <a:rPr lang="en-US" sz="1800" dirty="0" smtClean="0">
                <a:solidFill>
                  <a:srgbClr val="0000FF"/>
                </a:solidFill>
              </a:rPr>
              <a:t>Galaxy </a:t>
            </a:r>
            <a:r>
              <a:rPr lang="en-US" sz="1800" dirty="0">
                <a:solidFill>
                  <a:srgbClr val="0000FF"/>
                </a:solidFill>
              </a:rPr>
              <a:t>Lensed SMGs </a:t>
            </a:r>
          </a:p>
          <a:p>
            <a:pPr eaLnBrk="0" hangingPunct="0"/>
            <a:r>
              <a:rPr lang="en-US" sz="1800" dirty="0">
                <a:solidFill>
                  <a:srgbClr val="0000FF"/>
                </a:solidFill>
              </a:rPr>
              <a:t>found / (degree)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</a:p>
          <a:p>
            <a:pPr eaLnBrk="0" hangingPunct="0"/>
            <a:endParaRPr lang="en-US" sz="1800" dirty="0" smtClean="0"/>
          </a:p>
          <a:p>
            <a:pPr eaLnBrk="0" hangingPunct="0"/>
            <a:r>
              <a:rPr lang="en-US" sz="2000" dirty="0" smtClean="0"/>
              <a:t>(</a:t>
            </a:r>
            <a:r>
              <a:rPr lang="en-US" sz="2000" dirty="0" err="1" smtClean="0"/>
              <a:t>Negrello</a:t>
            </a:r>
            <a:r>
              <a:rPr lang="en-US" sz="2000" dirty="0" smtClean="0"/>
              <a:t> </a:t>
            </a:r>
            <a:r>
              <a:rPr lang="en-US" sz="2000" dirty="0"/>
              <a:t>et al. 2007, </a:t>
            </a:r>
            <a:r>
              <a:rPr lang="en-US" sz="2000" dirty="0" smtClean="0"/>
              <a:t>2010</a:t>
            </a:r>
            <a:r>
              <a:rPr lang="en-US" sz="2000" dirty="0"/>
              <a:t>)</a:t>
            </a:r>
            <a:endParaRPr lang="en-US" sz="2000" dirty="0" smtClean="0"/>
          </a:p>
          <a:p>
            <a:pPr eaLnBrk="0" hangingPunct="0"/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0" y="0"/>
            <a:ext cx="6218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The H-ATLAS SDP-field 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3600" smtClean="0">
                <a:solidFill>
                  <a:srgbClr val="FF0000"/>
                </a:solidFill>
              </a:rPr>
              <a:t>(~4x4 deg</a:t>
            </a:r>
            <a:r>
              <a:rPr lang="en-US" sz="3600" baseline="30000" smtClean="0">
                <a:solidFill>
                  <a:srgbClr val="FF0000"/>
                </a:solidFill>
              </a:rPr>
              <a:t>2</a:t>
            </a:r>
            <a:r>
              <a:rPr lang="en-US" sz="3600" smtClean="0">
                <a:solidFill>
                  <a:srgbClr val="FF0000"/>
                </a:solidFill>
              </a:rPr>
              <a:t> )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25603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-72" charset="2"/>
              <a:buChar char="Ø"/>
            </a:pPr>
            <a:r>
              <a:rPr lang="en-US" sz="2000" b="1" smtClean="0">
                <a:solidFill>
                  <a:schemeClr val="bg1"/>
                </a:solidFill>
              </a:rPr>
              <a:t>6000 </a:t>
            </a:r>
            <a:r>
              <a:rPr lang="fr-FR" sz="2000" b="1" smtClean="0">
                <a:solidFill>
                  <a:schemeClr val="bg1"/>
                </a:solidFill>
              </a:rPr>
              <a:t>sources </a:t>
            </a:r>
            <a:r>
              <a:rPr lang="en-US" sz="2000" smtClean="0">
                <a:solidFill>
                  <a:schemeClr val="bg1"/>
                </a:solidFill>
              </a:rPr>
              <a:t>extracted</a:t>
            </a:r>
            <a:endParaRPr lang="en-US" sz="2000" i="1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-72" charset="2"/>
              <a:buChar char="Ø"/>
            </a:pPr>
            <a:r>
              <a:rPr lang="en-US" sz="2000" b="1" smtClean="0">
                <a:solidFill>
                  <a:schemeClr val="bg1"/>
                </a:solidFill>
              </a:rPr>
              <a:t>11 </a:t>
            </a:r>
            <a:r>
              <a:rPr lang="fr-FR" sz="2000" smtClean="0">
                <a:solidFill>
                  <a:schemeClr val="bg1"/>
                </a:solidFill>
              </a:rPr>
              <a:t>sources </a:t>
            </a:r>
            <a:r>
              <a:rPr lang="en-US" sz="2000" smtClean="0">
                <a:solidFill>
                  <a:schemeClr val="bg1"/>
                </a:solidFill>
              </a:rPr>
              <a:t>with </a:t>
            </a:r>
            <a:r>
              <a:rPr lang="el-GR" sz="2000" b="1" smtClean="0">
                <a:solidFill>
                  <a:schemeClr val="bg1"/>
                </a:solidFill>
              </a:rPr>
              <a:t>S</a:t>
            </a:r>
            <a:r>
              <a:rPr lang="el-GR" sz="2000" b="1" baseline="-25000" smtClean="0">
                <a:solidFill>
                  <a:schemeClr val="bg1"/>
                </a:solidFill>
              </a:rPr>
              <a:t>500μm</a:t>
            </a:r>
            <a:r>
              <a:rPr lang="en-US" sz="2000" b="1" smtClean="0">
                <a:solidFill>
                  <a:schemeClr val="bg1"/>
                </a:solidFill>
              </a:rPr>
              <a:t> &gt; 100 mJy</a:t>
            </a:r>
          </a:p>
          <a:p>
            <a:pPr algn="ctr" eaLnBrk="1" hangingPunct="1"/>
            <a:endParaRPr lang="en-US" sz="2400" b="1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smtClean="0">
                <a:solidFill>
                  <a:srgbClr val="FFFF00"/>
                </a:solidFill>
              </a:rPr>
              <a:t>A bright radio QSO (z=1.02)</a:t>
            </a:r>
          </a:p>
          <a:p>
            <a:pPr algn="ctr" eaLnBrk="1" hangingPunct="1"/>
            <a:endParaRPr lang="en-US" sz="240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smtClean="0">
                <a:solidFill>
                  <a:srgbClr val="FFFF00"/>
                </a:solidFill>
              </a:rPr>
              <a:t>A Galactic blob</a:t>
            </a:r>
          </a:p>
          <a:p>
            <a:pPr algn="ctr" eaLnBrk="1" hangingPunct="1"/>
            <a:endParaRPr lang="en-US" sz="240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smtClean="0">
                <a:solidFill>
                  <a:srgbClr val="FFFF00"/>
                </a:solidFill>
              </a:rPr>
              <a:t>Four local Late-type Galaxies (z&lt;0.1)</a:t>
            </a:r>
            <a:endParaRPr lang="en-US" sz="2400">
              <a:solidFill>
                <a:srgbClr val="FFFF00"/>
              </a:solidFill>
            </a:endParaRPr>
          </a:p>
        </p:txBody>
      </p:sp>
      <p:pic>
        <p:nvPicPr>
          <p:cNvPr id="2560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1600200"/>
            <a:ext cx="1651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68800"/>
            <a:ext cx="1498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594600" y="434340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457200" y="4419600"/>
            <a:ext cx="60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ID 5</a:t>
            </a:r>
          </a:p>
        </p:txBody>
      </p:sp>
      <p:sp>
        <p:nvSpPr>
          <p:cNvPr id="25609" name="Rectangle 10"/>
          <p:cNvSpPr>
            <a:spLocks noChangeArrowheads="1"/>
          </p:cNvSpPr>
          <p:nvPr/>
        </p:nvSpPr>
        <p:spPr bwMode="auto">
          <a:xfrm>
            <a:off x="8089900" y="4343400"/>
            <a:ext cx="60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ID 7</a:t>
            </a:r>
          </a:p>
        </p:txBody>
      </p:sp>
      <p:sp>
        <p:nvSpPr>
          <p:cNvPr id="25610" name="TextBox 11"/>
          <p:cNvSpPr txBox="1">
            <a:spLocks noChangeArrowheads="1"/>
          </p:cNvSpPr>
          <p:nvPr/>
        </p:nvSpPr>
        <p:spPr bwMode="auto">
          <a:xfrm>
            <a:off x="381000" y="16002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QSO</a:t>
            </a:r>
          </a:p>
        </p:txBody>
      </p:sp>
      <p:sp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7620000" y="1600200"/>
            <a:ext cx="150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Galactic blob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100" y="0"/>
            <a:ext cx="7275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2171700" y="381000"/>
            <a:ext cx="313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</a:rPr>
              <a:t>Five Lens Candidates</a:t>
            </a:r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0"/>
            <a:ext cx="12827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5711825"/>
            <a:ext cx="11493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A_LensingDiagra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1600"/>
            <a:ext cx="887095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3810000" y="6488113"/>
            <a:ext cx="518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CREDITS: ESA/NASA/JPL--‐Caltech/Keck/SMA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6288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SALT &amp; </a:t>
            </a:r>
            <a:r>
              <a:rPr lang="en-US" sz="1800" dirty="0" err="1" smtClean="0">
                <a:solidFill>
                  <a:srgbClr val="FF0000"/>
                </a:solidFill>
              </a:rPr>
              <a:t>MeerKAT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59146" y="4725144"/>
            <a:ext cx="1777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SALT &amp; </a:t>
            </a:r>
            <a:r>
              <a:rPr lang="en-US" sz="1600" dirty="0" err="1" smtClean="0">
                <a:solidFill>
                  <a:srgbClr val="FF0000"/>
                </a:solidFill>
              </a:rPr>
              <a:t>MeerKAT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4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f1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8382000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685800" y="228600"/>
            <a:ext cx="7807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CARMA CO(2-1) and CO(3-2) Imaging of ID9 and ID17b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3733800" y="6019800"/>
            <a:ext cx="510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/>
              <a:t>Leeuw, </a:t>
            </a:r>
            <a:r>
              <a:rPr lang="en-US" sz="1800" dirty="0" err="1"/>
              <a:t>Riechers</a:t>
            </a:r>
            <a:r>
              <a:rPr lang="en-US" sz="1800" dirty="0"/>
              <a:t>, Carpenter, H-ATLAS </a:t>
            </a:r>
          </a:p>
          <a:p>
            <a:pPr eaLnBrk="0" hangingPunct="0"/>
            <a:r>
              <a:rPr lang="en-US" sz="1800" dirty="0"/>
              <a:t>et al. </a:t>
            </a:r>
            <a:r>
              <a:rPr lang="en-US" sz="1800" dirty="0" smtClean="0"/>
              <a:t>(2012, in prep).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9196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4"/>
          <p:cNvSpPr txBox="1">
            <a:spLocks noChangeArrowheads="1"/>
          </p:cNvSpPr>
          <p:nvPr/>
        </p:nvSpPr>
        <p:spPr bwMode="auto">
          <a:xfrm>
            <a:off x="683568" y="260648"/>
            <a:ext cx="8061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/>
              <a:t>CARMA CO(2-1) and CO(3-2) Dynamics of ID9 and ID17b</a:t>
            </a:r>
          </a:p>
        </p:txBody>
      </p:sp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3733800" y="6019800"/>
            <a:ext cx="510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/>
              <a:t>Leeuw, </a:t>
            </a:r>
            <a:r>
              <a:rPr lang="en-US" sz="1800" dirty="0" err="1"/>
              <a:t>Riechers</a:t>
            </a:r>
            <a:r>
              <a:rPr lang="en-US" sz="1800" dirty="0"/>
              <a:t>, Carpenter, H-ATLAS </a:t>
            </a:r>
          </a:p>
          <a:p>
            <a:pPr eaLnBrk="0" hangingPunct="0"/>
            <a:r>
              <a:rPr lang="en-US" sz="1800" dirty="0"/>
              <a:t>et al</a:t>
            </a:r>
            <a:r>
              <a:rPr lang="en-US" sz="1800" dirty="0" smtClean="0"/>
              <a:t>. (2012, </a:t>
            </a:r>
            <a:r>
              <a:rPr lang="en-US" sz="1800" dirty="0"/>
              <a:t>in </a:t>
            </a:r>
            <a:r>
              <a:rPr lang="en-US" sz="1800" dirty="0" smtClean="0"/>
              <a:t>prep). </a:t>
            </a:r>
            <a:endParaRPr lang="en-US" sz="1800" dirty="0"/>
          </a:p>
        </p:txBody>
      </p:sp>
      <p:pic>
        <p:nvPicPr>
          <p:cNvPr id="43011" name="Picture 1" descr="f2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32000"/>
            <a:ext cx="91440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9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12h29_prop 2.eps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-1265" r="33316" b="3371"/>
          <a:stretch/>
        </p:blipFill>
        <p:spPr>
          <a:xfrm>
            <a:off x="179512" y="1292324"/>
            <a:ext cx="9247188" cy="4152900"/>
          </a:xfrm>
        </p:spPr>
      </p:pic>
      <p:sp>
        <p:nvSpPr>
          <p:cNvPr id="2" name="Rectangle 1"/>
          <p:cNvSpPr/>
          <p:nvPr/>
        </p:nvSpPr>
        <p:spPr>
          <a:xfrm>
            <a:off x="251520" y="260648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/>
              <a:t>KECK Imaging and CARMA CO Maps of H-ATLAS G12H29 </a:t>
            </a:r>
            <a:r>
              <a:rPr lang="en-US" dirty="0"/>
              <a:t>(z=3.259)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a possible proto-Galaxy also detected with Planck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3528" y="558924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/>
              <a:t>Left: Fu et al 2011. Right: Leeuw  et al. in prep </a:t>
            </a:r>
          </a:p>
          <a:p>
            <a:pPr eaLnBrk="0" hangingPunct="0"/>
            <a:r>
              <a:rPr lang="en-US" dirty="0" smtClean="0"/>
              <a:t>SALT: Lens Redshift + </a:t>
            </a:r>
            <a:r>
              <a:rPr lang="en-US" dirty="0" err="1" smtClean="0"/>
              <a:t>MeerKAT</a:t>
            </a:r>
            <a:r>
              <a:rPr lang="en-US" dirty="0" smtClean="0"/>
              <a:t>: Masers + Conti + &gt;&gt; z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9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12h29_prop 2.eps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7" t="-861" r="1104" b="2967"/>
          <a:stretch/>
        </p:blipFill>
        <p:spPr>
          <a:xfrm>
            <a:off x="-252536" y="1221904"/>
            <a:ext cx="9247188" cy="4151312"/>
          </a:xfrm>
        </p:spPr>
      </p:pic>
      <p:sp>
        <p:nvSpPr>
          <p:cNvPr id="2" name="Rectangle 1"/>
          <p:cNvSpPr/>
          <p:nvPr/>
        </p:nvSpPr>
        <p:spPr>
          <a:xfrm>
            <a:off x="539552" y="356464"/>
            <a:ext cx="820891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CARMA CO</a:t>
            </a:r>
            <a:r>
              <a:rPr lang="en-US" dirty="0" smtClean="0"/>
              <a:t>(4-3) maps </a:t>
            </a:r>
            <a:r>
              <a:rPr lang="en-US" dirty="0"/>
              <a:t>of H-ATLAS </a:t>
            </a:r>
            <a:r>
              <a:rPr lang="en-US" dirty="0" smtClean="0"/>
              <a:t>G12H29 (z=3.259), </a:t>
            </a:r>
          </a:p>
          <a:p>
            <a:pPr eaLnBrk="0" hangingPunct="0"/>
            <a:r>
              <a:rPr lang="en-US" dirty="0" smtClean="0"/>
              <a:t>a </a:t>
            </a:r>
            <a:r>
              <a:rPr lang="en-US" dirty="0"/>
              <a:t>possible proto-Galaxy also detected with Planck</a:t>
            </a:r>
          </a:p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3528" y="5301208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Left: </a:t>
            </a:r>
            <a:r>
              <a:rPr lang="en-US" dirty="0" smtClean="0"/>
              <a:t>CARMA B-Array. </a:t>
            </a:r>
            <a:r>
              <a:rPr lang="en-US" dirty="0"/>
              <a:t>Right: </a:t>
            </a:r>
            <a:r>
              <a:rPr lang="en-US" dirty="0" smtClean="0"/>
              <a:t>CARMA D-Array.</a:t>
            </a:r>
            <a:r>
              <a:rPr lang="en-US" dirty="0"/>
              <a:t> </a:t>
            </a:r>
            <a:r>
              <a:rPr lang="en-US" dirty="0" smtClean="0"/>
              <a:t>Visibility Plane Lensing Fitting Models in Development, Leeuw, </a:t>
            </a:r>
            <a:r>
              <a:rPr lang="en-US" dirty="0" err="1" smtClean="0"/>
              <a:t>Riechers</a:t>
            </a:r>
            <a:r>
              <a:rPr lang="en-US" dirty="0" smtClean="0"/>
              <a:t>, </a:t>
            </a:r>
            <a:r>
              <a:rPr lang="en-US" dirty="0" err="1" smtClean="0"/>
              <a:t>Bussman</a:t>
            </a:r>
            <a:r>
              <a:rPr lang="en-US" dirty="0" smtClean="0"/>
              <a:t>, </a:t>
            </a:r>
            <a:r>
              <a:rPr lang="en-US" dirty="0" err="1" smtClean="0"/>
              <a:t>Rahman</a:t>
            </a:r>
            <a:r>
              <a:rPr lang="en-US" dirty="0" smtClean="0"/>
              <a:t>, H-ATLAS  </a:t>
            </a:r>
            <a:r>
              <a:rPr lang="en-US" dirty="0"/>
              <a:t>et al. in prep </a:t>
            </a:r>
          </a:p>
          <a:p>
            <a:pPr eaLnBrk="0" hangingPunct="0"/>
            <a:r>
              <a:rPr lang="en-US" dirty="0"/>
              <a:t>SALT: Lens Redshift + </a:t>
            </a:r>
            <a:r>
              <a:rPr lang="en-US" dirty="0" err="1"/>
              <a:t>MeerKAT</a:t>
            </a:r>
            <a:r>
              <a:rPr lang="en-US" dirty="0"/>
              <a:t>: Masers + Conti + &gt;&gt; z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39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0"/>
            <a:ext cx="8435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381000" y="423863"/>
            <a:ext cx="455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</a:rPr>
              <a:t>Proof of concept paper in Science, Nov 5</a:t>
            </a:r>
            <a:r>
              <a:rPr lang="en-US" sz="1600" baseline="30000">
                <a:solidFill>
                  <a:srgbClr val="FF0000"/>
                </a:solidFill>
              </a:rPr>
              <a:t>th</a:t>
            </a:r>
            <a:r>
              <a:rPr lang="en-US" sz="1600">
                <a:solidFill>
                  <a:srgbClr val="FF0000"/>
                </a:solidFill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426143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CAN008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729663" cy="937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150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1371600" y="1124744"/>
            <a:ext cx="6593605" cy="600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/>
              <a:t>H-ATLAS – Lensing Project</a:t>
            </a:r>
          </a:p>
          <a:p>
            <a:pPr eaLnBrk="0" hangingPunct="0"/>
            <a:r>
              <a:rPr lang="en-US" dirty="0"/>
              <a:t>	</a:t>
            </a:r>
            <a:r>
              <a:rPr lang="en-US" dirty="0">
                <a:solidFill>
                  <a:srgbClr val="0000FF"/>
                </a:solidFill>
              </a:rPr>
              <a:t>H-ATLAS first </a:t>
            </a:r>
            <a:r>
              <a:rPr lang="en-US" dirty="0" smtClean="0">
                <a:solidFill>
                  <a:srgbClr val="0000FF"/>
                </a:solidFill>
              </a:rPr>
              <a:t>fields</a:t>
            </a:r>
          </a:p>
          <a:p>
            <a:pPr eaLnBrk="0" hangingPunct="0"/>
            <a:endParaRPr lang="en-US" dirty="0">
              <a:solidFill>
                <a:srgbClr val="0000FF"/>
              </a:solidFill>
            </a:endParaRPr>
          </a:p>
          <a:p>
            <a:pPr eaLnBrk="0" hangingPunct="0"/>
            <a:r>
              <a:rPr lang="en-US" dirty="0" smtClean="0"/>
              <a:t>Gravitational </a:t>
            </a:r>
            <a:r>
              <a:rPr lang="en-US" dirty="0" smtClean="0"/>
              <a:t>Lenses </a:t>
            </a: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dirty="0" smtClean="0"/>
              <a:t>H-ATLAS </a:t>
            </a:r>
            <a:r>
              <a:rPr lang="en-US" dirty="0" smtClean="0"/>
              <a:t>Context</a:t>
            </a:r>
            <a:endParaRPr lang="en-US" dirty="0" smtClean="0"/>
          </a:p>
          <a:p>
            <a:pPr eaLnBrk="0" hangingPunct="0"/>
            <a:endParaRPr lang="en-US" dirty="0"/>
          </a:p>
          <a:p>
            <a:pPr eaLnBrk="0" hangingPunct="0"/>
            <a:r>
              <a:rPr lang="en-US" dirty="0"/>
              <a:t>SDP sources &gt;100mJy + 5 Lens Candidates</a:t>
            </a:r>
          </a:p>
          <a:p>
            <a:pPr eaLnBrk="0" hangingPunct="0"/>
            <a:r>
              <a:rPr lang="en-US" dirty="0"/>
              <a:t>	</a:t>
            </a:r>
            <a:r>
              <a:rPr lang="en-US" dirty="0" smtClean="0">
                <a:solidFill>
                  <a:srgbClr val="0000FF"/>
                </a:solidFill>
              </a:rPr>
              <a:t>Evidence </a:t>
            </a:r>
            <a:r>
              <a:rPr lang="en-US" dirty="0">
                <a:solidFill>
                  <a:srgbClr val="0000FF"/>
                </a:solidFill>
              </a:rPr>
              <a:t>for Lensing and </a:t>
            </a:r>
            <a:r>
              <a:rPr lang="en-US" dirty="0" smtClean="0">
                <a:solidFill>
                  <a:srgbClr val="0000FF"/>
                </a:solidFill>
              </a:rPr>
              <a:t>Results</a:t>
            </a:r>
          </a:p>
          <a:p>
            <a:pPr eaLnBrk="0" hangingPunct="0"/>
            <a:endParaRPr lang="en-US" dirty="0">
              <a:solidFill>
                <a:srgbClr val="0000FF"/>
              </a:solidFill>
            </a:endParaRPr>
          </a:p>
          <a:p>
            <a:pPr eaLnBrk="0" hangingPunct="0"/>
            <a:r>
              <a:rPr lang="en-US" dirty="0"/>
              <a:t>Deep </a:t>
            </a:r>
            <a:r>
              <a:rPr lang="en-US" dirty="0" smtClean="0"/>
              <a:t>Optical, </a:t>
            </a:r>
            <a:r>
              <a:rPr lang="en-US" dirty="0" err="1" smtClean="0"/>
              <a:t>Submm</a:t>
            </a:r>
            <a:r>
              <a:rPr lang="en-US" dirty="0" smtClean="0"/>
              <a:t>, and Radio </a:t>
            </a:r>
            <a:r>
              <a:rPr lang="en-US" dirty="0"/>
              <a:t>Follow-</a:t>
            </a:r>
            <a:r>
              <a:rPr lang="en-US" dirty="0" smtClean="0"/>
              <a:t>up</a:t>
            </a:r>
          </a:p>
          <a:p>
            <a:pPr eaLnBrk="0" hangingPunct="0"/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Results + SALT-</a:t>
            </a:r>
            <a:r>
              <a:rPr lang="en-US" dirty="0" err="1" smtClean="0">
                <a:solidFill>
                  <a:srgbClr val="0000FF"/>
                </a:solidFill>
              </a:rPr>
              <a:t>MeerKAT</a:t>
            </a:r>
            <a:r>
              <a:rPr lang="en-US" dirty="0" smtClean="0">
                <a:solidFill>
                  <a:srgbClr val="0000FF"/>
                </a:solidFill>
              </a:rPr>
              <a:t> Opportunities</a:t>
            </a:r>
            <a:endParaRPr lang="en-US" dirty="0">
              <a:solidFill>
                <a:srgbClr val="0000FF"/>
              </a:solidFill>
            </a:endParaRPr>
          </a:p>
          <a:p>
            <a:pPr eaLnBrk="0" hangingPunct="0"/>
            <a:endParaRPr lang="en-US" dirty="0"/>
          </a:p>
          <a:p>
            <a:pPr eaLnBrk="0" hangingPunct="0"/>
            <a:r>
              <a:rPr lang="en-US" dirty="0" smtClean="0"/>
              <a:t>Some Lessons </a:t>
            </a:r>
            <a:r>
              <a:rPr lang="en-US" dirty="0"/>
              <a:t>from </a:t>
            </a:r>
            <a:r>
              <a:rPr lang="en-US" dirty="0" smtClean="0"/>
              <a:t>H-ATLAS </a:t>
            </a:r>
            <a:r>
              <a:rPr lang="en-US" dirty="0" smtClean="0"/>
              <a:t>Lensing + </a:t>
            </a:r>
            <a:r>
              <a:rPr lang="en-US" b="1" i="1" u="sng" dirty="0" smtClean="0"/>
              <a:t>More</a:t>
            </a:r>
            <a:endParaRPr lang="en-US" b="1" i="1" u="sng" dirty="0"/>
          </a:p>
          <a:p>
            <a:pPr eaLnBrk="0" hangingPunct="0"/>
            <a:r>
              <a:rPr lang="en-US" dirty="0"/>
              <a:t>	</a:t>
            </a:r>
            <a:r>
              <a:rPr lang="en-US" dirty="0" smtClean="0">
                <a:solidFill>
                  <a:srgbClr val="0000FF"/>
                </a:solidFill>
              </a:rPr>
              <a:t>On</a:t>
            </a:r>
            <a:r>
              <a:rPr lang="en-US" dirty="0">
                <a:solidFill>
                  <a:srgbClr val="0000FF"/>
                </a:solidFill>
              </a:rPr>
              <a:t>-going and Follow-up </a:t>
            </a:r>
            <a:r>
              <a:rPr lang="en-US" dirty="0" smtClean="0">
                <a:solidFill>
                  <a:srgbClr val="0000FF"/>
                </a:solidFill>
              </a:rPr>
              <a:t>Work</a:t>
            </a:r>
            <a:endParaRPr lang="en-US" dirty="0"/>
          </a:p>
          <a:p>
            <a:pPr eaLnBrk="0" hangingPunct="0"/>
            <a:endParaRPr lang="en-US" dirty="0"/>
          </a:p>
          <a:p>
            <a:pPr eaLnBrk="0" hangingPunct="0"/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*  </a:t>
            </a:r>
            <a:r>
              <a:rPr lang="en-US" u="sng" dirty="0" smtClean="0">
                <a:solidFill>
                  <a:srgbClr val="FF0000"/>
                </a:solidFill>
              </a:rPr>
              <a:t>Multi</a:t>
            </a:r>
            <a:r>
              <a:rPr lang="en-US" u="sng" dirty="0">
                <a:solidFill>
                  <a:srgbClr val="FF0000"/>
                </a:solidFill>
              </a:rPr>
              <a:t>-waveband Astronomy at </a:t>
            </a:r>
            <a:r>
              <a:rPr lang="en-US" u="sng" dirty="0" smtClean="0">
                <a:solidFill>
                  <a:srgbClr val="FF0000"/>
                </a:solidFill>
              </a:rPr>
              <a:t>Work</a:t>
            </a:r>
            <a:r>
              <a:rPr lang="en-US" dirty="0" smtClean="0">
                <a:solidFill>
                  <a:srgbClr val="FF0000"/>
                </a:solidFill>
              </a:rPr>
              <a:t>  *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pPr eaLnBrk="0" hangingPunct="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SCAN0081_rotat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88900"/>
            <a:ext cx="9525000" cy="783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335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Key Lessons (1)</a:t>
            </a:r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539552" y="1447800"/>
            <a:ext cx="81472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="1" dirty="0" smtClean="0"/>
          </a:p>
          <a:p>
            <a:pPr eaLnBrk="0" hangingPunct="0"/>
            <a:r>
              <a:rPr lang="en-US" b="1" dirty="0" smtClean="0"/>
              <a:t>The </a:t>
            </a:r>
            <a:r>
              <a:rPr lang="en-US" b="1" dirty="0"/>
              <a:t>method is working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Sample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&gt;100 sub--‐mm bright lenses in full H-</a:t>
            </a:r>
            <a:r>
              <a:rPr lang="en-US" dirty="0" smtClean="0">
                <a:solidFill>
                  <a:srgbClr val="FF0000"/>
                </a:solidFill>
              </a:rPr>
              <a:t>ATLAS</a:t>
            </a:r>
          </a:p>
          <a:p>
            <a:pPr eaLnBrk="0" hangingPunct="0"/>
            <a:endParaRPr lang="en-US" dirty="0">
              <a:solidFill>
                <a:srgbClr val="FF0000"/>
              </a:solidFill>
            </a:endParaRPr>
          </a:p>
          <a:p>
            <a:pPr eaLnBrk="0" hangingPunct="0"/>
            <a:r>
              <a:rPr lang="en-US" b="1" dirty="0"/>
              <a:t>We can </a:t>
            </a:r>
            <a:r>
              <a:rPr lang="cs-CZ" b="1" dirty="0" err="1"/>
              <a:t>explore</a:t>
            </a:r>
            <a:r>
              <a:rPr lang="cs-CZ" b="1" dirty="0"/>
              <a:t> </a:t>
            </a:r>
            <a:r>
              <a:rPr lang="en-US" b="1" dirty="0"/>
              <a:t>a wide range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en-US" b="1" dirty="0"/>
              <a:t>lens </a:t>
            </a:r>
            <a:r>
              <a:rPr lang="da-DK" b="1" dirty="0" err="1"/>
              <a:t>redshift</a:t>
            </a:r>
            <a:r>
              <a:rPr lang="da-DK" b="1" dirty="0"/>
              <a:t> </a:t>
            </a:r>
            <a:r>
              <a:rPr lang="en-US" b="1" dirty="0"/>
              <a:t>and mass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Constraints on the cosmic evolution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mass </a:t>
            </a:r>
            <a:r>
              <a:rPr lang="cs-CZ" dirty="0">
                <a:solidFill>
                  <a:srgbClr val="FF0000"/>
                </a:solidFill>
              </a:rPr>
              <a:t>profile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endParaRPr lang="cs-CZ" dirty="0">
              <a:solidFill>
                <a:srgbClr val="FF0000"/>
              </a:solidFill>
            </a:endParaRPr>
          </a:p>
          <a:p>
            <a:pPr eaLnBrk="0" hangingPunct="0"/>
            <a:r>
              <a:rPr lang="en-US" dirty="0" err="1" smtClean="0">
                <a:solidFill>
                  <a:srgbClr val="FF0000"/>
                </a:solidFill>
              </a:rPr>
              <a:t>Ellipticals</a:t>
            </a:r>
            <a:endParaRPr lang="en-US" dirty="0" smtClean="0">
              <a:solidFill>
                <a:srgbClr val="FF0000"/>
              </a:solidFill>
            </a:endParaRPr>
          </a:p>
          <a:p>
            <a:pPr eaLnBrk="0" hangingPunct="0"/>
            <a:endParaRPr lang="en-US" dirty="0">
              <a:solidFill>
                <a:srgbClr val="FF0000"/>
              </a:solidFill>
            </a:endParaRPr>
          </a:p>
          <a:p>
            <a:pPr eaLnBrk="0" hangingPunct="0"/>
            <a:r>
              <a:rPr lang="en-US" b="1" dirty="0"/>
              <a:t>The counts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un</a:t>
            </a:r>
            <a:r>
              <a:rPr lang="cs-CZ" b="1" dirty="0"/>
              <a:t>--‐</a:t>
            </a:r>
            <a:r>
              <a:rPr lang="cs-CZ" b="1" dirty="0" err="1"/>
              <a:t>lensed</a:t>
            </a:r>
            <a:r>
              <a:rPr lang="cs-CZ" b="1" dirty="0"/>
              <a:t> </a:t>
            </a:r>
            <a:r>
              <a:rPr lang="en-US" b="1" dirty="0"/>
              <a:t>SMGs are </a:t>
            </a:r>
            <a:r>
              <a:rPr lang="nl-NL" b="1" dirty="0" err="1"/>
              <a:t>steep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HLIRGs are very rare (&lt;0.4 </a:t>
            </a:r>
            <a:r>
              <a:rPr lang="da-DK" dirty="0" err="1">
                <a:solidFill>
                  <a:srgbClr val="FF0000"/>
                </a:solidFill>
              </a:rPr>
              <a:t>deg</a:t>
            </a:r>
            <a:r>
              <a:rPr lang="da-DK" dirty="0">
                <a:solidFill>
                  <a:srgbClr val="FF0000"/>
                </a:solidFill>
              </a:rPr>
              <a:t>--‐2 </a:t>
            </a:r>
            <a:r>
              <a:rPr lang="en-US" dirty="0">
                <a:solidFill>
                  <a:srgbClr val="FF0000"/>
                </a:solidFill>
              </a:rPr>
              <a:t>at 99% CI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7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Key Lessons (2)</a:t>
            </a:r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467544" y="1447800"/>
            <a:ext cx="8424936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200" b="1" dirty="0" smtClean="0"/>
          </a:p>
          <a:p>
            <a:pPr eaLnBrk="0" hangingPunct="0"/>
            <a:r>
              <a:rPr lang="en-US" b="1" dirty="0" smtClean="0"/>
              <a:t>These </a:t>
            </a:r>
            <a:r>
              <a:rPr lang="cs-CZ" b="1" dirty="0" err="1"/>
              <a:t>lensed</a:t>
            </a:r>
            <a:r>
              <a:rPr lang="cs-CZ" b="1" dirty="0"/>
              <a:t> </a:t>
            </a:r>
            <a:r>
              <a:rPr lang="en-US" b="1" dirty="0"/>
              <a:t>SMGs are invisible in the optical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 err="1">
                <a:solidFill>
                  <a:srgbClr val="FF0000"/>
                </a:solidFill>
              </a:rPr>
              <a:t>submm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photo</a:t>
            </a:r>
            <a:r>
              <a:rPr lang="cs-CZ" dirty="0">
                <a:solidFill>
                  <a:srgbClr val="FF0000"/>
                </a:solidFill>
              </a:rPr>
              <a:t>-z </a:t>
            </a:r>
            <a:r>
              <a:rPr lang="en-US" dirty="0">
                <a:solidFill>
                  <a:srgbClr val="FF0000"/>
                </a:solidFill>
              </a:rPr>
              <a:t>+ CO </a:t>
            </a:r>
            <a:r>
              <a:rPr lang="de-DE" dirty="0" err="1">
                <a:solidFill>
                  <a:srgbClr val="FF0000"/>
                </a:solidFill>
              </a:rPr>
              <a:t>redshifts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are crucial</a:t>
            </a:r>
          </a:p>
          <a:p>
            <a:pPr eaLnBrk="0" hangingPunct="0"/>
            <a:r>
              <a:rPr lang="fr-FR" i="1" dirty="0"/>
              <a:t>(Frayer et al. 2010, </a:t>
            </a:r>
            <a:r>
              <a:rPr lang="fr-FR" i="1" dirty="0" err="1"/>
              <a:t>Lupu</a:t>
            </a:r>
            <a:r>
              <a:rPr lang="fr-FR" i="1" dirty="0"/>
              <a:t> et al. </a:t>
            </a:r>
            <a:r>
              <a:rPr lang="fr-FR" i="1" dirty="0" smtClean="0"/>
              <a:t>2011, </a:t>
            </a:r>
            <a:r>
              <a:rPr lang="fr-FR" i="1" dirty="0"/>
              <a:t>Krips et al. </a:t>
            </a:r>
            <a:r>
              <a:rPr lang="en-US" i="1" dirty="0" err="1"/>
              <a:t>i</a:t>
            </a:r>
            <a:r>
              <a:rPr lang="fr-FR" i="1" dirty="0"/>
              <a:t>n </a:t>
            </a:r>
            <a:r>
              <a:rPr lang="fr-FR" i="1" dirty="0" err="1"/>
              <a:t>prep</a:t>
            </a:r>
            <a:r>
              <a:rPr lang="fr-FR" i="1" dirty="0"/>
              <a:t>)</a:t>
            </a:r>
          </a:p>
          <a:p>
            <a:pPr eaLnBrk="0" hangingPunct="0"/>
            <a:endParaRPr lang="en-US" b="1" dirty="0" smtClean="0"/>
          </a:p>
          <a:p>
            <a:pPr eaLnBrk="0" hangingPunct="0"/>
            <a:r>
              <a:rPr lang="en-US" b="1" dirty="0" smtClean="0"/>
              <a:t>High</a:t>
            </a:r>
            <a:r>
              <a:rPr lang="en-US" b="1" dirty="0"/>
              <a:t>-resolution at </a:t>
            </a:r>
            <a:r>
              <a:rPr lang="en-US" b="1" dirty="0" err="1"/>
              <a:t>submm</a:t>
            </a:r>
            <a:r>
              <a:rPr lang="en-US" b="1" dirty="0"/>
              <a:t> and radio mapping is crucial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SMA, </a:t>
            </a:r>
            <a:r>
              <a:rPr lang="en-US" dirty="0" err="1">
                <a:solidFill>
                  <a:srgbClr val="FF0000"/>
                </a:solidFill>
              </a:rPr>
              <a:t>PdBI</a:t>
            </a:r>
            <a:r>
              <a:rPr lang="en-US" dirty="0">
                <a:solidFill>
                  <a:srgbClr val="FF0000"/>
                </a:solidFill>
              </a:rPr>
              <a:t>, CARMA, VLA, ALMA, </a:t>
            </a:r>
            <a:r>
              <a:rPr lang="en-US" dirty="0" err="1">
                <a:solidFill>
                  <a:srgbClr val="FF0000"/>
                </a:solidFill>
              </a:rPr>
              <a:t>MeerKAT</a:t>
            </a:r>
            <a:r>
              <a:rPr lang="en-US" dirty="0">
                <a:solidFill>
                  <a:srgbClr val="FF0000"/>
                </a:solidFill>
              </a:rPr>
              <a:t>, SKA </a:t>
            </a:r>
            <a:r>
              <a:rPr lang="en-US" dirty="0"/>
              <a:t>are </a:t>
            </a:r>
            <a:r>
              <a:rPr lang="en-US" dirty="0" smtClean="0"/>
              <a:t>key </a:t>
            </a:r>
          </a:p>
          <a:p>
            <a:pPr eaLnBrk="0" hangingPunct="0"/>
            <a:r>
              <a:rPr lang="fr-FR" i="1" dirty="0" smtClean="0"/>
              <a:t>(</a:t>
            </a:r>
            <a:r>
              <a:rPr lang="fr-FR" i="1" dirty="0"/>
              <a:t>Krips et al. </a:t>
            </a:r>
            <a:r>
              <a:rPr lang="en-US" i="1" dirty="0" err="1"/>
              <a:t>i</a:t>
            </a:r>
            <a:r>
              <a:rPr lang="fr-FR" i="1" dirty="0"/>
              <a:t>n </a:t>
            </a:r>
            <a:r>
              <a:rPr lang="fr-FR" i="1" dirty="0" err="1"/>
              <a:t>prep</a:t>
            </a:r>
            <a:r>
              <a:rPr lang="fr-FR" i="1" dirty="0"/>
              <a:t>, Leeuw et al. in </a:t>
            </a:r>
            <a:r>
              <a:rPr lang="fr-FR" i="1" dirty="0" err="1"/>
              <a:t>prep</a:t>
            </a:r>
            <a:r>
              <a:rPr lang="fr-FR" i="1" dirty="0"/>
              <a:t>, Ivan et al. </a:t>
            </a:r>
            <a:r>
              <a:rPr lang="en-US" i="1" dirty="0" err="1"/>
              <a:t>i</a:t>
            </a:r>
            <a:r>
              <a:rPr lang="fr-FR" i="1" dirty="0" smtClean="0"/>
              <a:t>n </a:t>
            </a:r>
            <a:r>
              <a:rPr lang="fr-FR" i="1" dirty="0" err="1" smtClean="0"/>
              <a:t>prep</a:t>
            </a:r>
            <a:r>
              <a:rPr lang="fr-FR" i="1" dirty="0" smtClean="0"/>
              <a:t>..)</a:t>
            </a:r>
            <a:endParaRPr lang="en-US" dirty="0"/>
          </a:p>
          <a:p>
            <a:pPr eaLnBrk="0" hangingPunct="0"/>
            <a:endParaRPr lang="en-US" b="1" dirty="0" smtClean="0"/>
          </a:p>
          <a:p>
            <a:pPr eaLnBrk="0" hangingPunct="0"/>
            <a:r>
              <a:rPr lang="en-US" b="1" dirty="0" smtClean="0"/>
              <a:t>We </a:t>
            </a:r>
            <a:r>
              <a:rPr lang="en-US" b="1" dirty="0"/>
              <a:t>can </a:t>
            </a:r>
            <a:r>
              <a:rPr lang="cs-CZ" b="1" dirty="0" err="1"/>
              <a:t>detect</a:t>
            </a:r>
            <a:r>
              <a:rPr lang="cs-CZ" b="1" dirty="0"/>
              <a:t> </a:t>
            </a:r>
            <a:r>
              <a:rPr lang="en-US" b="1" dirty="0"/>
              <a:t>the </a:t>
            </a:r>
            <a:r>
              <a:rPr lang="cs-CZ" b="1" dirty="0" err="1"/>
              <a:t>lensed</a:t>
            </a:r>
            <a:r>
              <a:rPr lang="cs-CZ" b="1" dirty="0"/>
              <a:t> </a:t>
            </a:r>
            <a:r>
              <a:rPr lang="en-US" b="1" dirty="0"/>
              <a:t>morphology with </a:t>
            </a:r>
            <a:r>
              <a:rPr lang="de-DE" b="1" dirty="0"/>
              <a:t>Spitzer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HST/WFC3 NIR follow--‐up feasible </a:t>
            </a:r>
            <a:r>
              <a:rPr lang="da-DK" i="1" dirty="0">
                <a:solidFill>
                  <a:srgbClr val="FF0000"/>
                </a:solidFill>
              </a:rPr>
              <a:t>(</a:t>
            </a:r>
            <a:r>
              <a:rPr lang="da-DK" i="1" dirty="0" err="1">
                <a:solidFill>
                  <a:srgbClr val="FF0000"/>
                </a:solidFill>
              </a:rPr>
              <a:t>Hopwood</a:t>
            </a:r>
            <a:r>
              <a:rPr lang="da-DK" i="1" dirty="0">
                <a:solidFill>
                  <a:srgbClr val="FF0000"/>
                </a:solidFill>
              </a:rPr>
              <a:t> et al. </a:t>
            </a:r>
            <a:r>
              <a:rPr lang="da-DK" i="1" dirty="0" smtClean="0">
                <a:solidFill>
                  <a:srgbClr val="FF0000"/>
                </a:solidFill>
              </a:rPr>
              <a:t>2011)</a:t>
            </a:r>
            <a:endParaRPr lang="da-DK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6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Herschel + SALT + </a:t>
            </a:r>
            <a:r>
              <a:rPr lang="en-US" sz="3600" dirty="0" err="1" smtClean="0"/>
              <a:t>MeerKAT</a:t>
            </a:r>
            <a:endParaRPr lang="en-US" sz="3600" dirty="0" smtClean="0"/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323528" y="1447800"/>
            <a:ext cx="8820472" cy="486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200" b="1" dirty="0" smtClean="0"/>
          </a:p>
          <a:p>
            <a:pPr eaLnBrk="0" hangingPunct="0"/>
            <a:r>
              <a:rPr lang="en-US" b="1" dirty="0"/>
              <a:t>L</a:t>
            </a:r>
            <a:r>
              <a:rPr lang="cs-CZ" b="1" dirty="0" err="1" smtClean="0"/>
              <a:t>ensed</a:t>
            </a:r>
            <a:r>
              <a:rPr lang="cs-CZ" b="1" dirty="0" smtClean="0"/>
              <a:t> </a:t>
            </a:r>
            <a:r>
              <a:rPr lang="en-US" b="1" dirty="0"/>
              <a:t>SMGs </a:t>
            </a:r>
            <a:r>
              <a:rPr lang="en-US" b="1" dirty="0" smtClean="0"/>
              <a:t>and Lensing optical galaxies + HLIGS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 err="1">
                <a:solidFill>
                  <a:srgbClr val="FF0000"/>
                </a:solidFill>
              </a:rPr>
              <a:t>submm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 smtClean="0">
                <a:solidFill>
                  <a:srgbClr val="FF0000"/>
                </a:solidFill>
              </a:rPr>
              <a:t> radio </a:t>
            </a:r>
            <a:r>
              <a:rPr lang="cs-CZ" dirty="0" smtClean="0">
                <a:solidFill>
                  <a:srgbClr val="FF0000"/>
                </a:solidFill>
              </a:rPr>
              <a:t>CO </a:t>
            </a:r>
            <a:r>
              <a:rPr lang="cs-CZ" dirty="0" smtClean="0">
                <a:solidFill>
                  <a:srgbClr val="FF0000"/>
                </a:solidFill>
              </a:rPr>
              <a:t>z and </a:t>
            </a:r>
            <a:r>
              <a:rPr lang="cs-CZ" dirty="0" err="1" smtClean="0">
                <a:solidFill>
                  <a:srgbClr val="FF0000"/>
                </a:solidFill>
              </a:rPr>
              <a:t>imaging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+ </a:t>
            </a:r>
            <a:r>
              <a:rPr lang="en-US" dirty="0" smtClean="0">
                <a:solidFill>
                  <a:srgbClr val="FF0000"/>
                </a:solidFill>
              </a:rPr>
              <a:t>SALT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redshifts</a:t>
            </a:r>
            <a:r>
              <a:rPr lang="de-DE" dirty="0" smtClean="0">
                <a:solidFill>
                  <a:srgbClr val="FF0000"/>
                </a:solidFill>
              </a:rPr>
              <a:t> + </a:t>
            </a:r>
            <a:r>
              <a:rPr lang="de-DE" dirty="0" err="1" smtClean="0">
                <a:solidFill>
                  <a:srgbClr val="FF0000"/>
                </a:solidFill>
              </a:rPr>
              <a:t>Lyma</a:t>
            </a:r>
            <a:endParaRPr lang="en-US" dirty="0">
              <a:solidFill>
                <a:srgbClr val="FF0000"/>
              </a:solidFill>
            </a:endParaRPr>
          </a:p>
          <a:p>
            <a:pPr eaLnBrk="0" hangingPunct="0"/>
            <a:r>
              <a:rPr lang="fr-FR" i="1" dirty="0" smtClean="0"/>
              <a:t>(</a:t>
            </a:r>
            <a:r>
              <a:rPr lang="fr-FR" i="1" dirty="0" err="1" smtClean="0"/>
              <a:t>e.g</a:t>
            </a:r>
            <a:r>
              <a:rPr lang="fr-FR" i="1" dirty="0" smtClean="0"/>
              <a:t>. </a:t>
            </a:r>
            <a:r>
              <a:rPr lang="fr-FR" i="1" dirty="0" smtClean="0"/>
              <a:t>Fu</a:t>
            </a:r>
            <a:r>
              <a:rPr lang="fr-FR" i="1" dirty="0" smtClean="0"/>
              <a:t> </a:t>
            </a:r>
            <a:r>
              <a:rPr lang="fr-FR" i="1" dirty="0"/>
              <a:t>et al. </a:t>
            </a:r>
            <a:r>
              <a:rPr lang="fr-FR" i="1" dirty="0" smtClean="0"/>
              <a:t>2011, </a:t>
            </a:r>
            <a:r>
              <a:rPr lang="fr-FR" i="1" dirty="0" err="1" smtClean="0"/>
              <a:t>Bussman</a:t>
            </a:r>
            <a:r>
              <a:rPr lang="fr-FR" i="1" dirty="0" smtClean="0"/>
              <a:t> </a:t>
            </a:r>
            <a:r>
              <a:rPr lang="fr-FR" i="1" dirty="0"/>
              <a:t>et al. </a:t>
            </a:r>
            <a:r>
              <a:rPr lang="fr-FR" i="1" dirty="0" smtClean="0"/>
              <a:t>2011, </a:t>
            </a:r>
            <a:r>
              <a:rPr lang="fr-FR" i="1" dirty="0" smtClean="0"/>
              <a:t>Leeuw</a:t>
            </a:r>
            <a:r>
              <a:rPr lang="fr-FR" i="1" dirty="0" smtClean="0"/>
              <a:t> </a:t>
            </a:r>
            <a:r>
              <a:rPr lang="fr-FR" i="1" dirty="0"/>
              <a:t>et al. </a:t>
            </a:r>
            <a:r>
              <a:rPr lang="en-US" i="1" dirty="0" err="1"/>
              <a:t>i</a:t>
            </a:r>
            <a:r>
              <a:rPr lang="fr-FR" i="1" dirty="0"/>
              <a:t>n </a:t>
            </a:r>
            <a:r>
              <a:rPr lang="fr-FR" i="1" dirty="0" err="1"/>
              <a:t>prep</a:t>
            </a:r>
            <a:r>
              <a:rPr lang="fr-FR" i="1" dirty="0"/>
              <a:t>)</a:t>
            </a:r>
          </a:p>
          <a:p>
            <a:pPr eaLnBrk="0" hangingPunct="0"/>
            <a:endParaRPr lang="en-US" b="1" dirty="0" smtClean="0"/>
          </a:p>
          <a:p>
            <a:pPr eaLnBrk="0" hangingPunct="0"/>
            <a:r>
              <a:rPr lang="en-US" b="1" dirty="0" smtClean="0"/>
              <a:t>Masers in the Lensed SMGs + HLIGS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 err="1" smtClean="0">
                <a:solidFill>
                  <a:srgbClr val="FF0000"/>
                </a:solidFill>
              </a:rPr>
              <a:t>eVLA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MeerKAT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are </a:t>
            </a:r>
            <a:r>
              <a:rPr lang="en-US" dirty="0" smtClean="0"/>
              <a:t>key </a:t>
            </a:r>
          </a:p>
          <a:p>
            <a:pPr eaLnBrk="0" hangingPunct="0"/>
            <a:r>
              <a:rPr lang="fr-FR" i="1" dirty="0" smtClean="0"/>
              <a:t>(</a:t>
            </a:r>
            <a:r>
              <a:rPr lang="fr-FR" i="1" dirty="0" err="1" smtClean="0"/>
              <a:t>Ivison</a:t>
            </a:r>
            <a:r>
              <a:rPr lang="fr-FR" i="1" dirty="0" smtClean="0"/>
              <a:t> et al. .</a:t>
            </a:r>
            <a:r>
              <a:rPr lang="fr-FR" i="1" dirty="0" smtClean="0"/>
              <a:t>)</a:t>
            </a:r>
            <a:endParaRPr lang="en-US" dirty="0"/>
          </a:p>
          <a:p>
            <a:pPr eaLnBrk="0" hangingPunct="0"/>
            <a:endParaRPr lang="en-US" b="1" dirty="0" smtClean="0"/>
          </a:p>
          <a:p>
            <a:pPr eaLnBrk="0" hangingPunct="0"/>
            <a:r>
              <a:rPr lang="en-US" b="1" dirty="0" smtClean="0"/>
              <a:t>Proto-clusters, Pro-planetary systems, Radio Galaxies + QSOs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 smtClean="0">
                <a:solidFill>
                  <a:srgbClr val="FF0000"/>
                </a:solidFill>
              </a:rPr>
              <a:t>SALT redshifts + </a:t>
            </a:r>
            <a:r>
              <a:rPr lang="en-US" dirty="0" err="1" smtClean="0">
                <a:solidFill>
                  <a:srgbClr val="FF0000"/>
                </a:solidFill>
              </a:rPr>
              <a:t>MeerKAT</a:t>
            </a:r>
            <a:r>
              <a:rPr lang="en-US" dirty="0" smtClean="0">
                <a:solidFill>
                  <a:srgbClr val="FF0000"/>
                </a:solidFill>
              </a:rPr>
              <a:t> imaging +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da-DK" i="1" dirty="0" smtClean="0">
                <a:solidFill>
                  <a:srgbClr val="FF0000"/>
                </a:solidFill>
              </a:rPr>
              <a:t>(Thompson et al., </a:t>
            </a:r>
            <a:r>
              <a:rPr lang="da-DK" i="1" dirty="0" err="1" smtClean="0">
                <a:solidFill>
                  <a:srgbClr val="FF0000"/>
                </a:solidFill>
              </a:rPr>
              <a:t>Jarvis</a:t>
            </a:r>
            <a:r>
              <a:rPr lang="da-DK" i="1" dirty="0" smtClean="0">
                <a:solidFill>
                  <a:srgbClr val="FF0000"/>
                </a:solidFill>
              </a:rPr>
              <a:t> et al., …)</a:t>
            </a:r>
            <a:endParaRPr lang="da-DK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0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A_LensingDiagra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1600"/>
            <a:ext cx="887095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3810000" y="6488113"/>
            <a:ext cx="518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CREDITS: ESA/NASA/JPL--‐Caltech/Keck/SMA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6288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SALT &amp; </a:t>
            </a:r>
            <a:r>
              <a:rPr lang="en-US" sz="1800" dirty="0" err="1" smtClean="0">
                <a:solidFill>
                  <a:srgbClr val="FF0000"/>
                </a:solidFill>
              </a:rPr>
              <a:t>MeerKAT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59146" y="4725144"/>
            <a:ext cx="1777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SALT &amp; </a:t>
            </a:r>
            <a:r>
              <a:rPr lang="en-US" sz="1600" dirty="0" err="1" smtClean="0">
                <a:solidFill>
                  <a:srgbClr val="FF0000"/>
                </a:solidFill>
              </a:rPr>
              <a:t>MeerKAT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4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05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Herschel – SALT - </a:t>
            </a:r>
            <a:r>
              <a:rPr lang="en-US" sz="3600" dirty="0" err="1" smtClean="0"/>
              <a:t>MeerKAT</a:t>
            </a:r>
            <a:endParaRPr lang="en-US" sz="3600" dirty="0" smtClean="0"/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467544" y="1447800"/>
            <a:ext cx="8424936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200" b="1" dirty="0" smtClean="0"/>
          </a:p>
          <a:p>
            <a:pPr eaLnBrk="0" hangingPunct="0"/>
            <a:r>
              <a:rPr lang="en-US" b="1" dirty="0" smtClean="0"/>
              <a:t>These </a:t>
            </a:r>
            <a:r>
              <a:rPr lang="cs-CZ" b="1" dirty="0" err="1"/>
              <a:t>lensed</a:t>
            </a:r>
            <a:r>
              <a:rPr lang="cs-CZ" b="1" dirty="0"/>
              <a:t> </a:t>
            </a:r>
            <a:r>
              <a:rPr lang="en-US" b="1" dirty="0"/>
              <a:t>SMGs are invisible in the optical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 err="1">
                <a:solidFill>
                  <a:srgbClr val="FF0000"/>
                </a:solidFill>
              </a:rPr>
              <a:t>submm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photo</a:t>
            </a:r>
            <a:r>
              <a:rPr lang="cs-CZ" dirty="0">
                <a:solidFill>
                  <a:srgbClr val="FF0000"/>
                </a:solidFill>
              </a:rPr>
              <a:t>-z </a:t>
            </a:r>
            <a:r>
              <a:rPr lang="en-US" dirty="0">
                <a:solidFill>
                  <a:srgbClr val="FF0000"/>
                </a:solidFill>
              </a:rPr>
              <a:t>+ CO </a:t>
            </a:r>
            <a:r>
              <a:rPr lang="de-DE" dirty="0" err="1">
                <a:solidFill>
                  <a:srgbClr val="FF0000"/>
                </a:solidFill>
              </a:rPr>
              <a:t>redshifts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are crucial</a:t>
            </a:r>
          </a:p>
          <a:p>
            <a:pPr eaLnBrk="0" hangingPunct="0"/>
            <a:r>
              <a:rPr lang="fr-FR" i="1" dirty="0"/>
              <a:t>(Frayer et al. 2010, </a:t>
            </a:r>
            <a:r>
              <a:rPr lang="fr-FR" i="1" dirty="0" err="1"/>
              <a:t>Lupu</a:t>
            </a:r>
            <a:r>
              <a:rPr lang="fr-FR" i="1" dirty="0"/>
              <a:t> et al. </a:t>
            </a:r>
            <a:r>
              <a:rPr lang="fr-FR" i="1" dirty="0" smtClean="0"/>
              <a:t>2011, </a:t>
            </a:r>
            <a:r>
              <a:rPr lang="fr-FR" i="1" dirty="0"/>
              <a:t>Krips et al. </a:t>
            </a:r>
            <a:r>
              <a:rPr lang="en-US" i="1" dirty="0" err="1"/>
              <a:t>i</a:t>
            </a:r>
            <a:r>
              <a:rPr lang="fr-FR" i="1" dirty="0"/>
              <a:t>n </a:t>
            </a:r>
            <a:r>
              <a:rPr lang="fr-FR" i="1" dirty="0" err="1"/>
              <a:t>prep</a:t>
            </a:r>
            <a:r>
              <a:rPr lang="fr-FR" i="1" dirty="0"/>
              <a:t>)</a:t>
            </a:r>
          </a:p>
          <a:p>
            <a:pPr eaLnBrk="0" hangingPunct="0"/>
            <a:endParaRPr lang="en-US" b="1" dirty="0" smtClean="0"/>
          </a:p>
          <a:p>
            <a:pPr eaLnBrk="0" hangingPunct="0"/>
            <a:r>
              <a:rPr lang="en-US" b="1" dirty="0" smtClean="0"/>
              <a:t>High</a:t>
            </a:r>
            <a:r>
              <a:rPr lang="en-US" b="1" dirty="0"/>
              <a:t>-resolution at </a:t>
            </a:r>
            <a:r>
              <a:rPr lang="en-US" b="1" dirty="0" err="1"/>
              <a:t>submm</a:t>
            </a:r>
            <a:r>
              <a:rPr lang="en-US" b="1" dirty="0"/>
              <a:t> and radio mapping is crucial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SMA, </a:t>
            </a:r>
            <a:r>
              <a:rPr lang="en-US" dirty="0" err="1">
                <a:solidFill>
                  <a:srgbClr val="FF0000"/>
                </a:solidFill>
              </a:rPr>
              <a:t>PdBI</a:t>
            </a:r>
            <a:r>
              <a:rPr lang="en-US" dirty="0">
                <a:solidFill>
                  <a:srgbClr val="FF0000"/>
                </a:solidFill>
              </a:rPr>
              <a:t>, CARMA, VLA, ALMA, </a:t>
            </a:r>
            <a:r>
              <a:rPr lang="en-US" dirty="0" err="1">
                <a:solidFill>
                  <a:srgbClr val="FF0000"/>
                </a:solidFill>
              </a:rPr>
              <a:t>MeerKAT</a:t>
            </a:r>
            <a:r>
              <a:rPr lang="en-US" dirty="0">
                <a:solidFill>
                  <a:srgbClr val="FF0000"/>
                </a:solidFill>
              </a:rPr>
              <a:t>, SKA </a:t>
            </a:r>
            <a:r>
              <a:rPr lang="en-US" dirty="0"/>
              <a:t>are </a:t>
            </a:r>
            <a:r>
              <a:rPr lang="en-US" dirty="0" smtClean="0"/>
              <a:t>key </a:t>
            </a:r>
          </a:p>
          <a:p>
            <a:pPr eaLnBrk="0" hangingPunct="0"/>
            <a:r>
              <a:rPr lang="fr-FR" i="1" dirty="0" smtClean="0"/>
              <a:t>(</a:t>
            </a:r>
            <a:r>
              <a:rPr lang="fr-FR" i="1" dirty="0"/>
              <a:t>Krips et al. </a:t>
            </a:r>
            <a:r>
              <a:rPr lang="en-US" i="1" dirty="0" err="1"/>
              <a:t>i</a:t>
            </a:r>
            <a:r>
              <a:rPr lang="fr-FR" i="1" dirty="0"/>
              <a:t>n </a:t>
            </a:r>
            <a:r>
              <a:rPr lang="fr-FR" i="1" dirty="0" err="1"/>
              <a:t>prep</a:t>
            </a:r>
            <a:r>
              <a:rPr lang="fr-FR" i="1" dirty="0"/>
              <a:t>, Leeuw et al. in </a:t>
            </a:r>
            <a:r>
              <a:rPr lang="fr-FR" i="1" dirty="0" err="1"/>
              <a:t>prep</a:t>
            </a:r>
            <a:r>
              <a:rPr lang="fr-FR" i="1" dirty="0"/>
              <a:t>, Ivan et al. </a:t>
            </a:r>
            <a:r>
              <a:rPr lang="en-US" i="1" dirty="0" err="1"/>
              <a:t>i</a:t>
            </a:r>
            <a:r>
              <a:rPr lang="fr-FR" i="1" dirty="0" smtClean="0"/>
              <a:t>n </a:t>
            </a:r>
            <a:r>
              <a:rPr lang="fr-FR" i="1" dirty="0" err="1" smtClean="0"/>
              <a:t>prep</a:t>
            </a:r>
            <a:r>
              <a:rPr lang="fr-FR" i="1" dirty="0" smtClean="0"/>
              <a:t>..)</a:t>
            </a:r>
            <a:endParaRPr lang="en-US" dirty="0"/>
          </a:p>
          <a:p>
            <a:pPr eaLnBrk="0" hangingPunct="0"/>
            <a:endParaRPr lang="en-US" b="1" dirty="0" smtClean="0"/>
          </a:p>
          <a:p>
            <a:pPr eaLnBrk="0" hangingPunct="0"/>
            <a:r>
              <a:rPr lang="en-US" b="1" dirty="0" smtClean="0"/>
              <a:t>We </a:t>
            </a:r>
            <a:r>
              <a:rPr lang="en-US" b="1" dirty="0"/>
              <a:t>can </a:t>
            </a:r>
            <a:r>
              <a:rPr lang="cs-CZ" b="1" dirty="0" err="1"/>
              <a:t>detect</a:t>
            </a:r>
            <a:r>
              <a:rPr lang="cs-CZ" b="1" dirty="0"/>
              <a:t> </a:t>
            </a:r>
            <a:r>
              <a:rPr lang="en-US" b="1" dirty="0"/>
              <a:t>the </a:t>
            </a:r>
            <a:r>
              <a:rPr lang="cs-CZ" b="1" dirty="0" err="1"/>
              <a:t>lensed</a:t>
            </a:r>
            <a:r>
              <a:rPr lang="cs-CZ" b="1" dirty="0"/>
              <a:t> </a:t>
            </a:r>
            <a:r>
              <a:rPr lang="en-US" b="1" dirty="0"/>
              <a:t>morphology with </a:t>
            </a:r>
            <a:r>
              <a:rPr lang="de-DE" b="1" dirty="0"/>
              <a:t>Spitzer</a:t>
            </a:r>
            <a:endParaRPr lang="en-US" dirty="0"/>
          </a:p>
          <a:p>
            <a:pPr eaLnBrk="0" hangingPunct="0"/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HST/WFC3 NIR follow--‐up feasible </a:t>
            </a:r>
            <a:r>
              <a:rPr lang="da-DK" i="1" dirty="0">
                <a:solidFill>
                  <a:srgbClr val="FF0000"/>
                </a:solidFill>
              </a:rPr>
              <a:t>(</a:t>
            </a:r>
            <a:r>
              <a:rPr lang="da-DK" i="1" dirty="0" err="1">
                <a:solidFill>
                  <a:srgbClr val="FF0000"/>
                </a:solidFill>
              </a:rPr>
              <a:t>Hopwood</a:t>
            </a:r>
            <a:r>
              <a:rPr lang="da-DK" i="1" dirty="0">
                <a:solidFill>
                  <a:srgbClr val="FF0000"/>
                </a:solidFill>
              </a:rPr>
              <a:t> et al. </a:t>
            </a:r>
            <a:r>
              <a:rPr lang="da-DK" i="1" dirty="0" smtClean="0">
                <a:solidFill>
                  <a:srgbClr val="FF0000"/>
                </a:solidFill>
              </a:rPr>
              <a:t>2011)</a:t>
            </a:r>
            <a:endParaRPr lang="da-DK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3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Papers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27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CAN008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729663" cy="937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43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SCAN0081_rotat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88900"/>
            <a:ext cx="9525000" cy="783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949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solidFill>
                  <a:srgbClr val="FF0000"/>
                </a:solidFill>
              </a:rPr>
              <a:t>The Hershel-ATLAS</a:t>
            </a:r>
            <a:endParaRPr lang="en-US"/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5496" y="4114800"/>
            <a:ext cx="9036496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Candara" pitchFamily="-72" charset="0"/>
              </a:rPr>
              <a:t>Largest Open Time Key Project on </a:t>
            </a:r>
            <a:r>
              <a:rPr lang="en-US" sz="2600" dirty="0">
                <a:solidFill>
                  <a:srgbClr val="000000"/>
                </a:solidFill>
                <a:latin typeface="Candara Italic" pitchFamily="-72" charset="0"/>
              </a:rPr>
              <a:t>Herschel </a:t>
            </a:r>
            <a:r>
              <a:rPr lang="en-US" sz="1800" dirty="0">
                <a:solidFill>
                  <a:srgbClr val="000000"/>
                </a:solidFill>
                <a:latin typeface="Candara Italic" pitchFamily="-72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Candara Italic" pitchFamily="-72" charset="0"/>
              </a:rPr>
              <a:t>Eales</a:t>
            </a:r>
            <a:r>
              <a:rPr lang="en-US" sz="1800" dirty="0">
                <a:solidFill>
                  <a:srgbClr val="000000"/>
                </a:solidFill>
                <a:latin typeface="Candara Italic" pitchFamily="-72" charset="0"/>
              </a:rPr>
              <a:t> et al. 2010)</a:t>
            </a:r>
            <a:endParaRPr lang="en-US" sz="2400" dirty="0">
              <a:solidFill>
                <a:srgbClr val="000000"/>
              </a:solidFill>
              <a:latin typeface="Candara" pitchFamily="-7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ndara Bold" pitchFamily="-72" charset="0"/>
              </a:rPr>
              <a:t>600 hours </a:t>
            </a:r>
            <a:r>
              <a:rPr lang="en-US" sz="2400" dirty="0">
                <a:solidFill>
                  <a:srgbClr val="000000"/>
                </a:solidFill>
                <a:latin typeface="Candara" pitchFamily="-72" charset="0"/>
              </a:rPr>
              <a:t>for about </a:t>
            </a:r>
            <a:r>
              <a:rPr lang="en-US" sz="2400" dirty="0">
                <a:solidFill>
                  <a:srgbClr val="000000"/>
                </a:solidFill>
                <a:latin typeface="Candara Bold" pitchFamily="-72" charset="0"/>
              </a:rPr>
              <a:t>550 deg</a:t>
            </a:r>
            <a:r>
              <a:rPr lang="en-US" sz="3000" baseline="30000" dirty="0">
                <a:solidFill>
                  <a:srgbClr val="000000"/>
                </a:solidFill>
                <a:latin typeface="Candara Bold" pitchFamily="-72" charset="0"/>
              </a:rPr>
              <a:t>2</a:t>
            </a:r>
            <a:endParaRPr lang="en-US" sz="2400" dirty="0">
              <a:solidFill>
                <a:srgbClr val="000000"/>
              </a:solidFill>
              <a:latin typeface="Candara" pitchFamily="-7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ndara" pitchFamily="-72" charset="0"/>
              </a:rPr>
              <a:t>PACS+SPIRE: </a:t>
            </a:r>
            <a:r>
              <a:rPr lang="en-US" sz="2400" dirty="0">
                <a:solidFill>
                  <a:srgbClr val="000000"/>
                </a:solidFill>
                <a:latin typeface="Candara Bold" pitchFamily="-72" charset="0"/>
              </a:rPr>
              <a:t>110</a:t>
            </a:r>
            <a:r>
              <a:rPr lang="en-US" sz="2400" dirty="0">
                <a:solidFill>
                  <a:srgbClr val="000000"/>
                </a:solidFill>
                <a:latin typeface="Candara" pitchFamily="-72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Candara Bold" pitchFamily="-72" charset="0"/>
              </a:rPr>
              <a:t>160</a:t>
            </a:r>
            <a:r>
              <a:rPr lang="en-US" sz="2400" dirty="0">
                <a:solidFill>
                  <a:srgbClr val="000000"/>
                </a:solidFill>
                <a:latin typeface="Candara" pitchFamily="-72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Candara Bold" pitchFamily="-72" charset="0"/>
              </a:rPr>
              <a:t>250</a:t>
            </a:r>
            <a:r>
              <a:rPr lang="en-US" sz="2400" dirty="0">
                <a:solidFill>
                  <a:srgbClr val="000000"/>
                </a:solidFill>
                <a:latin typeface="Candara" pitchFamily="-72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Candara Bold" pitchFamily="-72" charset="0"/>
              </a:rPr>
              <a:t>350</a:t>
            </a:r>
            <a:r>
              <a:rPr lang="en-US" sz="2400" dirty="0">
                <a:solidFill>
                  <a:srgbClr val="000000"/>
                </a:solidFill>
                <a:latin typeface="Candara" pitchFamily="-72" charset="0"/>
              </a:rPr>
              <a:t>, and </a:t>
            </a:r>
            <a:r>
              <a:rPr lang="en-US" sz="2400" dirty="0">
                <a:solidFill>
                  <a:srgbClr val="000000"/>
                </a:solidFill>
                <a:latin typeface="Candara Bold" pitchFamily="-72" charset="0"/>
              </a:rPr>
              <a:t>500</a:t>
            </a:r>
            <a:r>
              <a:rPr lang="en-US" sz="2100" dirty="0">
                <a:solidFill>
                  <a:srgbClr val="000000"/>
                </a:solidFill>
                <a:latin typeface="Candara Bold" pitchFamily="-72" charset="0"/>
              </a:rPr>
              <a:t>μm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dirty="0">
                <a:solidFill>
                  <a:srgbClr val="000000"/>
                </a:solidFill>
                <a:latin typeface="Candara Bold" pitchFamily="-72" charset="0"/>
              </a:rPr>
              <a:t>                              ~9’’, ~13</a:t>
            </a:r>
            <a:r>
              <a:rPr lang="en-US" sz="2100" dirty="0">
                <a:solidFill>
                  <a:srgbClr val="000000"/>
                </a:solidFill>
              </a:rPr>
              <a:t>’’</a:t>
            </a:r>
            <a:r>
              <a:rPr lang="en-US" sz="2100" dirty="0">
                <a:solidFill>
                  <a:srgbClr val="000000"/>
                </a:solidFill>
                <a:latin typeface="Candara Bold" pitchFamily="-72" charset="0"/>
              </a:rPr>
              <a:t>, ~20</a:t>
            </a:r>
            <a:r>
              <a:rPr lang="en-US" sz="2100" dirty="0">
                <a:solidFill>
                  <a:srgbClr val="000000"/>
                </a:solidFill>
              </a:rPr>
              <a:t>’’</a:t>
            </a:r>
            <a:r>
              <a:rPr lang="en-US" sz="2100" dirty="0">
                <a:solidFill>
                  <a:srgbClr val="000000"/>
                </a:solidFill>
                <a:latin typeface="Candara Bold" pitchFamily="-72" charset="0"/>
              </a:rPr>
              <a:t>, ~30</a:t>
            </a:r>
            <a:r>
              <a:rPr lang="en-US" sz="2100" dirty="0">
                <a:solidFill>
                  <a:srgbClr val="000000"/>
                </a:solidFill>
              </a:rPr>
              <a:t>’’</a:t>
            </a:r>
            <a:r>
              <a:rPr lang="en-US" sz="2100" dirty="0">
                <a:solidFill>
                  <a:srgbClr val="000000"/>
                </a:solidFill>
                <a:latin typeface="Candara Bold" pitchFamily="-72" charset="0"/>
              </a:rPr>
              <a:t>,and ~40</a:t>
            </a:r>
            <a:r>
              <a:rPr lang="ja-JP" altLang="en-US" sz="2100" dirty="0">
                <a:solidFill>
                  <a:srgbClr val="000000"/>
                </a:solidFill>
              </a:rPr>
              <a:t>’’</a:t>
            </a:r>
            <a:endParaRPr lang="en-US" sz="2100" dirty="0">
              <a:solidFill>
                <a:srgbClr val="000000"/>
              </a:solidFill>
              <a:latin typeface="Candara Bold" pitchFamily="-7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solidFill>
                  <a:srgbClr val="000000"/>
                </a:solidFill>
                <a:latin typeface="Candara" pitchFamily="-72" charset="0"/>
              </a:rPr>
              <a:t>Led by </a:t>
            </a:r>
            <a:r>
              <a:rPr lang="en-US" sz="2200" dirty="0">
                <a:solidFill>
                  <a:srgbClr val="000000"/>
                </a:solidFill>
                <a:latin typeface="Candara Bold" pitchFamily="-72" charset="0"/>
              </a:rPr>
              <a:t>Steve </a:t>
            </a:r>
            <a:r>
              <a:rPr lang="en-US" sz="2200" dirty="0" err="1">
                <a:solidFill>
                  <a:srgbClr val="000000"/>
                </a:solidFill>
                <a:latin typeface="Candara Bold" pitchFamily="-72" charset="0"/>
              </a:rPr>
              <a:t>Eales</a:t>
            </a:r>
            <a:r>
              <a:rPr lang="en-US" sz="2200" dirty="0">
                <a:solidFill>
                  <a:srgbClr val="000000"/>
                </a:solidFill>
                <a:latin typeface="Candara Bold" pitchFamily="-72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ndara" pitchFamily="-72" charset="0"/>
              </a:rPr>
              <a:t>(Cardiff) </a:t>
            </a:r>
            <a:r>
              <a:rPr lang="en-US" sz="2200" dirty="0">
                <a:solidFill>
                  <a:srgbClr val="000000"/>
                </a:solidFill>
                <a:latin typeface="Candara" pitchFamily="-72" charset="0"/>
              </a:rPr>
              <a:t>&amp; </a:t>
            </a:r>
            <a:r>
              <a:rPr lang="en-US" sz="2200" dirty="0">
                <a:solidFill>
                  <a:srgbClr val="000000"/>
                </a:solidFill>
                <a:latin typeface="Candara Bold" pitchFamily="-72" charset="0"/>
              </a:rPr>
              <a:t>Loretta Dunne </a:t>
            </a:r>
            <a:r>
              <a:rPr lang="en-US" sz="1800" dirty="0">
                <a:solidFill>
                  <a:srgbClr val="000000"/>
                </a:solidFill>
                <a:latin typeface="Candara" pitchFamily="-72" charset="0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Candara" pitchFamily="-72" charset="0"/>
              </a:rPr>
              <a:t>Nottingham + NZ ) </a:t>
            </a:r>
            <a:r>
              <a:rPr lang="en-US" sz="2200" dirty="0">
                <a:solidFill>
                  <a:srgbClr val="000000"/>
                </a:solidFill>
                <a:latin typeface="Candara" pitchFamily="-72" charset="0"/>
              </a:rPr>
              <a:t>+ </a:t>
            </a:r>
            <a:r>
              <a:rPr lang="en-US" sz="2200" dirty="0">
                <a:solidFill>
                  <a:srgbClr val="000000"/>
                </a:solidFill>
                <a:latin typeface="Candara Bold" pitchFamily="-72" charset="0"/>
              </a:rPr>
              <a:t>150 co-­‐Is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n-US" sz="2400"/>
          </a:p>
        </p:txBody>
      </p:sp>
      <p:pic>
        <p:nvPicPr>
          <p:cNvPr id="18436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1828800"/>
            <a:ext cx="1435100" cy="1981200"/>
          </a:xfrm>
        </p:spPr>
      </p:pic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2133600" y="1914525"/>
            <a:ext cx="2528888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>
                <a:solidFill>
                  <a:srgbClr val="000000"/>
                </a:solidFill>
                <a:latin typeface="Helvetica" pitchFamily="-72" charset="0"/>
              </a:rPr>
              <a:t>A</a:t>
            </a:r>
            <a:r>
              <a:rPr lang="en-US" sz="2200" i="1">
                <a:solidFill>
                  <a:srgbClr val="09060B"/>
                </a:solidFill>
                <a:latin typeface="Helvetica" pitchFamily="-72" charset="0"/>
              </a:rPr>
              <a:t>STROPHYSICAL</a:t>
            </a:r>
          </a:p>
          <a:p>
            <a:pPr eaLnBrk="0" hangingPunct="0"/>
            <a:r>
              <a:rPr lang="en-US" sz="2200">
                <a:solidFill>
                  <a:srgbClr val="000000"/>
                </a:solidFill>
                <a:latin typeface="Helvetica" pitchFamily="-72" charset="0"/>
              </a:rPr>
              <a:t>T</a:t>
            </a:r>
            <a:r>
              <a:rPr lang="en-US" sz="2200" i="1">
                <a:solidFill>
                  <a:srgbClr val="09060B"/>
                </a:solidFill>
                <a:latin typeface="Helvetica" pitchFamily="-72" charset="0"/>
              </a:rPr>
              <a:t>ERAHERTZ</a:t>
            </a:r>
          </a:p>
          <a:p>
            <a:pPr eaLnBrk="0" hangingPunct="0"/>
            <a:r>
              <a:rPr lang="en-US" sz="2200">
                <a:solidFill>
                  <a:srgbClr val="000000"/>
                </a:solidFill>
                <a:latin typeface="Helvetica" pitchFamily="-72" charset="0"/>
              </a:rPr>
              <a:t>L</a:t>
            </a:r>
            <a:r>
              <a:rPr lang="en-US" sz="2200" i="1">
                <a:solidFill>
                  <a:srgbClr val="09060B"/>
                </a:solidFill>
                <a:latin typeface="Helvetica" pitchFamily="-72" charset="0"/>
              </a:rPr>
              <a:t>ARGE</a:t>
            </a:r>
          </a:p>
          <a:p>
            <a:pPr eaLnBrk="0" hangingPunct="0"/>
            <a:r>
              <a:rPr lang="en-US" sz="2200">
                <a:solidFill>
                  <a:srgbClr val="000000"/>
                </a:solidFill>
                <a:latin typeface="Helvetica" pitchFamily="-72" charset="0"/>
              </a:rPr>
              <a:t>A</a:t>
            </a:r>
            <a:r>
              <a:rPr lang="en-US" sz="2200" i="1">
                <a:solidFill>
                  <a:srgbClr val="09060B"/>
                </a:solidFill>
                <a:latin typeface="Helvetica" pitchFamily="-72" charset="0"/>
              </a:rPr>
              <a:t>REA</a:t>
            </a:r>
          </a:p>
          <a:p>
            <a:pPr eaLnBrk="0" hangingPunct="0"/>
            <a:r>
              <a:rPr lang="en-US" sz="2200">
                <a:solidFill>
                  <a:srgbClr val="000000"/>
                </a:solidFill>
                <a:latin typeface="Helvetica" pitchFamily="-72" charset="0"/>
              </a:rPr>
              <a:t>S</a:t>
            </a:r>
            <a:r>
              <a:rPr lang="en-US" sz="2200" i="1">
                <a:solidFill>
                  <a:srgbClr val="09060B"/>
                </a:solidFill>
                <a:latin typeface="Helvetica" pitchFamily="-72" charset="0"/>
              </a:rPr>
              <a:t>URVEY</a:t>
            </a:r>
          </a:p>
        </p:txBody>
      </p:sp>
      <p:pic>
        <p:nvPicPr>
          <p:cNvPr id="18438" name="Picture 5" descr="Herschel_ni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0"/>
            <a:ext cx="20574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2"/>
          <p:cNvSpPr txBox="1">
            <a:spLocks noChangeArrowheads="1"/>
          </p:cNvSpPr>
          <p:nvPr/>
        </p:nvSpPr>
        <p:spPr bwMode="auto">
          <a:xfrm>
            <a:off x="7086600" y="2859088"/>
            <a:ext cx="2141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rgbClr val="FF0000"/>
                </a:solidFill>
              </a:rPr>
              <a:t>The </a:t>
            </a:r>
            <a:r>
              <a:rPr lang="en-US" sz="1800" dirty="0" smtClean="0">
                <a:solidFill>
                  <a:srgbClr val="FF0000"/>
                </a:solidFill>
              </a:rPr>
              <a:t>Hershel</a:t>
            </a:r>
            <a:endParaRPr lang="en-US" sz="1800" dirty="0">
              <a:solidFill>
                <a:srgbClr val="FF0000"/>
              </a:solidFill>
            </a:endParaRPr>
          </a:p>
          <a:p>
            <a:pPr eaLnBrk="0" hangingPunct="0"/>
            <a:r>
              <a:rPr lang="en-US" sz="1800" dirty="0">
                <a:solidFill>
                  <a:srgbClr val="FF0000"/>
                </a:solidFill>
              </a:rPr>
              <a:t>Space Observatory</a:t>
            </a:r>
          </a:p>
        </p:txBody>
      </p:sp>
    </p:spTree>
    <p:extLst>
      <p:ext uri="{BB962C8B-B14F-4D97-AF65-F5344CB8AC3E}">
        <p14:creationId xmlns:p14="http://schemas.microsoft.com/office/powerpoint/2010/main" val="205154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On-going and Follow-up Work</a:t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z="2800" smtClean="0">
                <a:solidFill>
                  <a:srgbClr val="FF0000"/>
                </a:solidFill>
              </a:rPr>
              <a:t>(not a complete list)</a:t>
            </a:r>
          </a:p>
        </p:txBody>
      </p:sp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381000" y="1752600"/>
            <a:ext cx="8382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0000"/>
                </a:solidFill>
              </a:rPr>
              <a:t>HERSCHEL</a:t>
            </a:r>
            <a:r>
              <a:rPr lang="en-US" sz="2000" b="1" dirty="0"/>
              <a:t>: </a:t>
            </a:r>
            <a:r>
              <a:rPr lang="en-US" sz="2000" dirty="0"/>
              <a:t>More </a:t>
            </a:r>
            <a:r>
              <a:rPr lang="en-US" sz="2000" dirty="0">
                <a:solidFill>
                  <a:srgbClr val="FF0000"/>
                </a:solidFill>
              </a:rPr>
              <a:t>H-ATLAS fields + New </a:t>
            </a:r>
            <a:r>
              <a:rPr lang="en-US" sz="2000" dirty="0"/>
              <a:t>Approved Large programs</a:t>
            </a:r>
          </a:p>
          <a:p>
            <a:pPr eaLnBrk="0" hangingPunct="0"/>
            <a:r>
              <a:rPr lang="en-US" sz="2000" b="1" dirty="0">
                <a:solidFill>
                  <a:srgbClr val="FF0000"/>
                </a:solidFill>
              </a:rPr>
              <a:t>HST</a:t>
            </a:r>
            <a:r>
              <a:rPr lang="en-US" sz="2000" b="1" dirty="0"/>
              <a:t>/WFC3 NIR</a:t>
            </a:r>
            <a:r>
              <a:rPr lang="en-US" sz="2000" dirty="0"/>
              <a:t>: April 2011 (for the 5 lenses in </a:t>
            </a:r>
            <a:r>
              <a:rPr lang="en-US" sz="2000" i="1" dirty="0"/>
              <a:t>Science</a:t>
            </a:r>
            <a:r>
              <a:rPr lang="en-US" sz="2000" dirty="0"/>
              <a:t>)</a:t>
            </a:r>
          </a:p>
          <a:p>
            <a:pPr eaLnBrk="0" hangingPunct="0"/>
            <a:r>
              <a:rPr lang="en-US" sz="2000" b="1" dirty="0">
                <a:solidFill>
                  <a:srgbClr val="FF0000"/>
                </a:solidFill>
              </a:rPr>
              <a:t>SMA </a:t>
            </a:r>
            <a:r>
              <a:rPr lang="pl-PL" sz="2000" b="1" dirty="0" err="1">
                <a:solidFill>
                  <a:srgbClr val="FF0000"/>
                </a:solidFill>
              </a:rPr>
              <a:t>Legacy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fi-FI" sz="2000" b="1" dirty="0" err="1">
                <a:solidFill>
                  <a:srgbClr val="FF0000"/>
                </a:solidFill>
              </a:rPr>
              <a:t>Proposal</a:t>
            </a:r>
            <a:r>
              <a:rPr lang="en-US" sz="2000" dirty="0"/>
              <a:t>: </a:t>
            </a:r>
            <a:r>
              <a:rPr lang="da-DK" sz="2000" dirty="0" err="1"/>
              <a:t>submitted</a:t>
            </a:r>
            <a:r>
              <a:rPr lang="da-DK" sz="2000" dirty="0"/>
              <a:t> and </a:t>
            </a:r>
            <a:r>
              <a:rPr lang="da-DK" sz="2000" dirty="0" err="1"/>
              <a:t>approved</a:t>
            </a:r>
            <a:r>
              <a:rPr lang="da-DK" sz="2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H-ATLAS+HerMES</a:t>
            </a:r>
            <a:r>
              <a:rPr lang="en-US" sz="2000" dirty="0"/>
              <a:t>) : About 20 	targets from H‐ATLAS GAMA‐9h and GAMA‐15</a:t>
            </a:r>
          </a:p>
          <a:p>
            <a:pPr eaLnBrk="0" hangingPunct="0"/>
            <a:r>
              <a:rPr lang="en-US" sz="2000" b="1" dirty="0"/>
              <a:t>IRAM/MAMBO </a:t>
            </a:r>
            <a:r>
              <a:rPr lang="cs-CZ" sz="2000" dirty="0" err="1"/>
              <a:t>photometry</a:t>
            </a:r>
            <a:r>
              <a:rPr lang="cs-CZ" sz="2000" dirty="0"/>
              <a:t> </a:t>
            </a:r>
            <a:r>
              <a:rPr lang="en-US" sz="2000" dirty="0"/>
              <a:t>(B--‐rated) ~100 targets from all the 3 	GAMA fields (priority to 500 </a:t>
            </a:r>
            <a:r>
              <a:rPr lang="el-GR" sz="2000" dirty="0"/>
              <a:t>μm</a:t>
            </a:r>
            <a:r>
              <a:rPr lang="en-US" sz="2000" dirty="0"/>
              <a:t> </a:t>
            </a:r>
            <a:r>
              <a:rPr lang="de-DE" sz="2000" dirty="0" err="1"/>
              <a:t>risers</a:t>
            </a:r>
            <a:r>
              <a:rPr lang="de-DE" sz="2000" dirty="0"/>
              <a:t>)</a:t>
            </a:r>
            <a:endParaRPr lang="en-US" sz="2000" dirty="0"/>
          </a:p>
          <a:p>
            <a:pPr eaLnBrk="0" hangingPunct="0"/>
            <a:r>
              <a:rPr lang="en-US" sz="2000" b="1" dirty="0"/>
              <a:t>APEX/Z--‐spec + GBT/</a:t>
            </a:r>
            <a:r>
              <a:rPr lang="en-US" sz="2000" b="1" dirty="0" err="1"/>
              <a:t>Zpec</a:t>
            </a:r>
            <a:r>
              <a:rPr lang="en-US" sz="2000" b="1" dirty="0"/>
              <a:t>: </a:t>
            </a:r>
            <a:r>
              <a:rPr lang="en-US" sz="2000" dirty="0"/>
              <a:t>B</a:t>
            </a:r>
            <a:r>
              <a:rPr lang="da-DK" sz="2000" dirty="0"/>
              <a:t>lind </a:t>
            </a:r>
            <a:r>
              <a:rPr lang="en-US" sz="2000" dirty="0"/>
              <a:t>CO </a:t>
            </a:r>
            <a:r>
              <a:rPr lang="de-DE" sz="2000" dirty="0" err="1"/>
              <a:t>redshifts</a:t>
            </a:r>
            <a:endParaRPr lang="en-US" sz="2000" dirty="0"/>
          </a:p>
          <a:p>
            <a:pPr eaLnBrk="0" hangingPunct="0"/>
            <a:r>
              <a:rPr lang="en-US" sz="2000" b="1" dirty="0"/>
              <a:t>IRAM/</a:t>
            </a:r>
            <a:r>
              <a:rPr lang="en-US" sz="2000" b="1" dirty="0" err="1"/>
              <a:t>PdBI</a:t>
            </a:r>
            <a:r>
              <a:rPr lang="en-US" sz="2000" b="1" dirty="0"/>
              <a:t>: </a:t>
            </a:r>
            <a:r>
              <a:rPr lang="en-US" sz="2000" dirty="0"/>
              <a:t>(A and B‐rated)•high‐res CO (and </a:t>
            </a:r>
            <a:r>
              <a:rPr lang="fi-FI" sz="2000" dirty="0" err="1"/>
              <a:t>continuum</a:t>
            </a:r>
            <a:r>
              <a:rPr lang="fi-FI" sz="2000" dirty="0"/>
              <a:t>) </a:t>
            </a:r>
            <a:r>
              <a:rPr lang="nl-NL" sz="2000" dirty="0"/>
              <a:t>imaging </a:t>
            </a:r>
            <a:r>
              <a:rPr lang="en-US" sz="2000" dirty="0"/>
              <a:t>in high‐J transition•</a:t>
            </a:r>
            <a:r>
              <a:rPr lang="is-IS" sz="2000" dirty="0"/>
              <a:t>semi‐blind </a:t>
            </a:r>
            <a:r>
              <a:rPr lang="en-US" sz="2000" dirty="0"/>
              <a:t>CO </a:t>
            </a:r>
            <a:r>
              <a:rPr lang="it-IT" sz="2000" dirty="0" err="1"/>
              <a:t>spectroscopy</a:t>
            </a:r>
            <a:r>
              <a:rPr lang="it-IT" sz="2000" dirty="0"/>
              <a:t>, </a:t>
            </a:r>
            <a:r>
              <a:rPr lang="en-US" sz="2000" dirty="0"/>
              <a:t>with 3.5 &lt; </a:t>
            </a:r>
            <a:r>
              <a:rPr lang="cs-CZ" sz="2000" dirty="0" err="1"/>
              <a:t>zphot</a:t>
            </a:r>
            <a:r>
              <a:rPr lang="cs-CZ" sz="2000" dirty="0"/>
              <a:t> </a:t>
            </a:r>
            <a:r>
              <a:rPr lang="en-US" sz="2000" dirty="0"/>
              <a:t>&lt; 5.4</a:t>
            </a:r>
          </a:p>
          <a:p>
            <a:pPr eaLnBrk="0" hangingPunct="0"/>
            <a:r>
              <a:rPr lang="en-US" sz="2000" b="1" u="sng" dirty="0">
                <a:solidFill>
                  <a:srgbClr val="FF0000"/>
                </a:solidFill>
              </a:rPr>
              <a:t>CARMA</a:t>
            </a:r>
            <a:r>
              <a:rPr lang="en-US" sz="2000" b="1" dirty="0"/>
              <a:t>: </a:t>
            </a:r>
            <a:r>
              <a:rPr lang="en-US" sz="2000" dirty="0"/>
              <a:t>Approved imaging program of ~10 targets lead by Leeuw, </a:t>
            </a:r>
            <a:r>
              <a:rPr lang="en-US" sz="2000" dirty="0" smtClean="0"/>
              <a:t>L</a:t>
            </a:r>
          </a:p>
          <a:p>
            <a:pPr eaLnBrk="0" hangingPunct="0"/>
            <a:r>
              <a:rPr lang="en-US" sz="2000" b="1" dirty="0" smtClean="0">
                <a:solidFill>
                  <a:srgbClr val="FF0000"/>
                </a:solidFill>
              </a:rPr>
              <a:t>ALMA SV</a:t>
            </a:r>
            <a:r>
              <a:rPr lang="en-US" sz="2000" dirty="0" smtClean="0"/>
              <a:t>: A few proposals in preparation or submitted</a:t>
            </a:r>
            <a:endParaRPr lang="en-US" sz="2000" dirty="0"/>
          </a:p>
          <a:p>
            <a:pPr eaLnBrk="0" hangingPunct="0"/>
            <a:r>
              <a:rPr lang="en-US" sz="2000" dirty="0"/>
              <a:t>---- </a:t>
            </a:r>
            <a:r>
              <a:rPr lang="en-US" sz="2000" u="sng" dirty="0"/>
              <a:t>below is said NOT </a:t>
            </a:r>
            <a:r>
              <a:rPr lang="en-US" sz="2000" dirty="0"/>
              <a:t>on behalf of H-ATLAS team  </a:t>
            </a:r>
          </a:p>
          <a:p>
            <a:pPr eaLnBrk="0" hangingPunct="0"/>
            <a:r>
              <a:rPr lang="en-US" sz="2000" b="1" dirty="0" err="1">
                <a:solidFill>
                  <a:srgbClr val="FF0000"/>
                </a:solidFill>
              </a:rPr>
              <a:t>MeerKAT</a:t>
            </a:r>
            <a:r>
              <a:rPr lang="en-US" sz="2000" b="1" dirty="0">
                <a:solidFill>
                  <a:srgbClr val="FF0000"/>
                </a:solidFill>
              </a:rPr>
              <a:t> and SALT </a:t>
            </a:r>
            <a:r>
              <a:rPr lang="en-US" sz="2000" dirty="0" smtClean="0">
                <a:solidFill>
                  <a:srgbClr val="FF0000"/>
                </a:solidFill>
              </a:rPr>
              <a:t>(programs to be proposed </a:t>
            </a:r>
            <a:r>
              <a:rPr lang="en-US" sz="2000" dirty="0">
                <a:solidFill>
                  <a:srgbClr val="FF0000"/>
                </a:solidFill>
              </a:rPr>
              <a:t>– efficiency + impact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pPr eaLnBrk="0" hangingPunct="0"/>
            <a:endParaRPr lang="en-US" sz="2000" dirty="0"/>
          </a:p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Interested students and postdocs please talk to or email me (this is </a:t>
            </a:r>
            <a:r>
              <a:rPr lang="en-US" sz="2000" dirty="0" smtClean="0">
                <a:solidFill>
                  <a:srgbClr val="FF0000"/>
                </a:solidFill>
              </a:rPr>
              <a:t>hip)!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On-going and Follow-up Work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(not a complete list)</a:t>
            </a:r>
          </a:p>
        </p:txBody>
      </p:sp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381000" y="1752600"/>
            <a:ext cx="8382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0000"/>
                </a:solidFill>
              </a:rPr>
              <a:t>HERSCHEL</a:t>
            </a:r>
            <a:r>
              <a:rPr lang="en-US" sz="2000" b="1" dirty="0"/>
              <a:t>: </a:t>
            </a:r>
            <a:r>
              <a:rPr lang="en-US" sz="2000" dirty="0"/>
              <a:t>More </a:t>
            </a:r>
            <a:r>
              <a:rPr lang="en-US" sz="2000" dirty="0">
                <a:solidFill>
                  <a:srgbClr val="FF0000"/>
                </a:solidFill>
              </a:rPr>
              <a:t>H-ATLAS fields + New </a:t>
            </a:r>
            <a:r>
              <a:rPr lang="en-US" sz="2000" dirty="0"/>
              <a:t>Approved Large programs</a:t>
            </a:r>
          </a:p>
          <a:p>
            <a:pPr eaLnBrk="0" hangingPunct="0"/>
            <a:r>
              <a:rPr lang="en-US" sz="2000" b="1" dirty="0">
                <a:solidFill>
                  <a:srgbClr val="FF0000"/>
                </a:solidFill>
              </a:rPr>
              <a:t>HST</a:t>
            </a:r>
            <a:r>
              <a:rPr lang="en-US" sz="2000" b="1" dirty="0"/>
              <a:t>/WFC3 NIR</a:t>
            </a:r>
            <a:r>
              <a:rPr lang="en-US" sz="2000" dirty="0"/>
              <a:t>: April 2011 (for the 5 lenses in </a:t>
            </a:r>
            <a:r>
              <a:rPr lang="en-US" sz="2000" i="1" dirty="0"/>
              <a:t>Science</a:t>
            </a:r>
            <a:r>
              <a:rPr lang="en-US" sz="2000" dirty="0"/>
              <a:t>)</a:t>
            </a:r>
          </a:p>
          <a:p>
            <a:pPr eaLnBrk="0" hangingPunct="0"/>
            <a:r>
              <a:rPr lang="en-US" sz="2000" b="1" dirty="0">
                <a:solidFill>
                  <a:srgbClr val="FF0000"/>
                </a:solidFill>
              </a:rPr>
              <a:t>SMA </a:t>
            </a:r>
            <a:r>
              <a:rPr lang="pl-PL" sz="2000" b="1" dirty="0" err="1">
                <a:solidFill>
                  <a:srgbClr val="FF0000"/>
                </a:solidFill>
              </a:rPr>
              <a:t>Legacy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fi-FI" sz="2000" b="1" dirty="0" err="1">
                <a:solidFill>
                  <a:srgbClr val="FF0000"/>
                </a:solidFill>
              </a:rPr>
              <a:t>Proposal</a:t>
            </a:r>
            <a:r>
              <a:rPr lang="en-US" sz="2000" dirty="0"/>
              <a:t>: </a:t>
            </a:r>
            <a:r>
              <a:rPr lang="da-DK" sz="2000" dirty="0" err="1"/>
              <a:t>submitted</a:t>
            </a:r>
            <a:r>
              <a:rPr lang="da-DK" sz="2000" dirty="0"/>
              <a:t> and </a:t>
            </a:r>
            <a:r>
              <a:rPr lang="da-DK" sz="2000" dirty="0" err="1"/>
              <a:t>approved</a:t>
            </a:r>
            <a:r>
              <a:rPr lang="da-DK" sz="2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H-ATLAS+HerMES</a:t>
            </a:r>
            <a:r>
              <a:rPr lang="en-US" sz="2000" dirty="0"/>
              <a:t>) : </a:t>
            </a:r>
            <a:r>
              <a:rPr lang="en-US" sz="2000" dirty="0" smtClean="0"/>
              <a:t>   	about </a:t>
            </a:r>
            <a:r>
              <a:rPr lang="en-US" sz="2000" dirty="0"/>
              <a:t>20 </a:t>
            </a:r>
            <a:r>
              <a:rPr lang="en-US" sz="2000" dirty="0" smtClean="0"/>
              <a:t>targets </a:t>
            </a:r>
            <a:r>
              <a:rPr lang="en-US" sz="2000" dirty="0"/>
              <a:t>from H‐ATLAS GAMA‐9h and GAMA‐15</a:t>
            </a:r>
          </a:p>
          <a:p>
            <a:pPr eaLnBrk="0" hangingPunct="0"/>
            <a:r>
              <a:rPr lang="en-US" sz="2000" b="1" dirty="0"/>
              <a:t>IRAM/MAMBO </a:t>
            </a:r>
            <a:r>
              <a:rPr lang="cs-CZ" sz="2000" dirty="0" err="1"/>
              <a:t>photometry</a:t>
            </a:r>
            <a:r>
              <a:rPr lang="cs-CZ" sz="2000" dirty="0"/>
              <a:t> </a:t>
            </a:r>
            <a:r>
              <a:rPr lang="en-US" sz="2000" dirty="0"/>
              <a:t>(B--‐rated) ~100 targets from all the 3 	GAMA fields (priority to 500 </a:t>
            </a:r>
            <a:r>
              <a:rPr lang="el-GR" sz="2000" dirty="0"/>
              <a:t>μm</a:t>
            </a:r>
            <a:r>
              <a:rPr lang="en-US" sz="2000" dirty="0"/>
              <a:t> </a:t>
            </a:r>
            <a:r>
              <a:rPr lang="de-DE" sz="2000" dirty="0" err="1"/>
              <a:t>risers</a:t>
            </a:r>
            <a:r>
              <a:rPr lang="de-DE" sz="2000" dirty="0"/>
              <a:t>)</a:t>
            </a:r>
            <a:endParaRPr lang="en-US" sz="2000" dirty="0"/>
          </a:p>
          <a:p>
            <a:pPr eaLnBrk="0" hangingPunct="0"/>
            <a:r>
              <a:rPr lang="en-US" sz="2000" b="1" dirty="0"/>
              <a:t>APEX/Z--‐spec + GBT/</a:t>
            </a:r>
            <a:r>
              <a:rPr lang="en-US" sz="2000" b="1" dirty="0" err="1"/>
              <a:t>Zpec</a:t>
            </a:r>
            <a:r>
              <a:rPr lang="en-US" sz="2000" b="1" dirty="0"/>
              <a:t>: </a:t>
            </a:r>
            <a:r>
              <a:rPr lang="en-US" sz="2000" dirty="0"/>
              <a:t>B</a:t>
            </a:r>
            <a:r>
              <a:rPr lang="da-DK" sz="2000" dirty="0"/>
              <a:t>lind </a:t>
            </a:r>
            <a:r>
              <a:rPr lang="en-US" sz="2000" dirty="0"/>
              <a:t>CO </a:t>
            </a:r>
            <a:r>
              <a:rPr lang="de-DE" sz="2000" dirty="0" err="1"/>
              <a:t>redshifts</a:t>
            </a:r>
            <a:endParaRPr lang="en-US" sz="2000" dirty="0"/>
          </a:p>
          <a:p>
            <a:pPr eaLnBrk="0" hangingPunct="0"/>
            <a:r>
              <a:rPr lang="en-US" sz="2000" b="1" dirty="0"/>
              <a:t>IRAM/</a:t>
            </a:r>
            <a:r>
              <a:rPr lang="en-US" sz="2000" b="1" dirty="0" err="1"/>
              <a:t>PdBI</a:t>
            </a:r>
            <a:r>
              <a:rPr lang="en-US" sz="2000" b="1" dirty="0"/>
              <a:t>: </a:t>
            </a:r>
            <a:r>
              <a:rPr lang="en-US" sz="2000" dirty="0"/>
              <a:t>(A and B‐rated)•high‐res CO (and </a:t>
            </a:r>
            <a:r>
              <a:rPr lang="fi-FI" sz="2000" dirty="0" err="1"/>
              <a:t>continuum</a:t>
            </a:r>
            <a:r>
              <a:rPr lang="fi-FI" sz="2000" dirty="0"/>
              <a:t>) </a:t>
            </a:r>
            <a:r>
              <a:rPr lang="nl-NL" sz="2000" dirty="0"/>
              <a:t>imaging </a:t>
            </a:r>
            <a:r>
              <a:rPr lang="en-US" sz="2000" dirty="0"/>
              <a:t>in </a:t>
            </a:r>
            <a:r>
              <a:rPr lang="en-US" sz="2000" dirty="0" smtClean="0"/>
              <a:t>high</a:t>
            </a:r>
            <a:r>
              <a:rPr lang="en-US" sz="2000" dirty="0"/>
              <a:t>‐J transition•</a:t>
            </a:r>
            <a:r>
              <a:rPr lang="is-IS" sz="2000" dirty="0"/>
              <a:t>semi‐blind </a:t>
            </a:r>
            <a:r>
              <a:rPr lang="en-US" sz="2000" dirty="0"/>
              <a:t>CO </a:t>
            </a:r>
            <a:r>
              <a:rPr lang="it-IT" sz="2000" dirty="0" err="1"/>
              <a:t>spectroscopy</a:t>
            </a:r>
            <a:r>
              <a:rPr lang="it-IT" sz="2000" dirty="0"/>
              <a:t>, </a:t>
            </a:r>
            <a:r>
              <a:rPr lang="en-US" sz="2000" dirty="0"/>
              <a:t>with 3.5 &lt; </a:t>
            </a:r>
            <a:r>
              <a:rPr lang="cs-CZ" sz="2000" dirty="0" err="1"/>
              <a:t>zphot</a:t>
            </a:r>
            <a:r>
              <a:rPr lang="cs-CZ" sz="2000" dirty="0"/>
              <a:t> </a:t>
            </a:r>
            <a:r>
              <a:rPr lang="en-US" sz="2000" dirty="0"/>
              <a:t>&lt; 5.4</a:t>
            </a:r>
          </a:p>
          <a:p>
            <a:pPr eaLnBrk="0" hangingPunct="0"/>
            <a:r>
              <a:rPr lang="en-US" sz="2000" b="1" u="sng" dirty="0">
                <a:solidFill>
                  <a:srgbClr val="FF0000"/>
                </a:solidFill>
              </a:rPr>
              <a:t>CARMA</a:t>
            </a:r>
            <a:r>
              <a:rPr lang="en-US" sz="2000" b="1" dirty="0"/>
              <a:t>: </a:t>
            </a:r>
            <a:r>
              <a:rPr lang="en-US" sz="2000" dirty="0"/>
              <a:t>Approved imaging program of ~10 targets lead by Leeuw, </a:t>
            </a:r>
            <a:r>
              <a:rPr lang="en-US" sz="2000" dirty="0" smtClean="0"/>
              <a:t>L</a:t>
            </a:r>
          </a:p>
          <a:p>
            <a:pPr eaLnBrk="0" hangingPunct="0"/>
            <a:r>
              <a:rPr lang="en-US" sz="2000" b="1" dirty="0" smtClean="0">
                <a:solidFill>
                  <a:srgbClr val="FF0000"/>
                </a:solidFill>
              </a:rPr>
              <a:t>ALMA SV</a:t>
            </a:r>
            <a:r>
              <a:rPr lang="en-US" sz="2000" dirty="0" smtClean="0"/>
              <a:t>: A few proposals in preparation or submitted (Leeuw, L et al.)</a:t>
            </a:r>
            <a:endParaRPr lang="en-US" sz="2000" dirty="0"/>
          </a:p>
          <a:p>
            <a:pPr eaLnBrk="0" hangingPunct="0"/>
            <a:endParaRPr lang="en-US" sz="2000" dirty="0" smtClean="0"/>
          </a:p>
          <a:p>
            <a:pPr eaLnBrk="0" hangingPunct="0"/>
            <a:r>
              <a:rPr lang="en-US" sz="2000" dirty="0" smtClean="0"/>
              <a:t>-</a:t>
            </a:r>
            <a:r>
              <a:rPr lang="en-US" sz="2000" dirty="0"/>
              <a:t>--- </a:t>
            </a:r>
            <a:r>
              <a:rPr lang="en-US" sz="2000" u="sng" dirty="0"/>
              <a:t>below is said NOT </a:t>
            </a:r>
            <a:r>
              <a:rPr lang="en-US" sz="2000" dirty="0"/>
              <a:t>on behalf of H-ATLAS team  </a:t>
            </a:r>
          </a:p>
          <a:p>
            <a:pPr eaLnBrk="0" hangingPunct="0"/>
            <a:r>
              <a:rPr lang="en-US" sz="2000" b="1" dirty="0" err="1">
                <a:solidFill>
                  <a:srgbClr val="FF0000"/>
                </a:solidFill>
              </a:rPr>
              <a:t>MeerKAT</a:t>
            </a:r>
            <a:r>
              <a:rPr lang="en-US" sz="2000" b="1" dirty="0">
                <a:solidFill>
                  <a:srgbClr val="FF0000"/>
                </a:solidFill>
              </a:rPr>
              <a:t> and SALT </a:t>
            </a:r>
            <a:r>
              <a:rPr lang="en-US" sz="2000" dirty="0" smtClean="0">
                <a:solidFill>
                  <a:srgbClr val="FF0000"/>
                </a:solidFill>
              </a:rPr>
              <a:t>(programs to be proposed </a:t>
            </a:r>
            <a:r>
              <a:rPr lang="en-US" sz="2000" dirty="0">
                <a:solidFill>
                  <a:srgbClr val="FF0000"/>
                </a:solidFill>
              </a:rPr>
              <a:t>– efficiency + impact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/>
          </a:p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Interested students and postdocs please talk to or email me (this is </a:t>
            </a:r>
            <a:r>
              <a:rPr lang="en-US" sz="2000" dirty="0" smtClean="0">
                <a:solidFill>
                  <a:srgbClr val="FF0000"/>
                </a:solidFill>
              </a:rPr>
              <a:t>hip)!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4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0"/>
            <a:ext cx="8435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381000" y="423863"/>
            <a:ext cx="455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</a:rPr>
              <a:t>Proof of concept paper in Science, Nov 5</a:t>
            </a:r>
            <a:r>
              <a:rPr lang="en-US" sz="1600" baseline="30000">
                <a:solidFill>
                  <a:srgbClr val="FF0000"/>
                </a:solidFill>
              </a:rPr>
              <a:t>th</a:t>
            </a:r>
            <a:r>
              <a:rPr lang="en-US" sz="1600">
                <a:solidFill>
                  <a:srgbClr val="FF0000"/>
                </a:solidFill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50834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CAN008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729663" cy="937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43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SCAN0081_rotat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88900"/>
            <a:ext cx="9525000" cy="783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949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  <a:cs typeface="Apple Chancery"/>
              </a:rPr>
              <a:t>Possible Lessons or Comments for </a:t>
            </a:r>
            <a:r>
              <a:rPr lang="en-US" sz="4000" b="1" dirty="0" smtClean="0">
                <a:solidFill>
                  <a:srgbClr val="FF0000"/>
                </a:solidFill>
                <a:cs typeface="Apple Chancery"/>
              </a:rPr>
              <a:t>ACT??</a:t>
            </a:r>
            <a:endParaRPr lang="en-US" sz="4000" b="1" dirty="0">
              <a:solidFill>
                <a:srgbClr val="FF0000"/>
              </a:solidFill>
              <a:cs typeface="Apple Chancery"/>
            </a:endParaRPr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2159732" y="152636"/>
            <a:ext cx="4752528" cy="8136904"/>
          </a:xfrm>
        </p:spPr>
        <p:txBody>
          <a:bodyPr/>
          <a:lstStyle/>
          <a:p>
            <a:r>
              <a:rPr lang="en-US" sz="2800" dirty="0" smtClean="0"/>
              <a:t>mm populations dominated by sync with some dusty galaxies or SMGs present ({H}ULIGS) 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your second (and third) band data will elucidate this </a:t>
            </a:r>
          </a:p>
          <a:p>
            <a:r>
              <a:rPr lang="en-US" sz="2800" dirty="0" smtClean="0"/>
              <a:t>SZ cluster lens searches possible with new sensitive broadband IR to </a:t>
            </a:r>
            <a:r>
              <a:rPr lang="en-US" sz="2800" dirty="0" err="1" smtClean="0"/>
              <a:t>submm</a:t>
            </a:r>
            <a:r>
              <a:rPr lang="en-US" sz="2800" dirty="0" smtClean="0"/>
              <a:t> detectors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lso useful for SZ cluster morphology/substructure! </a:t>
            </a:r>
          </a:p>
          <a:p>
            <a:r>
              <a:rPr lang="en-US" sz="2800" dirty="0"/>
              <a:t>current </a:t>
            </a:r>
            <a:r>
              <a:rPr lang="en-US" sz="2800" dirty="0" smtClean="0"/>
              <a:t>SMG z </a:t>
            </a:r>
            <a:r>
              <a:rPr lang="en-US" sz="2800" dirty="0"/>
              <a:t>follow-up easier than </a:t>
            </a:r>
            <a:r>
              <a:rPr lang="en-US" sz="2800" dirty="0" smtClean="0"/>
              <a:t>before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at cm to </a:t>
            </a:r>
            <a:r>
              <a:rPr lang="en-US" sz="2400" dirty="0" err="1">
                <a:solidFill>
                  <a:srgbClr val="0000FF"/>
                </a:solidFill>
              </a:rPr>
              <a:t>submm</a:t>
            </a:r>
            <a:r>
              <a:rPr lang="en-US" sz="2400" dirty="0">
                <a:solidFill>
                  <a:srgbClr val="0000FF"/>
                </a:solidFill>
              </a:rPr>
              <a:t> single dishes and </a:t>
            </a:r>
            <a:r>
              <a:rPr lang="en-US" sz="2400" dirty="0" smtClean="0">
                <a:solidFill>
                  <a:srgbClr val="0000FF"/>
                </a:solidFill>
              </a:rPr>
              <a:t>arrays!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hanks for the invitation and nice meeting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and thanks for your interest in local (</a:t>
            </a:r>
            <a:r>
              <a:rPr lang="en-US" sz="2400" dirty="0" err="1" smtClean="0">
                <a:solidFill>
                  <a:srgbClr val="0000FF"/>
                </a:solidFill>
              </a:rPr>
              <a:t>astro</a:t>
            </a:r>
            <a:r>
              <a:rPr lang="en-US" sz="2400" dirty="0" smtClean="0">
                <a:solidFill>
                  <a:srgbClr val="0000FF"/>
                </a:solidFill>
              </a:rPr>
              <a:t>) research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32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0" y="0"/>
            <a:ext cx="6218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The H-ATLAS SDP-field 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3600" smtClean="0">
                <a:solidFill>
                  <a:srgbClr val="FF0000"/>
                </a:solidFill>
              </a:rPr>
              <a:t>(~4x4 deg</a:t>
            </a:r>
            <a:r>
              <a:rPr lang="en-US" sz="3600" baseline="30000" smtClean="0">
                <a:solidFill>
                  <a:srgbClr val="FF0000"/>
                </a:solidFill>
              </a:rPr>
              <a:t>2</a:t>
            </a:r>
            <a:r>
              <a:rPr lang="en-US" sz="3600" smtClean="0">
                <a:solidFill>
                  <a:srgbClr val="FF0000"/>
                </a:solidFill>
              </a:rPr>
              <a:t> )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23555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endParaRPr lang="en-US" sz="2400" b="1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b="1" smtClean="0">
                <a:solidFill>
                  <a:srgbClr val="FFFF00"/>
                </a:solidFill>
              </a:rPr>
              <a:t>&gt; 6000 </a:t>
            </a:r>
            <a:r>
              <a:rPr lang="fr-FR" sz="2400" b="1" smtClean="0">
                <a:solidFill>
                  <a:srgbClr val="FFFF00"/>
                </a:solidFill>
              </a:rPr>
              <a:t>sources </a:t>
            </a:r>
            <a:r>
              <a:rPr lang="en-US" sz="2400" smtClean="0">
                <a:solidFill>
                  <a:srgbClr val="FFFF00"/>
                </a:solidFill>
              </a:rPr>
              <a:t>extracted</a:t>
            </a:r>
          </a:p>
          <a:p>
            <a:pPr algn="ctr" eaLnBrk="1" hangingPunct="1"/>
            <a:r>
              <a:rPr lang="en-US" sz="2400" i="1" smtClean="0">
                <a:solidFill>
                  <a:srgbClr val="FFFF00"/>
                </a:solidFill>
              </a:rPr>
              <a:t>Rigby et al. 2010, Smith et al. 2010</a:t>
            </a:r>
          </a:p>
          <a:p>
            <a:pPr algn="ctr" eaLnBrk="1" hangingPunct="1"/>
            <a:endParaRPr lang="en-US" sz="2400" i="1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b="1" smtClean="0">
                <a:solidFill>
                  <a:srgbClr val="FFFF00"/>
                </a:solidFill>
              </a:rPr>
              <a:t>11 </a:t>
            </a:r>
            <a:r>
              <a:rPr lang="fr-FR" sz="2400" smtClean="0">
                <a:solidFill>
                  <a:srgbClr val="FFFF00"/>
                </a:solidFill>
              </a:rPr>
              <a:t>sources </a:t>
            </a:r>
            <a:r>
              <a:rPr lang="en-US" sz="2400" smtClean="0">
                <a:solidFill>
                  <a:srgbClr val="FFFF00"/>
                </a:solidFill>
              </a:rPr>
              <a:t>with </a:t>
            </a:r>
            <a:r>
              <a:rPr lang="el-GR" sz="2400" b="1" smtClean="0">
                <a:solidFill>
                  <a:srgbClr val="FFFF00"/>
                </a:solidFill>
              </a:rPr>
              <a:t>S</a:t>
            </a:r>
            <a:r>
              <a:rPr lang="el-GR" b="1" baseline="-25000" smtClean="0">
                <a:solidFill>
                  <a:srgbClr val="FFFF00"/>
                </a:solidFill>
              </a:rPr>
              <a:t>500μm</a:t>
            </a:r>
            <a:r>
              <a:rPr lang="en-US" sz="2400" b="1" smtClean="0">
                <a:solidFill>
                  <a:srgbClr val="FFFF00"/>
                </a:solidFill>
              </a:rPr>
              <a:t> &gt; 100 mJy</a:t>
            </a:r>
            <a:endParaRPr lang="en-US" sz="240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0" y="0"/>
            <a:ext cx="6218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The H-ATLAS SDP-field 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3600" smtClean="0">
                <a:solidFill>
                  <a:srgbClr val="FF0000"/>
                </a:solidFill>
              </a:rPr>
              <a:t>(~4x4 deg</a:t>
            </a:r>
            <a:r>
              <a:rPr lang="en-US" sz="3600" baseline="30000" smtClean="0">
                <a:solidFill>
                  <a:srgbClr val="FF0000"/>
                </a:solidFill>
              </a:rPr>
              <a:t>2</a:t>
            </a:r>
            <a:r>
              <a:rPr lang="en-US" sz="3600" smtClean="0">
                <a:solidFill>
                  <a:srgbClr val="FF0000"/>
                </a:solidFill>
              </a:rPr>
              <a:t> )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  <a:defRPr/>
            </a:pPr>
            <a:endParaRPr lang="en-US" sz="2400" i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From 11 </a:t>
            </a:r>
            <a:r>
              <a:rPr lang="fr-FR" sz="2400" dirty="0" smtClean="0">
                <a:solidFill>
                  <a:schemeClr val="bg1"/>
                </a:solidFill>
              </a:rPr>
              <a:t>sources </a:t>
            </a:r>
            <a:r>
              <a:rPr lang="en-US" sz="2400" dirty="0" smtClean="0">
                <a:solidFill>
                  <a:schemeClr val="bg1"/>
                </a:solidFill>
              </a:rPr>
              <a:t>with </a:t>
            </a:r>
            <a:r>
              <a:rPr lang="el-GR" sz="2400" b="1" dirty="0" smtClean="0">
                <a:solidFill>
                  <a:schemeClr val="bg1"/>
                </a:solidFill>
              </a:rPr>
              <a:t>S</a:t>
            </a:r>
            <a:r>
              <a:rPr lang="el-GR" b="1" baseline="-25000" dirty="0" smtClean="0">
                <a:solidFill>
                  <a:schemeClr val="bg1"/>
                </a:solidFill>
              </a:rPr>
              <a:t>500μm</a:t>
            </a:r>
            <a:r>
              <a:rPr lang="en-US" sz="2400" b="1" dirty="0" smtClean="0">
                <a:solidFill>
                  <a:schemeClr val="bg1"/>
                </a:solidFill>
              </a:rPr>
              <a:t> &gt; 100 </a:t>
            </a:r>
            <a:r>
              <a:rPr lang="en-US" sz="2400" b="1" dirty="0" err="1" smtClean="0">
                <a:solidFill>
                  <a:schemeClr val="bg1"/>
                </a:solidFill>
              </a:rPr>
              <a:t>mJy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A bright radio QSO (z=1.02)</a:t>
            </a:r>
          </a:p>
          <a:p>
            <a:pPr algn="ctr"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A Galactic blob</a:t>
            </a:r>
          </a:p>
          <a:p>
            <a:pPr algn="ctr"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Four local Late-type Galaxies (z&lt;0.1)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1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smtClean="0">
                <a:solidFill>
                  <a:schemeClr val="tx1"/>
                </a:solidFill>
              </a:rPr>
              <a:t/>
            </a:r>
            <a:br>
              <a:rPr lang="en-US" sz="3000" smtClean="0">
                <a:solidFill>
                  <a:schemeClr val="tx1"/>
                </a:solidFill>
              </a:rPr>
            </a:br>
            <a:r>
              <a:rPr lang="en-US" sz="3000" smtClean="0">
                <a:solidFill>
                  <a:srgbClr val="FF0000"/>
                </a:solidFill>
              </a:rPr>
              <a:t>Evidence for Gravitational Lensing –</a:t>
            </a:r>
            <a:br>
              <a:rPr lang="en-US" sz="3000" smtClean="0">
                <a:solidFill>
                  <a:srgbClr val="FF0000"/>
                </a:solidFill>
              </a:rPr>
            </a:br>
            <a:r>
              <a:rPr lang="en-US" sz="2800" smtClean="0">
                <a:solidFill>
                  <a:srgbClr val="0000FF"/>
                </a:solidFill>
              </a:rPr>
              <a:t>(1) Optical SDSS counterpart	</a:t>
            </a:r>
            <a:br>
              <a:rPr lang="en-US" sz="2800" smtClean="0">
                <a:solidFill>
                  <a:srgbClr val="0000FF"/>
                </a:solidFill>
              </a:rPr>
            </a:br>
            <a:endParaRPr lang="en-US" sz="2800" smtClean="0">
              <a:solidFill>
                <a:srgbClr val="0000FF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z="2400" b="0" dirty="0" smtClean="0">
                <a:cs typeface="+mn-cs"/>
              </a:rPr>
              <a:t>(a) Elliptical morphology (from Keck follow-up)</a:t>
            </a:r>
            <a:r>
              <a:rPr lang="en-US" sz="2400" dirty="0" smtClean="0">
                <a:cs typeface="+mn-cs"/>
              </a:rPr>
              <a:t>	</a:t>
            </a:r>
            <a:endParaRPr lang="en-US" sz="2400" dirty="0">
              <a:cs typeface="+mn-cs"/>
            </a:endParaRPr>
          </a:p>
        </p:txBody>
      </p:sp>
      <p:sp>
        <p:nvSpPr>
          <p:cNvPr id="27651" name="Text Placeholder 22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70375" cy="639762"/>
          </a:xfrm>
        </p:spPr>
        <p:txBody>
          <a:bodyPr/>
          <a:lstStyle/>
          <a:p>
            <a:pPr marL="0" lvl="1" eaLnBrk="1" hangingPunct="1"/>
            <a:endParaRPr lang="en-US" sz="2400" smtClean="0"/>
          </a:p>
          <a:p>
            <a:pPr marL="0" lvl="1" eaLnBrk="1" hangingPunct="1"/>
            <a:r>
              <a:rPr lang="en-US" sz="2400" b="0" smtClean="0"/>
              <a:t>(b) Highly reliable association with H-ATLAS </a:t>
            </a:r>
            <a:r>
              <a:rPr lang="fr-FR" sz="2400" b="0" smtClean="0"/>
              <a:t>source</a:t>
            </a:r>
          </a:p>
        </p:txBody>
      </p:sp>
      <p:pic>
        <p:nvPicPr>
          <p:cNvPr id="27652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9090" r="9090"/>
          <a:stretch>
            <a:fillRect/>
          </a:stretch>
        </p:blipFill>
        <p:spPr>
          <a:xfrm>
            <a:off x="3895725" y="2174875"/>
            <a:ext cx="4791075" cy="4683125"/>
          </a:xfrm>
        </p:spPr>
      </p:pic>
      <p:sp>
        <p:nvSpPr>
          <p:cNvPr id="27653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7654" name="Content Placeholder 1"/>
          <p:cNvPicPr>
            <a:picLocks noChangeAspect="1"/>
          </p:cNvPicPr>
          <p:nvPr/>
        </p:nvPicPr>
        <p:blipFill>
          <a:blip r:embed="rId4"/>
          <a:srcRect l="9105" r="9105"/>
          <a:stretch>
            <a:fillRect/>
          </a:stretch>
        </p:blipFill>
        <p:spPr bwMode="auto">
          <a:xfrm>
            <a:off x="-212725" y="2174875"/>
            <a:ext cx="4710113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082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smtClean="0">
                <a:solidFill>
                  <a:schemeClr val="tx1"/>
                </a:solidFill>
              </a:rPr>
              <a:t/>
            </a:r>
            <a:br>
              <a:rPr lang="en-US" sz="3000" smtClean="0">
                <a:solidFill>
                  <a:schemeClr val="tx1"/>
                </a:solidFill>
              </a:rPr>
            </a:br>
            <a:r>
              <a:rPr lang="en-US" sz="3000" smtClean="0">
                <a:solidFill>
                  <a:srgbClr val="FF0000"/>
                </a:solidFill>
              </a:rPr>
              <a:t>Evidence for Gravitational Lensing –</a:t>
            </a:r>
            <a:br>
              <a:rPr lang="en-US" sz="3000" smtClean="0">
                <a:solidFill>
                  <a:srgbClr val="FF0000"/>
                </a:solidFill>
              </a:rPr>
            </a:br>
            <a:r>
              <a:rPr lang="en-US" sz="2800" smtClean="0">
                <a:solidFill>
                  <a:srgbClr val="0000FF"/>
                </a:solidFill>
              </a:rPr>
              <a:t>(2) Redshifts and SEDs 	</a:t>
            </a:r>
            <a:br>
              <a:rPr lang="en-US" sz="2800" smtClean="0">
                <a:solidFill>
                  <a:srgbClr val="0000FF"/>
                </a:solidFill>
              </a:rPr>
            </a:br>
            <a:endParaRPr lang="en-US" sz="2800" smtClean="0">
              <a:solidFill>
                <a:srgbClr val="0000FF"/>
              </a:solidFill>
            </a:endParaRPr>
          </a:p>
        </p:txBody>
      </p:sp>
      <p:sp>
        <p:nvSpPr>
          <p:cNvPr id="28674" name="Text Placeholder 2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1" eaLnBrk="1" hangingPunct="1"/>
            <a:endParaRPr lang="en-US" smtClean="0"/>
          </a:p>
          <a:p>
            <a:pPr eaLnBrk="1" hangingPunct="1"/>
            <a:r>
              <a:rPr lang="en-US" sz="4000" smtClean="0"/>
              <a:t>z</a:t>
            </a:r>
            <a:r>
              <a:rPr lang="en-US" sz="3600" baseline="-25000" smtClean="0"/>
              <a:t>opt</a:t>
            </a:r>
            <a:r>
              <a:rPr lang="en-US" smtClean="0"/>
              <a:t> ≠ </a:t>
            </a:r>
            <a:r>
              <a:rPr lang="cs-CZ" sz="4000" smtClean="0"/>
              <a:t>z</a:t>
            </a:r>
            <a:r>
              <a:rPr lang="cs-CZ" sz="3600" baseline="-25000" smtClean="0"/>
              <a:t>submm</a:t>
            </a:r>
            <a:r>
              <a:rPr lang="cs-CZ" sz="4000" smtClean="0"/>
              <a:t>,</a:t>
            </a:r>
            <a:r>
              <a:rPr lang="en-US" sz="3600" smtClean="0"/>
              <a:t>z</a:t>
            </a:r>
            <a:r>
              <a:rPr lang="en-US" sz="3600" baseline="-25000" smtClean="0"/>
              <a:t>CO</a:t>
            </a:r>
          </a:p>
          <a:p>
            <a:pPr eaLnBrk="1" hangingPunct="1"/>
            <a:endParaRPr lang="en-US" b="1" smtClean="0"/>
          </a:p>
          <a:p>
            <a:pPr eaLnBrk="1" hangingPunct="1"/>
            <a:r>
              <a:rPr lang="en-US" b="1" smtClean="0"/>
              <a:t>UV/optical/near– IR  SED </a:t>
            </a:r>
            <a:r>
              <a:rPr lang="en-US" smtClean="0"/>
              <a:t>inconsistent with </a:t>
            </a:r>
            <a:r>
              <a:rPr lang="en-US" b="1" smtClean="0"/>
              <a:t>the submm SED</a:t>
            </a:r>
            <a:endParaRPr lang="en-US" smtClean="0"/>
          </a:p>
        </p:txBody>
      </p:sp>
      <p:pic>
        <p:nvPicPr>
          <p:cNvPr id="2867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2953" r="12953"/>
          <a:stretch>
            <a:fillRect/>
          </a:stretch>
        </p:blipFill>
        <p:spPr>
          <a:xfrm>
            <a:off x="4343400" y="1981200"/>
            <a:ext cx="4092575" cy="4419600"/>
          </a:xfrm>
        </p:spPr>
      </p:pic>
    </p:spTree>
    <p:extLst>
      <p:ext uri="{BB962C8B-B14F-4D97-AF65-F5344CB8AC3E}">
        <p14:creationId xmlns:p14="http://schemas.microsoft.com/office/powerpoint/2010/main" val="142112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South_cap_areas"/>
          <p:cNvPicPr>
            <a:picLocks noChangeAspect="1" noChangeArrowheads="1"/>
          </p:cNvPicPr>
          <p:nvPr/>
        </p:nvPicPr>
        <p:blipFill>
          <a:blip r:embed="rId3"/>
          <a:srcRect l="4346" t="11024" r="5450" b="6555"/>
          <a:stretch>
            <a:fillRect/>
          </a:stretch>
        </p:blipFill>
        <p:spPr bwMode="auto">
          <a:xfrm>
            <a:off x="4535488" y="0"/>
            <a:ext cx="4608512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 descr="North_cap_areas"/>
          <p:cNvPicPr>
            <a:picLocks noChangeAspect="1" noChangeArrowheads="1"/>
          </p:cNvPicPr>
          <p:nvPr/>
        </p:nvPicPr>
        <p:blipFill>
          <a:blip r:embed="rId4"/>
          <a:srcRect l="4346" t="9920" r="5450" b="6555"/>
          <a:stretch>
            <a:fillRect/>
          </a:stretch>
        </p:blipFill>
        <p:spPr bwMode="auto">
          <a:xfrm>
            <a:off x="0" y="-42863"/>
            <a:ext cx="457200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692275" y="115888"/>
            <a:ext cx="290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>
                <a:solidFill>
                  <a:srgbClr val="3366FF"/>
                </a:solidFill>
                <a:latin typeface="Comic Sans MS" pitchFamily="-72" charset="0"/>
              </a:rPr>
              <a:t>NGP and Equatorial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7308850" y="26035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>
                <a:solidFill>
                  <a:srgbClr val="3366FF"/>
                </a:solidFill>
                <a:latin typeface="Comic Sans MS" pitchFamily="-72" charset="0"/>
              </a:rPr>
              <a:t>SGP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0638" y="4508500"/>
            <a:ext cx="88677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rgbClr val="DE1235"/>
                </a:solidFill>
                <a:latin typeface="Comic Sans MS" pitchFamily="-72" charset="0"/>
              </a:rPr>
              <a:t>Fields chosen to allow maximum overlap with existing and planned surveys</a:t>
            </a:r>
          </a:p>
          <a:p>
            <a:pPr eaLnBrk="0" hangingPunct="0"/>
            <a:r>
              <a:rPr lang="en-GB" sz="2000">
                <a:solidFill>
                  <a:srgbClr val="DE1235"/>
                </a:solidFill>
                <a:latin typeface="Comic Sans MS" pitchFamily="-72" charset="0"/>
              </a:rPr>
              <a:t>     2dF, SDSS, GAMA, KIDS, VIKING, PanSTARRS, DES, SPT, SASSy</a:t>
            </a:r>
          </a:p>
          <a:p>
            <a:pPr eaLnBrk="0" hangingPunct="0"/>
            <a:endParaRPr lang="en-GB" sz="2000">
              <a:solidFill>
                <a:srgbClr val="DE1235"/>
              </a:solidFill>
              <a:latin typeface="Comic Sans MS" pitchFamily="-72" charset="0"/>
            </a:endParaRPr>
          </a:p>
          <a:p>
            <a:pPr eaLnBrk="0" hangingPunct="0"/>
            <a:r>
              <a:rPr lang="en-GB" sz="2000">
                <a:solidFill>
                  <a:srgbClr val="DE1235"/>
                </a:solidFill>
                <a:latin typeface="Comic Sans MS" pitchFamily="-72" charset="0"/>
              </a:rPr>
              <a:t>and to be accessible to new facilities which will be valuable </a:t>
            </a:r>
            <a:r>
              <a:rPr lang="en-GB" sz="2000">
                <a:latin typeface="Comic Sans MS" pitchFamily="-72" charset="0"/>
              </a:rPr>
              <a:t>for follow-up</a:t>
            </a:r>
            <a:endParaRPr lang="en-GB" sz="2000">
              <a:solidFill>
                <a:srgbClr val="DE1235"/>
              </a:solidFill>
              <a:latin typeface="Comic Sans MS" pitchFamily="-72" charset="0"/>
            </a:endParaRPr>
          </a:p>
          <a:p>
            <a:pPr eaLnBrk="0" hangingPunct="0"/>
            <a:r>
              <a:rPr lang="en-GB" sz="2000">
                <a:solidFill>
                  <a:srgbClr val="DE1235"/>
                </a:solidFill>
                <a:latin typeface="Comic Sans MS" pitchFamily="-72" charset="0"/>
              </a:rPr>
              <a:t>           ALMA, </a:t>
            </a:r>
            <a:r>
              <a:rPr lang="en-GB" sz="2000">
                <a:latin typeface="Comic Sans MS" pitchFamily="-72" charset="0"/>
              </a:rPr>
              <a:t>SKA and prototypes</a:t>
            </a:r>
            <a:r>
              <a:rPr lang="en-GB" sz="2000">
                <a:solidFill>
                  <a:srgbClr val="DE1235"/>
                </a:solidFill>
                <a:latin typeface="Comic Sans MS" pitchFamily="-72" charset="0"/>
              </a:rPr>
              <a:t>, SCUBA2, LOFAR, e-MERLIN</a:t>
            </a:r>
          </a:p>
        </p:txBody>
      </p:sp>
    </p:spTree>
    <p:extLst>
      <p:ext uri="{BB962C8B-B14F-4D97-AF65-F5344CB8AC3E}">
        <p14:creationId xmlns:p14="http://schemas.microsoft.com/office/powerpoint/2010/main" val="328885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28800"/>
            <a:ext cx="9144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12"/>
          <p:cNvSpPr txBox="1">
            <a:spLocks noChangeArrowheads="1"/>
          </p:cNvSpPr>
          <p:nvPr/>
        </p:nvSpPr>
        <p:spPr bwMode="auto">
          <a:xfrm>
            <a:off x="381000" y="533400"/>
            <a:ext cx="43338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400"/>
              <a:t>z</a:t>
            </a:r>
            <a:r>
              <a:rPr lang="en-US" sz="4400" baseline="-25000"/>
              <a:t>opt</a:t>
            </a:r>
            <a:r>
              <a:rPr lang="en-US" sz="4400"/>
              <a:t> ≠ </a:t>
            </a:r>
            <a:r>
              <a:rPr lang="cs-CZ" sz="4400"/>
              <a:t>z</a:t>
            </a:r>
            <a:r>
              <a:rPr lang="cs-CZ" sz="4400" baseline="-25000"/>
              <a:t>submm</a:t>
            </a:r>
            <a:r>
              <a:rPr lang="cs-CZ" sz="4400"/>
              <a:t>,</a:t>
            </a:r>
            <a:r>
              <a:rPr lang="en-US" sz="4400"/>
              <a:t>z</a:t>
            </a:r>
            <a:r>
              <a:rPr lang="en-US" sz="4400" baseline="-25000"/>
              <a:t>CO</a:t>
            </a:r>
          </a:p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1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smtClean="0">
                <a:solidFill>
                  <a:schemeClr val="tx1"/>
                </a:solidFill>
              </a:rPr>
              <a:t>SEDs</a:t>
            </a:r>
          </a:p>
        </p:txBody>
      </p:sp>
      <p:pic>
        <p:nvPicPr>
          <p:cNvPr id="31746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l="7553" r="7553"/>
          <a:stretch>
            <a:fillRect/>
          </a:stretch>
        </p:blipFill>
        <p:spPr/>
      </p:pic>
      <p:sp>
        <p:nvSpPr>
          <p:cNvPr id="3174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z="2400" smtClean="0">
              <a:solidFill>
                <a:srgbClr val="0000FF"/>
              </a:solidFill>
            </a:endParaRP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Blue for Ellipticals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Red for Submm Galaxies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z="2400" b="1" smtClean="0"/>
              <a:t>ID 17 </a:t>
            </a:r>
            <a:r>
              <a:rPr lang="en-US" sz="2400" smtClean="0"/>
              <a:t>has two CO z’s of 0.94 and 2.31</a:t>
            </a:r>
          </a:p>
        </p:txBody>
      </p:sp>
    </p:spTree>
    <p:extLst>
      <p:ext uri="{BB962C8B-B14F-4D97-AF65-F5344CB8AC3E}">
        <p14:creationId xmlns:p14="http://schemas.microsoft.com/office/powerpoint/2010/main" val="276002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0000"/>
                </a:solidFill>
              </a:rPr>
              <a:t>Evidence for Gravitational Lensing –</a:t>
            </a:r>
            <a:br>
              <a:rPr lang="en-US" sz="3200">
                <a:solidFill>
                  <a:srgbClr val="FF0000"/>
                </a:solidFill>
              </a:rPr>
            </a:br>
            <a:r>
              <a:rPr lang="en-US" sz="2400">
                <a:solidFill>
                  <a:srgbClr val="0000FF"/>
                </a:solidFill>
              </a:rPr>
              <a:t>(3) Multiple Peaks in High Resolution Submm Imaging with the </a:t>
            </a:r>
            <a:r>
              <a:rPr lang="en-US" sz="2400" b="1">
                <a:solidFill>
                  <a:srgbClr val="0000FF"/>
                </a:solidFill>
              </a:rPr>
              <a:t>SMA</a:t>
            </a:r>
            <a:endParaRPr lang="en-US" sz="2400" b="1"/>
          </a:p>
        </p:txBody>
      </p:sp>
      <p:pic>
        <p:nvPicPr>
          <p:cNvPr id="32770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2968" r="12968"/>
          <a:stretch>
            <a:fillRect/>
          </a:stretch>
        </p:blipFill>
        <p:spPr/>
      </p:pic>
      <p:pic>
        <p:nvPicPr>
          <p:cNvPr id="32771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2968" r="12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35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0000"/>
                </a:solidFill>
              </a:rPr>
              <a:t>Evidence for Gravitational Lensing –</a:t>
            </a:r>
            <a:br>
              <a:rPr lang="en-US" sz="3200">
                <a:solidFill>
                  <a:srgbClr val="FF0000"/>
                </a:solidFill>
              </a:rPr>
            </a:br>
            <a:r>
              <a:rPr lang="en-US" sz="2400">
                <a:solidFill>
                  <a:srgbClr val="0000FF"/>
                </a:solidFill>
              </a:rPr>
              <a:t>(3) Multiple Peaks in High Resolution Submm Imaging with the </a:t>
            </a:r>
            <a:r>
              <a:rPr lang="en-US" sz="2400" b="1">
                <a:solidFill>
                  <a:srgbClr val="0000FF"/>
                </a:solidFill>
              </a:rPr>
              <a:t>SMA </a:t>
            </a:r>
            <a:r>
              <a:rPr lang="en-US" sz="2400">
                <a:solidFill>
                  <a:srgbClr val="FF0000"/>
                </a:solidFill>
              </a:rPr>
              <a:t>(red contours)</a:t>
            </a:r>
          </a:p>
        </p:txBody>
      </p:sp>
      <p:pic>
        <p:nvPicPr>
          <p:cNvPr id="3379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2968" r="12968"/>
          <a:stretch>
            <a:fillRect/>
          </a:stretch>
        </p:blipFill>
        <p:spPr/>
      </p:pic>
      <p:pic>
        <p:nvPicPr>
          <p:cNvPr id="3379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2968" r="12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071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A_LensingDiagra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1600"/>
            <a:ext cx="887095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3810000" y="6488113"/>
            <a:ext cx="518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CREDITS: ESA/NASA/JPL--‐Caltech/Keck/SMA</a:t>
            </a:r>
          </a:p>
        </p:txBody>
      </p:sp>
    </p:spTree>
    <p:extLst>
      <p:ext uri="{BB962C8B-B14F-4D97-AF65-F5344CB8AC3E}">
        <p14:creationId xmlns:p14="http://schemas.microsoft.com/office/powerpoint/2010/main" val="96710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57400" y="3276600"/>
            <a:ext cx="7772400" cy="4114800"/>
          </a:xfrm>
        </p:spPr>
      </p:pic>
      <p:pic>
        <p:nvPicPr>
          <p:cNvPr id="2253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427163"/>
            <a:ext cx="4533900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1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200">
                <a:solidFill>
                  <a:srgbClr val="FF0000"/>
                </a:solidFill>
              </a:rPr>
              <a:t>The H-ATLAS </a:t>
            </a:r>
            <a:r>
              <a:rPr lang="en-US">
                <a:solidFill>
                  <a:srgbClr val="FF0000"/>
                </a:solidFill>
              </a:rPr>
              <a:t>SDP-field </a:t>
            </a:r>
            <a:r>
              <a:rPr lang="en-US" sz="3600"/>
              <a:t/>
            </a:r>
            <a:br>
              <a:rPr lang="en-US" sz="3600"/>
            </a:br>
            <a:r>
              <a:rPr lang="en-US" sz="3400">
                <a:solidFill>
                  <a:schemeClr val="tx1"/>
                </a:solidFill>
              </a:rPr>
              <a:t>(~4x4 deg</a:t>
            </a:r>
            <a:r>
              <a:rPr lang="en-US" sz="3400" baseline="30000">
                <a:solidFill>
                  <a:schemeClr val="tx1"/>
                </a:solidFill>
              </a:rPr>
              <a:t>2</a:t>
            </a:r>
            <a:r>
              <a:rPr lang="en-US" sz="3400">
                <a:solidFill>
                  <a:schemeClr val="tx1"/>
                </a:solidFill>
              </a:rPr>
              <a:t> )</a:t>
            </a:r>
            <a:endParaRPr lang="en-US" sz="4200">
              <a:solidFill>
                <a:srgbClr val="FF0000"/>
              </a:solidFill>
            </a:endParaRPr>
          </a:p>
        </p:txBody>
      </p:sp>
      <p:sp>
        <p:nvSpPr>
          <p:cNvPr id="22532" name="Text Box 16"/>
          <p:cNvSpPr txBox="1">
            <a:spLocks noChangeArrowheads="1"/>
          </p:cNvSpPr>
          <p:nvPr/>
        </p:nvSpPr>
        <p:spPr bwMode="auto">
          <a:xfrm>
            <a:off x="5410200" y="6324600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>
                <a:solidFill>
                  <a:srgbClr val="0000FF"/>
                </a:solidFill>
              </a:rPr>
              <a:t>SDP-field</a:t>
            </a:r>
          </a:p>
        </p:txBody>
      </p:sp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1676400" y="1600200"/>
            <a:ext cx="2908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>
                <a:solidFill>
                  <a:srgbClr val="3366FF"/>
                </a:solidFill>
                <a:latin typeface="Comic Sans MS" pitchFamily="-72" charset="0"/>
              </a:rPr>
              <a:t>NGP and Equatorial</a:t>
            </a:r>
          </a:p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8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xxny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67" y="548680"/>
            <a:ext cx="7337221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12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43200" y="4191000"/>
            <a:ext cx="6400800" cy="2286000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8000"/>
                </a:solidFill>
                <a:latin typeface="Arial" charset="0"/>
                <a:ea typeface="ＭＳ Ｐゴシック" charset="0"/>
                <a:cs typeface="ＭＳ Ｐゴシック" charset="0"/>
              </a:rPr>
              <a:t>In conversation with</a:t>
            </a:r>
          </a:p>
          <a:p>
            <a:pPr eaLnBrk="1" hangingPunct="1"/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8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2328863" y="995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9460" name="Picture 1" descr="opo9514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7764"/>
            <a:ext cx="8784976" cy="446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251520" y="5682734"/>
            <a:ext cx="4680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Hubble Space Telescope Image of </a:t>
            </a:r>
            <a:r>
              <a:rPr lang="en-US" sz="1600" dirty="0" err="1"/>
              <a:t>Abell</a:t>
            </a:r>
            <a:r>
              <a:rPr lang="en-US" sz="1600" dirty="0"/>
              <a:t> 2218 </a:t>
            </a:r>
          </a:p>
        </p:txBody>
      </p:sp>
    </p:spTree>
    <p:extLst>
      <p:ext uri="{BB962C8B-B14F-4D97-AF65-F5344CB8AC3E}">
        <p14:creationId xmlns:p14="http://schemas.microsoft.com/office/powerpoint/2010/main" val="164316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0" y="0"/>
            <a:ext cx="6218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The H-ATLAS SDP-field 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3600" smtClean="0">
                <a:solidFill>
                  <a:srgbClr val="FF0000"/>
                </a:solidFill>
              </a:rPr>
              <a:t>(~4x4 deg</a:t>
            </a:r>
            <a:r>
              <a:rPr lang="en-US" sz="3600" baseline="30000" smtClean="0">
                <a:solidFill>
                  <a:srgbClr val="FF0000"/>
                </a:solidFill>
              </a:rPr>
              <a:t>2</a:t>
            </a:r>
            <a:r>
              <a:rPr lang="en-US" sz="3600" smtClean="0">
                <a:solidFill>
                  <a:srgbClr val="FF0000"/>
                </a:solidFill>
              </a:rPr>
              <a:t> )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23555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endParaRPr lang="en-US" sz="2400" b="1" dirty="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FFFF00"/>
                </a:solidFill>
              </a:rPr>
              <a:t>&gt; 6000 </a:t>
            </a:r>
            <a:r>
              <a:rPr lang="fr-FR" sz="2400" b="1" dirty="0" smtClean="0">
                <a:solidFill>
                  <a:srgbClr val="FFFF00"/>
                </a:solidFill>
              </a:rPr>
              <a:t>sources </a:t>
            </a:r>
            <a:r>
              <a:rPr lang="en-US" sz="2400" dirty="0" smtClean="0">
                <a:solidFill>
                  <a:srgbClr val="FFFF00"/>
                </a:solidFill>
              </a:rPr>
              <a:t>extracted</a:t>
            </a:r>
          </a:p>
          <a:p>
            <a:pPr algn="ctr" eaLnBrk="1" hangingPunct="1"/>
            <a:r>
              <a:rPr lang="en-US" sz="2400" i="1" dirty="0" smtClean="0">
                <a:solidFill>
                  <a:srgbClr val="FFFF00"/>
                </a:solidFill>
              </a:rPr>
              <a:t>Rigby et al. 2010, Smith et al. 2010</a:t>
            </a:r>
          </a:p>
          <a:p>
            <a:pPr algn="ctr" eaLnBrk="1" hangingPunct="1"/>
            <a:endParaRPr lang="en-US" sz="2400" i="1" dirty="0" smtClean="0">
              <a:solidFill>
                <a:srgbClr val="FFFF00"/>
              </a:solidFill>
            </a:endParaRPr>
          </a:p>
          <a:p>
            <a:pPr algn="ctr" eaLnBrk="1" hangingPunct="1"/>
            <a:endParaRPr lang="en-US" sz="2400" b="1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FFFF00"/>
                </a:solidFill>
              </a:rPr>
              <a:t>5 Lensed SMG Galaxies</a:t>
            </a:r>
          </a:p>
          <a:p>
            <a:pPr algn="ctr" eaLnBrk="1" hangingPunct="1"/>
            <a:r>
              <a:rPr lang="en-US" sz="2400" b="1" dirty="0" smtClean="0">
                <a:solidFill>
                  <a:srgbClr val="FFFF00"/>
                </a:solidFill>
              </a:rPr>
              <a:t>out of 11 </a:t>
            </a:r>
            <a:r>
              <a:rPr lang="fr-FR" sz="2400" dirty="0">
                <a:solidFill>
                  <a:srgbClr val="FFFF00"/>
                </a:solidFill>
              </a:rPr>
              <a:t>sources </a:t>
            </a:r>
            <a:r>
              <a:rPr lang="en-US" sz="2400" dirty="0">
                <a:solidFill>
                  <a:srgbClr val="FFFF00"/>
                </a:solidFill>
              </a:rPr>
              <a:t>with </a:t>
            </a:r>
            <a:r>
              <a:rPr lang="el-GR" sz="2400" b="1" dirty="0">
                <a:solidFill>
                  <a:srgbClr val="FFFF00"/>
                </a:solidFill>
              </a:rPr>
              <a:t>S</a:t>
            </a:r>
            <a:r>
              <a:rPr lang="el-GR" sz="2400" b="1" baseline="-25000" dirty="0">
                <a:solidFill>
                  <a:srgbClr val="FFFF00"/>
                </a:solidFill>
              </a:rPr>
              <a:t>500μm</a:t>
            </a:r>
            <a:r>
              <a:rPr lang="en-US" sz="2400" b="1" dirty="0">
                <a:solidFill>
                  <a:srgbClr val="FFFF00"/>
                </a:solidFill>
              </a:rPr>
              <a:t> &gt; 100 </a:t>
            </a:r>
            <a:r>
              <a:rPr lang="en-US" sz="2400" b="1" dirty="0" err="1" smtClean="0">
                <a:solidFill>
                  <a:srgbClr val="FFFF00"/>
                </a:solidFill>
              </a:rPr>
              <a:t>mJy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b="1" dirty="0" err="1" smtClean="0">
                <a:solidFill>
                  <a:srgbClr val="FFFF00"/>
                </a:solidFill>
              </a:rPr>
              <a:t>Negrello</a:t>
            </a:r>
            <a:r>
              <a:rPr lang="en-US" sz="2400" b="1" dirty="0" smtClean="0">
                <a:solidFill>
                  <a:srgbClr val="FFFF00"/>
                </a:solidFill>
              </a:rPr>
              <a:t> et al. 2007, 2010 (Science)</a:t>
            </a:r>
            <a:endParaRPr lang="en-US" sz="2400" b="1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5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erschel_n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227" y="0"/>
            <a:ext cx="1559772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61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6477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7"/>
          <p:cNvSpPr txBox="1">
            <a:spLocks noChangeArrowheads="1"/>
          </p:cNvSpPr>
          <p:nvPr/>
        </p:nvSpPr>
        <p:spPr bwMode="auto">
          <a:xfrm>
            <a:off x="676275" y="6248400"/>
            <a:ext cx="6867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Herschel-ATLAS Gravitationally Lensed Galaxies</a:t>
            </a:r>
          </a:p>
        </p:txBody>
      </p:sp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5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Herschel_n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7086600" y="2859088"/>
            <a:ext cx="2141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The Hershcel</a:t>
            </a:r>
          </a:p>
          <a:p>
            <a:r>
              <a:rPr lang="en-US" sz="1800">
                <a:solidFill>
                  <a:srgbClr val="FF0000"/>
                </a:solidFill>
              </a:rPr>
              <a:t>Space Observatory</a:t>
            </a:r>
          </a:p>
        </p:txBody>
      </p:sp>
    </p:spTree>
    <p:extLst>
      <p:ext uri="{BB962C8B-B14F-4D97-AF65-F5344CB8AC3E}">
        <p14:creationId xmlns:p14="http://schemas.microsoft.com/office/powerpoint/2010/main" val="111936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4613</TotalTime>
  <Words>1481</Words>
  <Application>Microsoft Macintosh PowerPoint</Application>
  <PresentationFormat>On-screen Show (4:3)</PresentationFormat>
  <Paragraphs>244</Paragraphs>
  <Slides>44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Blank Presentation</vt:lpstr>
      <vt:lpstr>Herschel-SALT-MeerKAT Study -- Lensed Submm Galaxies plus more, exploiting submm surveys –  </vt:lpstr>
      <vt:lpstr>Outline</vt:lpstr>
      <vt:lpstr>The Hershel-ATLAS</vt:lpstr>
      <vt:lpstr>PowerPoint Presentation</vt:lpstr>
      <vt:lpstr>The H-ATLAS SDP-field  (~4x4 deg2 )</vt:lpstr>
      <vt:lpstr>PowerPoint Presentation</vt:lpstr>
      <vt:lpstr>PowerPoint Presentation</vt:lpstr>
      <vt:lpstr>The H-ATLAS SDP-field  (~4x4 deg2 )</vt:lpstr>
      <vt:lpstr>PowerPoint Presentation</vt:lpstr>
      <vt:lpstr>The H-ATLAS: Gravitational Lensing Project – lead by M. Negrello and S. Serjeant  </vt:lpstr>
      <vt:lpstr>The H-ATLAS SDP-field  (~4x4 deg2 )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Lessons (1)</vt:lpstr>
      <vt:lpstr>Key Lessons (2)</vt:lpstr>
      <vt:lpstr>Herschel + SALT + MeerKAT</vt:lpstr>
      <vt:lpstr>PowerPoint Presentation</vt:lpstr>
      <vt:lpstr>PowerPoint Presentation</vt:lpstr>
      <vt:lpstr>Herschel – SALT - MeerKAT</vt:lpstr>
      <vt:lpstr>Initial Papers</vt:lpstr>
      <vt:lpstr>PowerPoint Presentation</vt:lpstr>
      <vt:lpstr>PowerPoint Presentation</vt:lpstr>
      <vt:lpstr>On-going and Follow-up Work (not a complete list)</vt:lpstr>
      <vt:lpstr>On-going and Follow-up Work (not a complete list)</vt:lpstr>
      <vt:lpstr>PowerPoint Presentation</vt:lpstr>
      <vt:lpstr>PowerPoint Presentation</vt:lpstr>
      <vt:lpstr>PowerPoint Presentation</vt:lpstr>
      <vt:lpstr>Possible Lessons or Comments for ACT??</vt:lpstr>
      <vt:lpstr>The H-ATLAS SDP-field  (~4x4 deg2 )</vt:lpstr>
      <vt:lpstr>The H-ATLAS SDP-field  (~4x4 deg2 )</vt:lpstr>
      <vt:lpstr> Evidence for Gravitational Lensing – (1) Optical SDSS counterpart  </vt:lpstr>
      <vt:lpstr> Evidence for Gravitational Lensing – (2) Redshifts and SEDs   </vt:lpstr>
      <vt:lpstr>PowerPoint Presentation</vt:lpstr>
      <vt:lpstr>SEDs</vt:lpstr>
      <vt:lpstr>Evidence for Gravitational Lensing – (3) Multiple Peaks in High Resolution Submm Imaging with the SMA</vt:lpstr>
      <vt:lpstr>Evidence for Gravitational Lensing – (3) Multiple Peaks in High Resolution Submm Imaging with the SMA (red contours)</vt:lpstr>
      <vt:lpstr>PowerPoint Presentation</vt:lpstr>
    </vt:vector>
  </TitlesOfParts>
  <Company>Lero Leeuw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Results of Lensed Galaxies in H-ATLAS</dc:title>
  <dc:creator>Lero Leeuw</dc:creator>
  <cp:lastModifiedBy>Lero Leeuw</cp:lastModifiedBy>
  <cp:revision>92</cp:revision>
  <dcterms:created xsi:type="dcterms:W3CDTF">2010-11-29T22:45:59Z</dcterms:created>
  <dcterms:modified xsi:type="dcterms:W3CDTF">2012-11-05T09:23:16Z</dcterms:modified>
</cp:coreProperties>
</file>