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73" r:id="rId2"/>
    <p:sldMasterId id="2147483674" r:id="rId3"/>
    <p:sldMasterId id="2147483675" r:id="rId4"/>
  </p:sldMasterIdLst>
  <p:notesMasterIdLst>
    <p:notesMasterId r:id="rId52"/>
  </p:notesMasterIdLst>
  <p:sldIdLst>
    <p:sldId id="256" r:id="rId5"/>
    <p:sldId id="258" r:id="rId6"/>
    <p:sldId id="267" r:id="rId7"/>
    <p:sldId id="264" r:id="rId8"/>
    <p:sldId id="270" r:id="rId9"/>
    <p:sldId id="271" r:id="rId10"/>
    <p:sldId id="272" r:id="rId11"/>
    <p:sldId id="273" r:id="rId12"/>
    <p:sldId id="274" r:id="rId13"/>
    <p:sldId id="275" r:id="rId14"/>
    <p:sldId id="323" r:id="rId15"/>
    <p:sldId id="319" r:id="rId16"/>
    <p:sldId id="276" r:id="rId17"/>
    <p:sldId id="277" r:id="rId18"/>
    <p:sldId id="278" r:id="rId19"/>
    <p:sldId id="320" r:id="rId20"/>
    <p:sldId id="279" r:id="rId21"/>
    <p:sldId id="280" r:id="rId22"/>
    <p:sldId id="281" r:id="rId23"/>
    <p:sldId id="282" r:id="rId24"/>
    <p:sldId id="302" r:id="rId25"/>
    <p:sldId id="318" r:id="rId26"/>
    <p:sldId id="304" r:id="rId27"/>
    <p:sldId id="305" r:id="rId28"/>
    <p:sldId id="306" r:id="rId29"/>
    <p:sldId id="307" r:id="rId30"/>
    <p:sldId id="308" r:id="rId31"/>
    <p:sldId id="309" r:id="rId32"/>
    <p:sldId id="310" r:id="rId33"/>
    <p:sldId id="311" r:id="rId34"/>
    <p:sldId id="312" r:id="rId35"/>
    <p:sldId id="313" r:id="rId36"/>
    <p:sldId id="322" r:id="rId37"/>
    <p:sldId id="283" r:id="rId38"/>
    <p:sldId id="284" r:id="rId39"/>
    <p:sldId id="285" r:id="rId40"/>
    <p:sldId id="290" r:id="rId41"/>
    <p:sldId id="291" r:id="rId42"/>
    <p:sldId id="315" r:id="rId43"/>
    <p:sldId id="314" r:id="rId44"/>
    <p:sldId id="316" r:id="rId45"/>
    <p:sldId id="317" r:id="rId46"/>
    <p:sldId id="324" r:id="rId47"/>
    <p:sldId id="325" r:id="rId48"/>
    <p:sldId id="326" r:id="rId49"/>
    <p:sldId id="327" r:id="rId50"/>
    <p:sldId id="321" r:id="rId51"/>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6D83D106-9375-4B0D-97AA-FAC14819FFC3}">
  <a:tblStyle styleId="{6D83D106-9375-4B0D-97AA-FAC14819FFC3}" styleName="Table_0">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D4956DD1-F194-4D7B-82D7-7CD19FF95485}" styleName="Table_1"/>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4" d="100"/>
          <a:sy n="84" d="100"/>
        </p:scale>
        <p:origin x="-78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226641012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p:nvPr/>
        </p:nvSpPr>
        <p:spPr>
          <a:xfrm>
            <a:off x="4143375" y="9120186"/>
            <a:ext cx="3170236" cy="479425"/>
          </a:xfrm>
          <a:prstGeom prst="rect">
            <a:avLst/>
          </a:prstGeom>
          <a:noFill/>
          <a:ln>
            <a:noFill/>
          </a:ln>
        </p:spPr>
        <p:txBody>
          <a:bodyPr lIns="96650" tIns="48325" rIns="96650" bIns="48325" anchor="b" anchorCtr="0">
            <a:spAutoFit/>
          </a:bodyPr>
          <a:lstStyle/>
          <a:p>
            <a:pPr marL="0" marR="0" lvl="0" indent="0" algn="r" rtl="0">
              <a:buSzPct val="25000"/>
              <a:buFont typeface="Arial"/>
              <a:buNone/>
            </a:pPr>
            <a:r>
              <a:rPr lang="en" sz="1300" b="0" i="0" u="none" strike="noStrike" cap="none" baseline="0"/>
              <a:t>*</a:t>
            </a:r>
          </a:p>
        </p:txBody>
      </p:sp>
      <p:sp>
        <p:nvSpPr>
          <p:cNvPr id="144" name="Shape 144"/>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5" name="Shape 145"/>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spAutoFit/>
          </a:bodyPr>
          <a:lstStyle/>
          <a:p>
            <a:pPr lvl="0" rtl="0">
              <a:buNone/>
            </a:pPr>
            <a:r>
              <a:rPr lang="en"/>
              <a:t>Thomas, Bennett, thomas@ska.ac.za</a:t>
            </a:r>
          </a:p>
          <a:p>
            <a:pPr lvl="0" rtl="0">
              <a:buNone/>
            </a:pPr>
            <a:r>
              <a:rPr lang="en"/>
              <a:t>Siphelele, Blose, siphelele@ska.ac.za</a:t>
            </a:r>
          </a:p>
          <a:p>
            <a:pPr lvl="0" rtl="0">
              <a:buNone/>
            </a:pPr>
            <a:r>
              <a:rPr lang="en"/>
              <a:t>Roy, Booth, rbooth@ska.ac.za</a:t>
            </a:r>
          </a:p>
          <a:p>
            <a:pPr lvl="0" rtl="0">
              <a:buNone/>
            </a:pPr>
            <a:r>
              <a:rPr lang="en"/>
              <a:t>Mattieu, de Villiers, mattieu@ska.ac.za</a:t>
            </a:r>
          </a:p>
          <a:p>
            <a:pPr lvl="0" rtl="0">
              <a:buNone/>
            </a:pPr>
            <a:r>
              <a:rPr lang="en"/>
              <a:t>Audrey, Dikgale, audrey@ska.ac.za</a:t>
            </a:r>
          </a:p>
          <a:p>
            <a:pPr lvl="0" rtl="0">
              <a:buNone/>
            </a:pPr>
            <a:r>
              <a:rPr lang="en"/>
              <a:t>Tony, Foley, tony@ska.ac.za</a:t>
            </a:r>
          </a:p>
          <a:p>
            <a:pPr lvl="0" rtl="0">
              <a:buNone/>
            </a:pPr>
            <a:r>
              <a:rPr lang="en"/>
              <a:t>Brad, Frank, frank.brad@gmail.com</a:t>
            </a:r>
          </a:p>
          <a:p>
            <a:pPr lvl="0" rtl="0">
              <a:buNone/>
            </a:pPr>
            <a:r>
              <a:rPr lang="en"/>
              <a:t>Sharmila, Goedhart, sharmila@ska.ac.za</a:t>
            </a:r>
          </a:p>
          <a:p>
            <a:pPr lvl="0" rtl="0">
              <a:buNone/>
            </a:pPr>
            <a:r>
              <a:rPr lang="en"/>
              <a:t>Kelley, Hess, kmhess@gmail.com</a:t>
            </a:r>
          </a:p>
          <a:p>
            <a:pPr lvl="0" rtl="0">
              <a:buNone/>
            </a:pPr>
            <a:r>
              <a:rPr lang="en"/>
              <a:t>Jasper, Horrell, jasper@ska.ac.za</a:t>
            </a:r>
          </a:p>
          <a:p>
            <a:pPr lvl="0" rtl="0">
              <a:buNone/>
            </a:pPr>
            <a:r>
              <a:rPr lang="en"/>
              <a:t>Danielle, Lucero, dmr2010@gmail.com</a:t>
            </a:r>
          </a:p>
          <a:p>
            <a:pPr lvl="0" rtl="0">
              <a:buNone/>
            </a:pPr>
            <a:r>
              <a:rPr lang="en"/>
              <a:t>Lindsay, Magnus, lindsay@ska.ac.za</a:t>
            </a:r>
          </a:p>
          <a:p>
            <a:pPr lvl="0" rtl="0">
              <a:buNone/>
            </a:pPr>
            <a:r>
              <a:rPr lang="en"/>
              <a:t>Tom, Mauch, tmauch@ska.ac.za</a:t>
            </a:r>
          </a:p>
          <a:p>
            <a:pPr lvl="0" rtl="0">
              <a:buNone/>
            </a:pPr>
            <a:r>
              <a:rPr lang="en"/>
              <a:t>Tshakule, Nemalili, tnemalili@ska.ac.za</a:t>
            </a:r>
          </a:p>
          <a:p>
            <a:pPr lvl="0" rtl="0">
              <a:buNone/>
            </a:pPr>
            <a:r>
              <a:rPr lang="en"/>
              <a:t>Nadeem, Oozeer, nadeem@ska.ac.za</a:t>
            </a:r>
          </a:p>
          <a:p>
            <a:pPr lvl="0" rtl="0">
              <a:buNone/>
            </a:pPr>
            <a:r>
              <a:rPr lang="en"/>
              <a:t>Sean, Passmoor, sean@ska.ac.za</a:t>
            </a:r>
          </a:p>
          <a:p>
            <a:pPr lvl="0" rtl="0">
              <a:buNone/>
            </a:pPr>
            <a:r>
              <a:rPr lang="en"/>
              <a:t>Simon, Ratcliffe, simonr@ska.ac.za</a:t>
            </a:r>
          </a:p>
          <a:p>
            <a:pPr lvl="0" rtl="0">
              <a:buNone/>
            </a:pPr>
            <a:r>
              <a:rPr lang="en"/>
              <a:t>Laura, Richter, laura@ska.ac.za</a:t>
            </a:r>
          </a:p>
          <a:p>
            <a:pPr lvl="0" rtl="0">
              <a:buNone/>
            </a:pPr>
            <a:r>
              <a:rPr lang="en"/>
              <a:t>Ludwig, Schwardt, schwardt@ska.ac.za</a:t>
            </a:r>
          </a:p>
          <a:p>
            <a:pPr lvl="0" rtl="0">
              <a:buNone/>
            </a:pPr>
            <a:r>
              <a:rPr lang="en"/>
              <a:t>Oleg, Smirnov, oms@ska.ac.za</a:t>
            </a:r>
          </a:p>
          <a:p>
            <a:pPr lvl="0" rtl="0">
              <a:buNone/>
            </a:pPr>
            <a:r>
              <a:rPr lang="en"/>
              <a:t>Rupert, Spann, rupert@ska.ac.za</a:t>
            </a:r>
          </a:p>
          <a:p>
            <a:pPr lvl="0" rtl="0">
              <a:buNone/>
            </a:pPr>
            <a:r>
              <a:rPr lang="en"/>
              <a:t>Lance, Williams, lance@ska.ac.za</a:t>
            </a:r>
          </a:p>
          <a:p>
            <a:pPr lvl="0" rtl="0">
              <a:buNone/>
            </a:pPr>
            <a:r>
              <a:rPr lang="en"/>
              <a:t>Susan, Wilson, swilson072@gmail.com</a:t>
            </a:r>
          </a:p>
          <a:p>
            <a:pPr lvl="0" rtl="0">
              <a:buNone/>
            </a:pPr>
            <a:r>
              <a:rPr lang="en"/>
              <a:t>Maik, Wolleben, maik@ska.ac.za</a:t>
            </a:r>
          </a:p>
          <a:p>
            <a:pPr>
              <a:buNone/>
            </a:pPr>
            <a:r>
              <a:rPr lang="en"/>
              <a:t>Jonathan, Zwart, jtlz2cal@gmail.com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lvl="0" rtl="0">
              <a:buNone/>
            </a:pPr>
            <a:r>
              <a:rPr lang="en" dirty="0"/>
              <a:t>KAT-7 file - 1322242239.h5, observation date 2011-11-25 19:30:39 SAST all seven antennas centre freq 1822 MHz wbc mode, PKS 0407-658 as calibrator</a:t>
            </a:r>
          </a:p>
          <a:p>
            <a:endParaRPr lang="e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lvl="0">
              <a:buClr>
                <a:srgbClr val="000000"/>
              </a:buClr>
              <a:buSzPct val="100000"/>
              <a:buFont typeface="Arial"/>
              <a:buNone/>
            </a:pPr>
            <a:r>
              <a:rPr lang="en"/>
              <a:t>Observed on 21, 22 and 23 March 2012 for about 12 hrs starting at about 9pm each day 1332359420.h5, 1332445695.h5, 1332530889.h5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Shape 294"/>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a:buNone/>
            </a:pPr>
            <a:r>
              <a:rPr lang="en-US" dirty="0" smtClean="0"/>
              <a:t>NGC 3109 is a small spiral or irregular galaxy around 4.2 </a:t>
            </a:r>
            <a:r>
              <a:rPr lang="en-US" dirty="0" err="1" smtClean="0"/>
              <a:t>Mly</a:t>
            </a:r>
            <a:r>
              <a:rPr lang="en-US" dirty="0" smtClean="0"/>
              <a:t> away in the direction of the constellation of Hydra.</a:t>
            </a:r>
          </a:p>
          <a:p>
            <a:pPr>
              <a:buNone/>
            </a:pPr>
            <a:endParaRPr lang="en-US" dirty="0" smtClean="0"/>
          </a:p>
          <a:p>
            <a:pPr>
              <a:buNone/>
            </a:pPr>
            <a:r>
              <a:rPr lang="en" dirty="0" smtClean="0"/>
              <a:t>KAT-7 </a:t>
            </a:r>
            <a:r>
              <a:rPr lang="en" dirty="0"/>
              <a:t>file - 1331824641.h5, 2012-03-15 17:17:21 SAST, 12:34:28 hrs observation, 1934-638, NGC3109e, 1018-317, all antennas, centre freq 1470.0 MHz, wbc8k mode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a:buNone/>
            </a:pPr>
            <a:r>
              <a:rPr lang="en"/>
              <a:t>KAT-7 file - 1333079135.h5, 2012-03-30 05:45:35 SAST, targets:1934-638, PKS1814-637, all antennas, centre freq 1328.0 MHz, wbc8k mode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buNone/>
            </a:pPr>
            <a:r>
              <a:rPr lang="en-US" dirty="0" smtClean="0"/>
              <a:t>Also known as (Cat's Paw Nebula, Bear Claw Nebula and Gum 64) is an emission nebula located in the constellation </a:t>
            </a:r>
            <a:r>
              <a:rPr lang="en-US" dirty="0" err="1" smtClean="0"/>
              <a:t>Scorpius</a:t>
            </a:r>
            <a:endParaRPr lang="en-US" dirty="0" smtClean="0"/>
          </a:p>
          <a:p>
            <a:pPr lvl="0" rtl="0">
              <a:buNone/>
            </a:pPr>
            <a:endParaRPr lang="en-US" dirty="0" smtClean="0"/>
          </a:p>
          <a:p>
            <a:pPr lvl="0" rtl="0">
              <a:buNone/>
            </a:pPr>
            <a:r>
              <a:rPr lang="en-US" dirty="0" smtClean="0"/>
              <a:t>It was discovered by astronomer John Herschel in 1837, who observed it from the Cape of Good Hope in South Africa.</a:t>
            </a:r>
          </a:p>
          <a:p>
            <a:pPr lvl="0" rtl="0">
              <a:buNone/>
            </a:pPr>
            <a:endParaRPr lang="en-US" dirty="0" smtClean="0"/>
          </a:p>
          <a:p>
            <a:pPr lvl="0" rtl="0">
              <a:buNone/>
            </a:pPr>
            <a:r>
              <a:rPr lang="en-US" dirty="0" smtClean="0"/>
              <a:t>HII region/molecular cloud in the </a:t>
            </a:r>
            <a:r>
              <a:rPr lang="en-US" dirty="0" err="1" smtClean="0"/>
              <a:t>sagitarius</a:t>
            </a:r>
            <a:r>
              <a:rPr lang="en-US" dirty="0" smtClean="0"/>
              <a:t> arm</a:t>
            </a:r>
          </a:p>
          <a:p>
            <a:pPr lvl="0" rtl="0">
              <a:buNone/>
            </a:pPr>
            <a:endParaRPr lang="en-US" dirty="0" smtClean="0"/>
          </a:p>
          <a:p>
            <a:endParaRPr lang="en-US" dirty="0"/>
          </a:p>
        </p:txBody>
      </p:sp>
    </p:spTree>
    <p:extLst>
      <p:ext uri="{BB962C8B-B14F-4D97-AF65-F5344CB8AC3E}">
        <p14:creationId xmlns:p14="http://schemas.microsoft.com/office/powerpoint/2010/main" val="2977788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lvl="0" rtl="0">
              <a:buNone/>
            </a:pPr>
            <a:r>
              <a:rPr lang="en" dirty="0" smtClean="0"/>
              <a:t>KAT-7 </a:t>
            </a:r>
            <a:r>
              <a:rPr lang="en" dirty="0"/>
              <a:t>file -</a:t>
            </a:r>
            <a:r>
              <a:rPr lang="en" dirty="0">
                <a:solidFill>
                  <a:srgbClr val="000099"/>
                </a:solidFill>
                <a:latin typeface="Verdana"/>
                <a:ea typeface="Verdana"/>
                <a:cs typeface="Verdana"/>
                <a:sym typeface="Verdana"/>
              </a:rPr>
              <a:t>1329004046.h5</a:t>
            </a:r>
            <a:r>
              <a:rPr lang="en" dirty="0"/>
              <a:t>, </a:t>
            </a:r>
            <a:r>
              <a:rPr lang="en" dirty="0">
                <a:solidFill>
                  <a:srgbClr val="000099"/>
                </a:solidFill>
                <a:latin typeface="Verdana"/>
                <a:ea typeface="Verdana"/>
                <a:cs typeface="Verdana"/>
                <a:sym typeface="Verdana"/>
              </a:rPr>
              <a:t>2012-02-12 01:47:26 SAST</a:t>
            </a:r>
            <a:r>
              <a:rPr lang="en" dirty="0"/>
              <a:t>, </a:t>
            </a:r>
            <a:r>
              <a:rPr lang="en" dirty="0">
                <a:solidFill>
                  <a:srgbClr val="000099"/>
                </a:solidFill>
                <a:latin typeface="Verdana"/>
                <a:ea typeface="Verdana"/>
                <a:cs typeface="Verdana"/>
                <a:sym typeface="Verdana"/>
              </a:rPr>
              <a:t>13:05:15</a:t>
            </a:r>
            <a:r>
              <a:rPr lang="en" dirty="0"/>
              <a:t>observing time, targets: PKS1740-517, NGC6334, 1934-638, antennas 2,3,5,6,7,  centre freq 1822.0 MHz</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V – peak flux of 458 </a:t>
            </a:r>
            <a:r>
              <a:rPr lang="en-US" dirty="0" err="1" smtClean="0"/>
              <a:t>mJy</a:t>
            </a:r>
            <a:r>
              <a:rPr lang="en-US" dirty="0" smtClean="0"/>
              <a:t>/beam </a:t>
            </a:r>
          </a:p>
          <a:p>
            <a:r>
              <a:rPr lang="en-US" dirty="0" smtClean="0"/>
              <a:t>E – peak</a:t>
            </a:r>
            <a:r>
              <a:rPr lang="en-US" baseline="0" dirty="0" smtClean="0"/>
              <a:t> flux of 1636 </a:t>
            </a:r>
            <a:r>
              <a:rPr lang="en-US" baseline="0" dirty="0" err="1" smtClean="0"/>
              <a:t>mJy</a:t>
            </a:r>
            <a:r>
              <a:rPr lang="en-US" baseline="0" dirty="0" smtClean="0"/>
              <a:t>/beam</a:t>
            </a:r>
            <a:endParaRPr lang="en-US" dirty="0" smtClean="0"/>
          </a:p>
          <a:p>
            <a:r>
              <a:rPr lang="en-US" dirty="0" smtClean="0"/>
              <a:t>F – peak flux of 433 </a:t>
            </a:r>
            <a:r>
              <a:rPr lang="en-US" dirty="0" err="1" smtClean="0"/>
              <a:t>mJy</a:t>
            </a:r>
            <a:r>
              <a:rPr lang="en-US" dirty="0" smtClean="0"/>
              <a:t>/beam</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Brooks &amp;</a:t>
            </a:r>
            <a:r>
              <a:rPr lang="en-US" baseline="0" dirty="0" smtClean="0"/>
              <a:t> </a:t>
            </a:r>
            <a:r>
              <a:rPr lang="en-US" baseline="0" dirty="0" err="1" smtClean="0"/>
              <a:t>Whiteoak</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t>They have steep spectral indices α ~ 1.2 − 1.4). </a:t>
            </a:r>
            <a:r>
              <a:rPr lang="en-US" sz="1100" dirty="0" err="1" smtClean="0"/>
              <a:t>Cassano</a:t>
            </a:r>
            <a:r>
              <a:rPr lang="en-US" sz="1100" dirty="0" smtClean="0"/>
              <a:t> et al., predicted the flux limit of ~ 100 </a:t>
            </a:r>
            <a:r>
              <a:rPr lang="en-US" sz="1100" dirty="0" err="1" smtClean="0"/>
              <a:t>mJy</a:t>
            </a:r>
            <a:r>
              <a:rPr lang="en-US" sz="1100" dirty="0" smtClean="0"/>
              <a:t> at 1.4 GHz for detecting giant radio haloes at z~0.2.</a:t>
            </a:r>
          </a:p>
          <a:p>
            <a:endParaRPr lang="en-US" dirty="0"/>
          </a:p>
        </p:txBody>
      </p:sp>
    </p:spTree>
    <p:extLst>
      <p:ext uri="{BB962C8B-B14F-4D97-AF65-F5344CB8AC3E}">
        <p14:creationId xmlns:p14="http://schemas.microsoft.com/office/powerpoint/2010/main" val="2211449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HartRAO</a:t>
            </a:r>
            <a:r>
              <a:rPr lang="en-US" dirty="0" smtClean="0"/>
              <a:t> observations</a:t>
            </a:r>
          </a:p>
          <a:p>
            <a:r>
              <a:rPr lang="en-US" dirty="0" smtClean="0"/>
              <a:t>AMI high frequency follow up of some of the calibrators – Jonathan</a:t>
            </a:r>
            <a:r>
              <a:rPr lang="en-US" baseline="0" dirty="0" smtClean="0"/>
              <a:t> </a:t>
            </a:r>
            <a:r>
              <a:rPr lang="en-US" baseline="0" dirty="0" err="1" smtClean="0"/>
              <a:t>Zwart</a:t>
            </a:r>
            <a:endParaRPr lang="en-US" dirty="0"/>
          </a:p>
        </p:txBody>
      </p:sp>
    </p:spTree>
    <p:extLst>
      <p:ext uri="{BB962C8B-B14F-4D97-AF65-F5344CB8AC3E}">
        <p14:creationId xmlns:p14="http://schemas.microsoft.com/office/powerpoint/2010/main" val="1761428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AE </a:t>
            </a:r>
            <a:r>
              <a:rPr lang="en-US" dirty="0" err="1" smtClean="0"/>
              <a:t>Aquarii</a:t>
            </a:r>
            <a:r>
              <a:rPr lang="en-US" dirty="0" smtClean="0"/>
              <a:t> PK flux from NVSS is few </a:t>
            </a:r>
            <a:r>
              <a:rPr lang="en-US" dirty="0" err="1" smtClean="0"/>
              <a:t>mJy</a:t>
            </a:r>
            <a:r>
              <a:rPr lang="en-US" dirty="0" smtClean="0"/>
              <a:t> ~4mJy which will require very long integration for KAT-7 (8 hours or more on source). </a:t>
            </a:r>
          </a:p>
          <a:p>
            <a:r>
              <a:rPr lang="en-US" dirty="0" smtClean="0"/>
              <a:t>Right now the source is visible for 8hrs. </a:t>
            </a:r>
          </a:p>
          <a:p>
            <a:endParaRPr lang="en-US" dirty="0" smtClean="0"/>
          </a:p>
          <a:p>
            <a:r>
              <a:rPr lang="en-US" dirty="0" smtClean="0"/>
              <a:t>KAT-7 synthesized beam resolution is of the order of 3 </a:t>
            </a:r>
            <a:r>
              <a:rPr lang="en-US" dirty="0" err="1" smtClean="0"/>
              <a:t>arcmin</a:t>
            </a:r>
            <a:r>
              <a:rPr lang="en-US" dirty="0" smtClean="0"/>
              <a:t> at 1.8 GHz with a primary beam of 1 degree. </a:t>
            </a:r>
          </a:p>
          <a:p>
            <a:r>
              <a:rPr lang="en-US" dirty="0" smtClean="0"/>
              <a:t>This field seems to be crowded and there are 2 source with </a:t>
            </a:r>
            <a:r>
              <a:rPr lang="en-US" dirty="0" err="1" smtClean="0"/>
              <a:t>pk</a:t>
            </a:r>
            <a:r>
              <a:rPr lang="en-US" dirty="0" smtClean="0"/>
              <a:t> flux above 100mJy at around 30arcmin away. </a:t>
            </a:r>
          </a:p>
          <a:p>
            <a:r>
              <a:rPr lang="en-US" dirty="0" smtClean="0"/>
              <a:t>AE </a:t>
            </a:r>
            <a:r>
              <a:rPr lang="en-US" dirty="0" err="1" smtClean="0"/>
              <a:t>Aquarii</a:t>
            </a:r>
            <a:r>
              <a:rPr lang="en-US" dirty="0" smtClean="0"/>
              <a:t> will be blended in KAT-7 image, with another source 2.8 </a:t>
            </a:r>
            <a:r>
              <a:rPr lang="en-US" dirty="0" err="1" smtClean="0"/>
              <a:t>arcmin</a:t>
            </a:r>
            <a:r>
              <a:rPr lang="en-US" dirty="0" smtClean="0"/>
              <a:t> away.</a:t>
            </a:r>
            <a:endParaRPr lang="en-US" dirty="0"/>
          </a:p>
        </p:txBody>
      </p:sp>
    </p:spTree>
    <p:extLst>
      <p:ext uri="{BB962C8B-B14F-4D97-AF65-F5344CB8AC3E}">
        <p14:creationId xmlns:p14="http://schemas.microsoft.com/office/powerpoint/2010/main" val="3782570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lvl="0" rtl="0">
              <a:lnSpc>
                <a:spcPct val="115000"/>
              </a:lnSpc>
              <a:buClr>
                <a:srgbClr val="000000"/>
              </a:buClr>
              <a:buSzPct val="100000"/>
              <a:buFont typeface="Arial"/>
              <a:buNone/>
            </a:pPr>
            <a:r>
              <a:rPr lang="en">
                <a:latin typeface="Times New Roman"/>
                <a:ea typeface="Times New Roman"/>
                <a:cs typeface="Times New Roman"/>
                <a:sym typeface="Times New Roman"/>
              </a:rPr>
              <a:t> ~ 1000 hours of data available</a:t>
            </a:r>
          </a:p>
          <a:p>
            <a:endParaRPr lang="en">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lvl="0" rtl="0">
              <a:buNone/>
            </a:pPr>
            <a:r>
              <a:rPr lang="en"/>
              <a:t>PKS 1510-089 : auto_delay_OFF</a:t>
            </a:r>
          </a:p>
          <a:p>
            <a:endParaRPr lang="en"/>
          </a:p>
          <a:p>
            <a:pPr lvl="0" rtl="0">
              <a:buNone/>
            </a:pPr>
            <a:r>
              <a:rPr lang="en"/>
              <a:t>KAT-7 file 1330117630.h5, 2012-02-20 23:07:10 SAST, 16:16:11 hr duration, target: Circinus X-1, PKSJ1939-6342, PKS J1517-2422, PKS 1613-586, PKS J1510-0543, PKS 1510-089, 3C286</a:t>
            </a:r>
          </a:p>
          <a:p>
            <a:pPr lvl="0" rtl="0">
              <a:buNone/>
            </a:pPr>
            <a:r>
              <a:rPr lang="en"/>
              <a:t>, antennas: 1,2,3,5,6,7, centre freq 1822.0 MHz</a:t>
            </a:r>
          </a:p>
          <a:p>
            <a:endParaRPr lang="en"/>
          </a:p>
          <a:p>
            <a:pPr lvl="0" rtl="0">
              <a:buNone/>
            </a:pPr>
            <a:r>
              <a:rPr lang="en"/>
              <a:t>Ratio of peak flux and integrated fluxes = 1.03 (implies point source)</a:t>
            </a:r>
          </a:p>
          <a:p>
            <a:endParaRPr lang="e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3" name="Shape 373"/>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marL="0" lvl="0" indent="0" rtl="0">
              <a:lnSpc>
                <a:spcPct val="115000"/>
              </a:lnSpc>
              <a:buNone/>
            </a:pPr>
            <a:r>
              <a:rPr lang="en" dirty="0"/>
              <a:t>KAT-7 file  1334943650.h5, 2012-04-20 19:40:50 SAST 15:01:28, Targets: 3C286, PKSJ1939-6342, PKS J1510-0543, Circinus X-1, PKS J1517-2422, PKS 1510-089, PKS 1613-586, Antennas: 1,3,4,5,6 Centre frequency:1822.0</a:t>
            </a:r>
          </a:p>
          <a:p>
            <a:endParaRPr lang="en" dirty="0"/>
          </a:p>
          <a:p>
            <a:pPr marL="0" lvl="0" indent="0" rtl="0">
              <a:lnSpc>
                <a:spcPct val="115000"/>
              </a:lnSpc>
              <a:buNone/>
            </a:pPr>
            <a:r>
              <a:rPr lang="en" dirty="0"/>
              <a:t>These are some of the experiments we can even do with 5 antennas. </a:t>
            </a:r>
          </a:p>
          <a:p>
            <a:pPr marL="0" marR="0" lvl="0" indent="0" algn="l" rtl="0">
              <a:lnSpc>
                <a:spcPct val="115000"/>
              </a:lnSpc>
              <a:spcBef>
                <a:spcPts val="0"/>
              </a:spcBef>
              <a:spcAft>
                <a:spcPts val="0"/>
              </a:spcAft>
              <a:buClr>
                <a:srgbClr val="000000"/>
              </a:buClr>
              <a:buSzPct val="100000"/>
              <a:buFont typeface="Arial"/>
              <a:buNone/>
            </a:pPr>
            <a:r>
              <a:rPr lang="en" dirty="0"/>
              <a:t>This observation is ~ 15hrs of observations of both PKS 1510-089 and Cir X-1</a:t>
            </a:r>
          </a:p>
          <a:p>
            <a:pPr marL="0" lvl="0" indent="0" rtl="0">
              <a:lnSpc>
                <a:spcPct val="115000"/>
              </a:lnSpc>
              <a:buNone/>
            </a:pPr>
            <a:r>
              <a:rPr lang="en" dirty="0"/>
              <a:t>This is the result using auto_delay ON.  Position seems to coincide very well well with all previous observations without auto_delay. rms of residual image ~ 40 mJy, with an offset of around 3arcsec from the ICRF position and the various parameters are:</a:t>
            </a:r>
          </a:p>
          <a:p>
            <a:endParaRPr lang="en" dirty="0"/>
          </a:p>
          <a:p>
            <a:pPr marL="25400" lvl="0" indent="0" rtl="0">
              <a:lnSpc>
                <a:spcPct val="115000"/>
              </a:lnSpc>
              <a:buNone/>
            </a:pPr>
            <a:r>
              <a:rPr lang="en" dirty="0"/>
              <a:t>RA J2000 15:12:49.89 +/- 0.18	Dec(J2000) = -009.06.05.10 +/- 1.75	</a:t>
            </a:r>
          </a:p>
          <a:p>
            <a:pPr marL="25400" lvl="0" indent="0" rtl="0">
              <a:lnSpc>
                <a:spcPct val="115000"/>
              </a:lnSpc>
              <a:buNone/>
            </a:pPr>
            <a:r>
              <a:rPr lang="en" dirty="0"/>
              <a:t>Bmaj/arcmin  =  5.52 +/- 0.39 Bmin/arcmin = 2.94 +/- 0.75	PA/deg = 113.3 +/- 6.1	</a:t>
            </a:r>
          </a:p>
          <a:p>
            <a:pPr marL="25400" lvl="0" indent="0" rtl="0">
              <a:lnSpc>
                <a:spcPct val="115000"/>
              </a:lnSpc>
              <a:buNone/>
            </a:pPr>
            <a:r>
              <a:rPr lang="en" dirty="0"/>
              <a:t>S/Jy = 2.057 +/- 0.034	S_pk/Jy = 2.247 +/- 0.037</a:t>
            </a:r>
          </a:p>
          <a:p>
            <a:endParaRPr lang="en" dirty="0"/>
          </a:p>
          <a:p>
            <a:endParaRPr lang="en"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9" name="Shape 379"/>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lvl="0" rtl="0">
              <a:buNone/>
            </a:pPr>
            <a:r>
              <a:rPr lang="en" dirty="0"/>
              <a:t>The International Celestial Reference Frame (ICRF)</a:t>
            </a:r>
          </a:p>
          <a:p>
            <a:pPr lvl="0" rtl="0">
              <a:buNone/>
            </a:pPr>
            <a:r>
              <a:rPr lang="en" dirty="0"/>
              <a:t>Analysis of 5 data sets out of the MANY data sets:</a:t>
            </a:r>
          </a:p>
          <a:p>
            <a:pPr lvl="0" rtl="0">
              <a:buNone/>
            </a:pPr>
            <a:r>
              <a:rPr lang="en" dirty="0"/>
              <a:t>Such observations are being used to commission: </a:t>
            </a:r>
          </a:p>
          <a:p>
            <a:pPr marL="457200" lvl="0" indent="-298450" rtl="0">
              <a:buClr>
                <a:srgbClr val="000000"/>
              </a:buClr>
              <a:buSzPct val="166666"/>
              <a:buFont typeface="Arial"/>
              <a:buChar char="•"/>
            </a:pPr>
            <a:r>
              <a:rPr lang="en" dirty="0"/>
              <a:t>System/band pass stability</a:t>
            </a:r>
          </a:p>
          <a:p>
            <a:pPr marL="457200" marR="0" lvl="0" indent="-298450" algn="l" rtl="0">
              <a:lnSpc>
                <a:spcPct val="100000"/>
              </a:lnSpc>
              <a:spcBef>
                <a:spcPts val="0"/>
              </a:spcBef>
              <a:spcAft>
                <a:spcPts val="0"/>
              </a:spcAft>
              <a:buClr>
                <a:srgbClr val="000000"/>
              </a:buClr>
              <a:buSzPct val="166666"/>
              <a:buFont typeface="Arial"/>
              <a:buChar char="•"/>
            </a:pPr>
            <a:r>
              <a:rPr lang="en" dirty="0"/>
              <a:t>noise variation in continuum imaging</a:t>
            </a:r>
          </a:p>
          <a:p>
            <a:pPr marL="457200" lvl="0" indent="-298450" rtl="0">
              <a:buClr>
                <a:srgbClr val="000000"/>
              </a:buClr>
              <a:buSzPct val="166666"/>
              <a:buFont typeface="Arial"/>
              <a:buChar char="•"/>
            </a:pPr>
            <a:r>
              <a:rPr lang="en" dirty="0"/>
              <a:t>the positional offset </a:t>
            </a:r>
            <a:r>
              <a:rPr lang="en-US" dirty="0" smtClean="0"/>
              <a:t>due</a:t>
            </a:r>
            <a:r>
              <a:rPr lang="en-US" baseline="0" dirty="0" smtClean="0"/>
              <a:t> to calibration</a:t>
            </a:r>
            <a:endParaRPr lang="en" dirty="0"/>
          </a:p>
          <a:p>
            <a:pPr marL="457200" lvl="0" indent="-298450" rtl="0">
              <a:buClr>
                <a:srgbClr val="000000"/>
              </a:buClr>
              <a:buSzPct val="166666"/>
              <a:buFont typeface="Arial"/>
              <a:buChar char="•"/>
            </a:pPr>
            <a:r>
              <a:rPr lang="en" dirty="0"/>
              <a:t>Plus radio light curve as mentioned earlier.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Again</a:t>
            </a:r>
            <a:r>
              <a:rPr lang="en-US" baseline="0" dirty="0" smtClean="0"/>
              <a:t> with only 5 antennas, these sources can be monitored.</a:t>
            </a:r>
          </a:p>
          <a:p>
            <a:r>
              <a:rPr lang="en-US" baseline="0" dirty="0" smtClean="0"/>
              <a:t>This source has been observed by </a:t>
            </a:r>
            <a:r>
              <a:rPr lang="en-US" baseline="0" dirty="0" err="1" smtClean="0"/>
              <a:t>Hungwe</a:t>
            </a:r>
            <a:r>
              <a:rPr lang="en-US" baseline="0" dirty="0" smtClean="0"/>
              <a:t> for the TANAMI project.</a:t>
            </a:r>
          </a:p>
        </p:txBody>
      </p:sp>
    </p:spTree>
    <p:extLst>
      <p:ext uri="{BB962C8B-B14F-4D97-AF65-F5344CB8AC3E}">
        <p14:creationId xmlns:p14="http://schemas.microsoft.com/office/powerpoint/2010/main" val="535645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lvl="0" rtl="0">
              <a:buNone/>
            </a:pPr>
            <a:r>
              <a:rPr lang="en"/>
              <a:t>KAT-7 file - 1332041919.h5, 2012-03-18 05:38:39 SAST, 13:11:42 hr observation, targets:PKSJ0042-4414, el_gordo, PKSJ0010-4153, 3C48, all seven antennas, centre freq 1822.0 </a:t>
            </a:r>
          </a:p>
          <a:p>
            <a:pPr marL="0" marR="0" lvl="0" indent="0" algn="l" rtl="0">
              <a:lnSpc>
                <a:spcPct val="100000"/>
              </a:lnSpc>
              <a:spcBef>
                <a:spcPts val="0"/>
              </a:spcBef>
              <a:spcAft>
                <a:spcPts val="0"/>
              </a:spcAft>
              <a:buClr>
                <a:srgbClr val="000000"/>
              </a:buClr>
              <a:buSzPct val="100000"/>
              <a:buFont typeface="Arial"/>
              <a:buNone/>
            </a:pPr>
            <a:r>
              <a:rPr lang="en"/>
              <a:t>KAT-7 file - 1332581406.h5, 2012-03-24 11:30:07 SAST, 10:37:16 hr observation,  targets:el_gordo, PKSJ1939-6342, PKSJ0042-4414, PKSJ0010-4153, PKS J0423-0120, 3C138, , all seven antennas, centre freq 1822.0MHz</a:t>
            </a:r>
          </a:p>
          <a:p>
            <a:endParaRPr lang="en"/>
          </a:p>
          <a:p>
            <a:pPr lvl="0" rtl="0">
              <a:buNone/>
            </a:pPr>
            <a:r>
              <a:rPr lang="en"/>
              <a:t>This Galaxy cluster signature was detected from SZ using Atacama Cosmology Telescope.</a:t>
            </a:r>
          </a:p>
          <a:p>
            <a:pPr lvl="0" rtl="0">
              <a:buNone/>
            </a:pPr>
            <a:r>
              <a:rPr lang="en"/>
              <a:t>Our rms is around 1sigma ~ 650 mircoJy/Beam</a:t>
            </a:r>
          </a:p>
          <a:p>
            <a:pPr lvl="0" rtl="0">
              <a:buNone/>
            </a:pPr>
            <a:r>
              <a:rPr lang="en"/>
              <a:t>23 hours of observations which ~ 13 hours on source @ 1822 MHz using 7 antennas.</a:t>
            </a:r>
          </a:p>
          <a:p>
            <a:pPr lvl="0" rtl="0">
              <a:buNone/>
            </a:pPr>
            <a:r>
              <a:rPr lang="en"/>
              <a:t>Data reduced in Casa - procedures are available for any continuum data reduction for KAT-7.</a:t>
            </a:r>
          </a:p>
          <a:p>
            <a:pPr lvl="0" rtl="0">
              <a:buNone/>
            </a:pPr>
            <a:r>
              <a:rPr lang="en"/>
              <a:t>Polarization observation has been done using mosaicing. Reduction in under way using Miriad since casa does not support Linear pol.</a:t>
            </a:r>
          </a:p>
          <a:p>
            <a:endParaRPr lang="en"/>
          </a:p>
          <a:p>
            <a:endParaRPr lang="en"/>
          </a:p>
          <a:p>
            <a:endParaRPr lang="e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lvl="0" rtl="0">
              <a:buNone/>
            </a:pPr>
            <a:r>
              <a:rPr lang="en"/>
              <a:t>SUMSS (</a:t>
            </a:r>
            <a:r>
              <a:rPr lang="en">
                <a:solidFill>
                  <a:srgbClr val="333333"/>
                </a:solidFill>
              </a:rPr>
              <a:t>catalogue of the radio sky at 843 MHz) </a:t>
            </a:r>
            <a:r>
              <a:rPr lang="en"/>
              <a:t>source in green contour overlay onto the KAT-7 images </a:t>
            </a:r>
          </a:p>
          <a:p>
            <a:pPr marL="0" marR="0" lvl="0" indent="0" algn="l" rtl="0">
              <a:lnSpc>
                <a:spcPct val="100000"/>
              </a:lnSpc>
              <a:spcBef>
                <a:spcPts val="0"/>
              </a:spcBef>
              <a:spcAft>
                <a:spcPts val="0"/>
              </a:spcAft>
              <a:buClr>
                <a:srgbClr val="000000"/>
              </a:buClr>
              <a:buSzPct val="100000"/>
              <a:buFont typeface="Arial"/>
              <a:buNone/>
            </a:pPr>
            <a:r>
              <a:rPr lang="en"/>
              <a:t>KAT-7 contours at 2.5 mJy/beam (Our rms is around 1sigma ~ 650 mircoJy/Beam), the SUMSS survey resolution of 45 arcsec and sensitivity (1-sigma noise limit 1mJy).</a:t>
            </a:r>
          </a:p>
          <a:p>
            <a:pPr marL="0" marR="0" lvl="0" indent="0" algn="l" rtl="0">
              <a:lnSpc>
                <a:spcPct val="100000"/>
              </a:lnSpc>
              <a:spcBef>
                <a:spcPts val="0"/>
              </a:spcBef>
              <a:spcAft>
                <a:spcPts val="0"/>
              </a:spcAft>
              <a:buClr>
                <a:srgbClr val="000000"/>
              </a:buClr>
              <a:buSzPct val="100000"/>
              <a:buFont typeface="Arial"/>
              <a:buNone/>
            </a:pPr>
            <a:r>
              <a:rPr lang="en"/>
              <a:t>We have detected almost all the strong source we expected from SUMSS. However, we also detect some faint source which SUMSS did not pick up. Investigation to know what they are are in progress.</a:t>
            </a:r>
          </a:p>
          <a:p>
            <a:endParaRPr lang="en"/>
          </a:p>
          <a:p>
            <a:endParaRPr lang="e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0" name="Shape 35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lvl="0" rtl="0">
              <a:buNone/>
            </a:pPr>
            <a:r>
              <a:rPr lang="en" dirty="0"/>
              <a:t>Zoomed region of interest shows the KAT-7 (Red contours) with SUMSS (green)</a:t>
            </a:r>
          </a:p>
          <a:p>
            <a:pPr lvl="0" rtl="0">
              <a:buNone/>
            </a:pPr>
            <a:r>
              <a:rPr lang="en" dirty="0"/>
              <a:t>This is the highest redshift relic detected using SZ effect from the ACT </a:t>
            </a:r>
          </a:p>
          <a:p>
            <a:pPr lvl="0" rtl="0">
              <a:buNone/>
            </a:pPr>
            <a:r>
              <a:rPr lang="en" dirty="0"/>
              <a:t>The low frequency image from SUMSS shows possible relics which has then been confined using ATCA observation (priv comm)</a:t>
            </a:r>
          </a:p>
          <a:p>
            <a:endParaRPr lang="en" dirty="0"/>
          </a:p>
          <a:p>
            <a:pPr lvl="0" rtl="0">
              <a:buClr>
                <a:srgbClr val="000000"/>
              </a:buClr>
              <a:buSzPct val="100000"/>
              <a:buFont typeface="Arial"/>
              <a:buNone/>
            </a:pPr>
            <a:r>
              <a:rPr lang="en" dirty="0"/>
              <a:t>Our aim was to see if we to do detect diffuse emission from the source using KAT-7 - YES</a:t>
            </a:r>
          </a:p>
          <a:p>
            <a:pPr lvl="0" rtl="0">
              <a:buClr>
                <a:srgbClr val="000000"/>
              </a:buClr>
              <a:buSzPct val="100000"/>
              <a:buFont typeface="Arial"/>
              <a:buNone/>
            </a:pPr>
            <a:r>
              <a:rPr lang="en" dirty="0"/>
              <a:t>Check for polarised emission - On-going</a:t>
            </a:r>
          </a:p>
          <a:p>
            <a:pPr lvl="0" rtl="0">
              <a:buClr>
                <a:srgbClr val="000000"/>
              </a:buClr>
              <a:buSzPct val="100000"/>
              <a:buFont typeface="Arial"/>
              <a:buNone/>
            </a:pPr>
            <a:r>
              <a:rPr lang="en" dirty="0"/>
              <a:t>Derive radio luminosity at 1.4GHz and other parameters - on going.</a:t>
            </a:r>
          </a:p>
          <a:p>
            <a:endParaRPr lang="en" dirty="0"/>
          </a:p>
          <a:p>
            <a:pPr marL="0" marR="0" lvl="0" indent="0" algn="l" rtl="0">
              <a:lnSpc>
                <a:spcPct val="100000"/>
              </a:lnSpc>
              <a:spcBef>
                <a:spcPts val="0"/>
              </a:spcBef>
              <a:spcAft>
                <a:spcPts val="0"/>
              </a:spcAft>
              <a:buClr>
                <a:srgbClr val="000000"/>
              </a:buClr>
              <a:buSzPct val="100000"/>
              <a:buFont typeface="Arial"/>
              <a:buNone/>
            </a:pPr>
            <a:r>
              <a:rPr lang="en" dirty="0"/>
              <a:t>SUMSS with a better resolution has resolved this source whereas KAT-7 provides modest resolution of around 3' allowing us to detect the diffuse feature.</a:t>
            </a:r>
          </a:p>
          <a:p>
            <a:pPr marL="0" marR="0" lvl="0" indent="0" algn="l" rtl="0">
              <a:lnSpc>
                <a:spcPct val="100000"/>
              </a:lnSpc>
              <a:spcBef>
                <a:spcPts val="0"/>
              </a:spcBef>
              <a:spcAft>
                <a:spcPts val="0"/>
              </a:spcAft>
              <a:buClr>
                <a:srgbClr val="000000"/>
              </a:buClr>
              <a:buSzPct val="100000"/>
              <a:buFont typeface="Arial"/>
              <a:buNone/>
            </a:pPr>
            <a:r>
              <a:rPr lang="en" dirty="0"/>
              <a:t>However, the source is blended with a component in the NW part.</a:t>
            </a:r>
          </a:p>
          <a:p>
            <a:pPr marL="0" marR="0" lvl="0" indent="0" algn="l" rtl="0">
              <a:lnSpc>
                <a:spcPct val="100000"/>
              </a:lnSpc>
              <a:spcBef>
                <a:spcPts val="0"/>
              </a:spcBef>
              <a:spcAft>
                <a:spcPts val="0"/>
              </a:spcAft>
              <a:buClr>
                <a:srgbClr val="000000"/>
              </a:buClr>
              <a:buSzPct val="100000"/>
              <a:buFont typeface="Arial"/>
              <a:buNone/>
            </a:pPr>
            <a:r>
              <a:rPr lang="en" dirty="0"/>
              <a:t>The South-East Component detected from KAT-7 has no strong detection from SUMSS.</a:t>
            </a:r>
          </a:p>
          <a:p>
            <a:pPr marL="0" marR="0" lvl="0" indent="0" algn="l" rtl="0">
              <a:lnSpc>
                <a:spcPct val="100000"/>
              </a:lnSpc>
              <a:spcBef>
                <a:spcPts val="0"/>
              </a:spcBef>
              <a:spcAft>
                <a:spcPts val="0"/>
              </a:spcAft>
              <a:buClr>
                <a:srgbClr val="000000"/>
              </a:buClr>
              <a:buSzPct val="100000"/>
              <a:buFont typeface="Arial"/>
              <a:buNone/>
            </a:pPr>
            <a:r>
              <a:rPr lang="en" dirty="0"/>
              <a:t>Polarimetric observation using mosaic has been done and is being reduced - this will go about 1/3 times deeper than the total intensity.</a:t>
            </a:r>
          </a:p>
          <a:p>
            <a:pPr marL="0" marR="0" lvl="0" indent="0" algn="l" rtl="0">
              <a:lnSpc>
                <a:spcPct val="100000"/>
              </a:lnSpc>
              <a:spcBef>
                <a:spcPts val="0"/>
              </a:spcBef>
              <a:spcAft>
                <a:spcPts val="0"/>
              </a:spcAft>
              <a:buClr>
                <a:srgbClr val="000000"/>
              </a:buClr>
              <a:buSzPct val="100000"/>
              <a:buFont typeface="Arial"/>
              <a:buNone/>
            </a:pPr>
            <a:r>
              <a:rPr lang="en" dirty="0"/>
              <a:t>Magnetic understanding in cluster is still not well understood. With KAT-7 we expected to get an understanding of the large scale magnetic property of this relic source.</a:t>
            </a:r>
          </a:p>
          <a:p>
            <a:pPr lvl="0" rtl="0">
              <a:buClr>
                <a:srgbClr val="000000"/>
              </a:buClr>
              <a:buSzPct val="100000"/>
              <a:buFont typeface="Arial"/>
              <a:buNone/>
            </a:pPr>
            <a:r>
              <a:rPr lang="en" dirty="0"/>
              <a:t>KAT-7 is an ideal instrument for detecting large scale diffuse emission, that is provided by our short spacings.</a:t>
            </a:r>
          </a:p>
          <a:p>
            <a:pPr marL="0" marR="0" lvl="0" indent="0" algn="l" rtl="0">
              <a:lnSpc>
                <a:spcPct val="100000"/>
              </a:lnSpc>
              <a:spcBef>
                <a:spcPts val="0"/>
              </a:spcBef>
              <a:spcAft>
                <a:spcPts val="0"/>
              </a:spcAft>
              <a:buClr>
                <a:srgbClr val="000000"/>
              </a:buClr>
              <a:buSzPct val="100000"/>
              <a:buFont typeface="Arial"/>
              <a:buNone/>
            </a:pPr>
            <a:r>
              <a:rPr lang="en" dirty="0"/>
              <a:t> To get a global picture of the environment of clusters of galaxies for example, we don't want to resolve all the structures.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a:t>
            </a:r>
            <a:r>
              <a:rPr lang="en-US" dirty="0" err="1" smtClean="0"/>
              <a:t>Abell</a:t>
            </a:r>
            <a:r>
              <a:rPr lang="en-US" dirty="0" smtClean="0"/>
              <a:t> 520 galaxy cluster is an unusual structure resulting from a major merger. It has been popularly nicknamed The Train Wreck Cluster.</a:t>
            </a:r>
          </a:p>
          <a:p>
            <a:endParaRPr lang="en-US" dirty="0"/>
          </a:p>
        </p:txBody>
      </p:sp>
    </p:spTree>
    <p:extLst>
      <p:ext uri="{BB962C8B-B14F-4D97-AF65-F5344CB8AC3E}">
        <p14:creationId xmlns:p14="http://schemas.microsoft.com/office/powerpoint/2010/main" val="2476570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9373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dirty="0" smtClean="0"/>
              <a:t>It belongs to the ROSAT-ESO Flux Limited X-ray cluster catalogue (REFLEX; </a:t>
            </a:r>
            <a:r>
              <a:rPr lang="en-US" sz="1100" dirty="0" err="1" smtClean="0"/>
              <a:t>Böhringer</a:t>
            </a:r>
            <a:r>
              <a:rPr lang="en-US" sz="1100" dirty="0" smtClean="0"/>
              <a:t> et al. 2004). </a:t>
            </a:r>
          </a:p>
          <a:p>
            <a:endParaRPr lang="en-US" dirty="0"/>
          </a:p>
        </p:txBody>
      </p:sp>
    </p:spTree>
    <p:extLst>
      <p:ext uri="{BB962C8B-B14F-4D97-AF65-F5344CB8AC3E}">
        <p14:creationId xmlns:p14="http://schemas.microsoft.com/office/powerpoint/2010/main" val="3103000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Position ---</a:t>
            </a:r>
          </a:p>
          <a:p>
            <a:r>
              <a:rPr lang="hu-HU" dirty="0" smtClean="0"/>
              <a:t>       --- ra:    20:03:33.15 +/- 0.42 s (6.28 arcsec)</a:t>
            </a:r>
          </a:p>
          <a:p>
            <a:r>
              <a:rPr lang="hu-HU" dirty="0" smtClean="0"/>
              <a:t>       --- dec: -023.23.04.16 +/- 5.69 arcsec</a:t>
            </a:r>
          </a:p>
          <a:p>
            <a:r>
              <a:rPr lang="en-US" dirty="0" smtClean="0"/>
              <a:t>Flux ---</a:t>
            </a:r>
          </a:p>
          <a:p>
            <a:r>
              <a:rPr lang="en-US" dirty="0" smtClean="0"/>
              <a:t>       --- Integrated:   40.3 +/- 3.0 </a:t>
            </a:r>
            <a:r>
              <a:rPr lang="en-US" dirty="0" err="1" smtClean="0"/>
              <a:t>mJy</a:t>
            </a:r>
            <a:endParaRPr lang="en-US" dirty="0" smtClean="0"/>
          </a:p>
          <a:p>
            <a:r>
              <a:rPr lang="en-US" dirty="0" smtClean="0"/>
              <a:t>       --- Peak:         16.1 +/- 1.2 </a:t>
            </a:r>
            <a:r>
              <a:rPr lang="en-US" dirty="0" err="1" smtClean="0"/>
              <a:t>mJy</a:t>
            </a:r>
            <a:r>
              <a:rPr lang="en-US" dirty="0" smtClean="0"/>
              <a:t>/beam</a:t>
            </a:r>
          </a:p>
          <a:p>
            <a:endParaRPr lang="en-US" dirty="0" smtClean="0"/>
          </a:p>
          <a:p>
            <a:r>
              <a:rPr lang="en-US" dirty="0" err="1" smtClean="0"/>
              <a:t>Rms</a:t>
            </a:r>
            <a:r>
              <a:rPr lang="en-US" dirty="0" smtClean="0"/>
              <a:t> ~</a:t>
            </a:r>
            <a:r>
              <a:rPr lang="en-US" baseline="0" dirty="0" smtClean="0"/>
              <a:t> 1.1 </a:t>
            </a:r>
            <a:r>
              <a:rPr lang="en-US" baseline="0" dirty="0" err="1" smtClean="0"/>
              <a:t>mJy</a:t>
            </a:r>
            <a:endParaRPr lang="en-US" dirty="0" smtClean="0"/>
          </a:p>
          <a:p>
            <a:endParaRPr lang="hu-HU" dirty="0" smtClean="0"/>
          </a:p>
          <a:p>
            <a:endParaRPr lang="en-US" dirty="0"/>
          </a:p>
        </p:txBody>
      </p:sp>
    </p:spTree>
    <p:extLst>
      <p:ext uri="{BB962C8B-B14F-4D97-AF65-F5344CB8AC3E}">
        <p14:creationId xmlns:p14="http://schemas.microsoft.com/office/powerpoint/2010/main" val="32242037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tr-TR" dirty="0" err="1" smtClean="0"/>
              <a:t>Filename</a:t>
            </a:r>
            <a:r>
              <a:rPr lang="tr-TR" dirty="0" smtClean="0"/>
              <a:t>:</a:t>
            </a:r>
            <a:r>
              <a:rPr lang="tr-TR" baseline="0" dirty="0" smtClean="0"/>
              <a:t> </a:t>
            </a:r>
            <a:r>
              <a:rPr lang="tr-TR" dirty="0" smtClean="0"/>
              <a:t>1347034080.h5	</a:t>
            </a:r>
          </a:p>
          <a:p>
            <a:r>
              <a:rPr lang="tr-TR" dirty="0" err="1" smtClean="0"/>
              <a:t>Date</a:t>
            </a:r>
            <a:r>
              <a:rPr lang="tr-TR" dirty="0" smtClean="0"/>
              <a:t>: 2012-09-07 18:08:08 SAST	</a:t>
            </a:r>
          </a:p>
          <a:p>
            <a:r>
              <a:rPr lang="tr-TR" dirty="0" err="1" smtClean="0"/>
              <a:t>Duration</a:t>
            </a:r>
            <a:r>
              <a:rPr lang="tr-TR" dirty="0" smtClean="0"/>
              <a:t>: 8:24:53	</a:t>
            </a:r>
          </a:p>
          <a:p>
            <a:r>
              <a:rPr lang="tr-TR" dirty="0" err="1" smtClean="0"/>
              <a:t>Targets</a:t>
            </a:r>
            <a:r>
              <a:rPr lang="tr-TR" dirty="0" smtClean="0"/>
              <a:t>: HAN-HALO1, PKS2243-123, PKS 1934-638	</a:t>
            </a:r>
          </a:p>
          <a:p>
            <a:r>
              <a:rPr lang="tr-TR" dirty="0" smtClean="0"/>
              <a:t>Ants: 1234567</a:t>
            </a:r>
          </a:p>
          <a:p>
            <a:r>
              <a:rPr lang="tr-TR" dirty="0" err="1" smtClean="0"/>
              <a:t>In</a:t>
            </a:r>
            <a:r>
              <a:rPr lang="tr-TR" dirty="0" smtClean="0"/>
              <a:t> general, </a:t>
            </a:r>
            <a:r>
              <a:rPr lang="tr-TR" dirty="0" err="1" smtClean="0"/>
              <a:t>halos</a:t>
            </a:r>
            <a:r>
              <a:rPr lang="tr-TR" dirty="0" smtClean="0"/>
              <a:t> (</a:t>
            </a:r>
            <a:r>
              <a:rPr lang="tr-TR" dirty="0" err="1" smtClean="0"/>
              <a:t>both</a:t>
            </a:r>
            <a:r>
              <a:rPr lang="tr-TR" dirty="0" smtClean="0"/>
              <a:t> </a:t>
            </a:r>
            <a:r>
              <a:rPr lang="tr-TR" dirty="0" err="1" smtClean="0"/>
              <a:t>GHs</a:t>
            </a:r>
            <a:r>
              <a:rPr lang="tr-TR" dirty="0" smtClean="0"/>
              <a:t> </a:t>
            </a:r>
            <a:r>
              <a:rPr lang="tr-TR" dirty="0" err="1" smtClean="0"/>
              <a:t>and</a:t>
            </a:r>
            <a:r>
              <a:rPr lang="tr-TR" dirty="0" smtClean="0"/>
              <a:t> </a:t>
            </a:r>
            <a:r>
              <a:rPr lang="tr-TR" dirty="0" err="1" smtClean="0"/>
              <a:t>MHs</a:t>
            </a:r>
            <a:r>
              <a:rPr lang="tr-TR" dirty="0" smtClean="0"/>
              <a:t>) </a:t>
            </a:r>
            <a:r>
              <a:rPr lang="tr-TR" dirty="0" err="1" smtClean="0"/>
              <a:t>are</a:t>
            </a:r>
            <a:r>
              <a:rPr lang="tr-TR" dirty="0" smtClean="0"/>
              <a:t> </a:t>
            </a:r>
            <a:r>
              <a:rPr lang="tr-TR" dirty="0" err="1" smtClean="0"/>
              <a:t>regular</a:t>
            </a:r>
            <a:r>
              <a:rPr lang="tr-TR" dirty="0" smtClean="0"/>
              <a:t>, </a:t>
            </a:r>
            <a:r>
              <a:rPr lang="tr-TR" dirty="0" err="1" smtClean="0"/>
              <a:t>unpolarised</a:t>
            </a:r>
            <a:r>
              <a:rPr lang="tr-TR" dirty="0" smtClean="0"/>
              <a:t> </a:t>
            </a:r>
            <a:r>
              <a:rPr lang="tr-TR" dirty="0" err="1" smtClean="0"/>
              <a:t>emission</a:t>
            </a:r>
            <a:endParaRPr lang="tr-TR" dirty="0" smtClean="0"/>
          </a:p>
          <a:p>
            <a:endParaRPr lang="tr-TR" dirty="0" smtClean="0"/>
          </a:p>
          <a:p>
            <a:r>
              <a:rPr lang="tr-TR" dirty="0" err="1" smtClean="0"/>
              <a:t>around</a:t>
            </a:r>
            <a:r>
              <a:rPr lang="tr-TR" dirty="0" smtClean="0"/>
              <a:t> </a:t>
            </a:r>
            <a:r>
              <a:rPr lang="tr-TR" dirty="0" err="1" smtClean="0"/>
              <a:t>the</a:t>
            </a:r>
            <a:r>
              <a:rPr lang="tr-TR" dirty="0" smtClean="0"/>
              <a:t> </a:t>
            </a:r>
            <a:r>
              <a:rPr lang="tr-TR" dirty="0" err="1" smtClean="0"/>
              <a:t>cluster’s</a:t>
            </a:r>
            <a:r>
              <a:rPr lang="tr-TR" dirty="0" smtClean="0"/>
              <a:t> </a:t>
            </a:r>
            <a:r>
              <a:rPr lang="tr-TR" dirty="0" err="1" smtClean="0"/>
              <a:t>centre</a:t>
            </a:r>
            <a:r>
              <a:rPr lang="tr-TR" dirty="0" smtClean="0"/>
              <a:t>, </a:t>
            </a:r>
            <a:r>
              <a:rPr lang="tr-TR" dirty="0" err="1" smtClean="0"/>
              <a:t>whereas</a:t>
            </a:r>
            <a:r>
              <a:rPr lang="tr-TR" dirty="0" smtClean="0"/>
              <a:t> </a:t>
            </a:r>
            <a:r>
              <a:rPr lang="tr-TR" dirty="0" err="1" smtClean="0"/>
              <a:t>relics</a:t>
            </a:r>
            <a:r>
              <a:rPr lang="tr-TR" dirty="0" smtClean="0"/>
              <a:t> </a:t>
            </a:r>
            <a:r>
              <a:rPr lang="tr-TR" dirty="0" err="1" smtClean="0"/>
              <a:t>are</a:t>
            </a:r>
            <a:r>
              <a:rPr lang="tr-TR" dirty="0" smtClean="0"/>
              <a:t> </a:t>
            </a:r>
            <a:r>
              <a:rPr lang="tr-TR" dirty="0" err="1" smtClean="0"/>
              <a:t>peripheral</a:t>
            </a:r>
            <a:r>
              <a:rPr lang="tr-TR" dirty="0" smtClean="0"/>
              <a:t>,</a:t>
            </a:r>
          </a:p>
          <a:p>
            <a:endParaRPr lang="tr-TR" dirty="0" smtClean="0"/>
          </a:p>
          <a:p>
            <a:r>
              <a:rPr lang="tr-TR" dirty="0" err="1" smtClean="0"/>
              <a:t>polarised</a:t>
            </a:r>
            <a:r>
              <a:rPr lang="tr-TR" dirty="0" smtClean="0"/>
              <a:t>, </a:t>
            </a:r>
            <a:r>
              <a:rPr lang="tr-TR" dirty="0" err="1" smtClean="0"/>
              <a:t>typically</a:t>
            </a:r>
            <a:r>
              <a:rPr lang="tr-TR" dirty="0" smtClean="0"/>
              <a:t> </a:t>
            </a:r>
            <a:r>
              <a:rPr lang="tr-TR" dirty="0" err="1" smtClean="0"/>
              <a:t>elongated</a:t>
            </a:r>
            <a:r>
              <a:rPr lang="tr-TR" dirty="0" smtClean="0"/>
              <a:t>, </a:t>
            </a:r>
            <a:r>
              <a:rPr lang="tr-TR" dirty="0" err="1" smtClean="0"/>
              <a:t>and</a:t>
            </a:r>
            <a:r>
              <a:rPr lang="tr-TR" dirty="0" smtClean="0"/>
              <a:t> </a:t>
            </a:r>
            <a:r>
              <a:rPr lang="tr-TR" dirty="0" err="1" smtClean="0"/>
              <a:t>thought</a:t>
            </a:r>
            <a:r>
              <a:rPr lang="tr-TR" dirty="0" smtClean="0"/>
              <a:t> </a:t>
            </a:r>
            <a:r>
              <a:rPr lang="tr-TR" dirty="0" err="1" smtClean="0"/>
              <a:t>to</a:t>
            </a:r>
            <a:r>
              <a:rPr lang="tr-TR" dirty="0" smtClean="0"/>
              <a:t> be </a:t>
            </a:r>
            <a:r>
              <a:rPr lang="tr-TR" dirty="0" err="1" smtClean="0"/>
              <a:t>associated</a:t>
            </a:r>
            <a:endParaRPr lang="tr-TR" dirty="0" smtClean="0"/>
          </a:p>
          <a:p>
            <a:endParaRPr lang="tr-TR" dirty="0" smtClean="0"/>
          </a:p>
          <a:p>
            <a:r>
              <a:rPr lang="tr-TR" dirty="0" err="1" smtClean="0"/>
              <a:t>with</a:t>
            </a:r>
            <a:r>
              <a:rPr lang="tr-TR" dirty="0" smtClean="0"/>
              <a:t> </a:t>
            </a:r>
            <a:r>
              <a:rPr lang="tr-TR" dirty="0" err="1" smtClean="0"/>
              <a:t>shocks</a:t>
            </a:r>
            <a:r>
              <a:rPr lang="tr-TR" dirty="0" smtClean="0"/>
              <a:t>.</a:t>
            </a:r>
            <a:endParaRPr lang="en-US" dirty="0"/>
          </a:p>
        </p:txBody>
      </p:sp>
    </p:spTree>
    <p:extLst>
      <p:ext uri="{BB962C8B-B14F-4D97-AF65-F5344CB8AC3E}">
        <p14:creationId xmlns:p14="http://schemas.microsoft.com/office/powerpoint/2010/main" val="875335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connection of cluster mergers with the presence of extended, diﬀuse radio sources in galaxy clusters is still debated.</a:t>
            </a:r>
          </a:p>
          <a:p>
            <a:endParaRPr lang="en-US" dirty="0" smtClean="0"/>
          </a:p>
          <a:p>
            <a:r>
              <a:rPr lang="en-US" dirty="0" smtClean="0"/>
              <a:t>An interesting case is the rich, merging cluster </a:t>
            </a:r>
            <a:r>
              <a:rPr lang="en-US" dirty="0" err="1" smtClean="0"/>
              <a:t>Abell</a:t>
            </a:r>
            <a:r>
              <a:rPr lang="en-US" dirty="0" smtClean="0"/>
              <a:t> 520, containing a radio halo being formed at the crossing</a:t>
            </a:r>
            <a:r>
              <a:rPr lang="en-US" baseline="0" dirty="0" smtClean="0"/>
              <a:t> of 3 filaments (</a:t>
            </a:r>
            <a:r>
              <a:rPr lang="en-US" baseline="0" dirty="0" err="1" smtClean="0"/>
              <a:t>Girardi</a:t>
            </a:r>
            <a:r>
              <a:rPr lang="en-US" baseline="0" dirty="0" smtClean="0"/>
              <a:t>, 2008)</a:t>
            </a:r>
            <a:endParaRPr lang="en-US" dirty="0"/>
          </a:p>
        </p:txBody>
      </p:sp>
    </p:spTree>
    <p:extLst>
      <p:ext uri="{BB962C8B-B14F-4D97-AF65-F5344CB8AC3E}">
        <p14:creationId xmlns:p14="http://schemas.microsoft.com/office/powerpoint/2010/main" val="2152442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a:buNone/>
            </a:pPr>
            <a:r>
              <a:rPr lang="en"/>
              <a:t>KAT-7 file - 1330696924.h5, 2012-03-02 16:02:04 SAST, antennas 1,2,3,5,6,7 wbc mode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a:buNone/>
            </a:pPr>
            <a:r>
              <a:rPr lang="en"/>
              <a:t>KAT-7 file - 1330696924.h, 2012-03-02 16:02:04 SAST, antennas 1,2,3,5,6,7 wbc mode 1400 MHz</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Obj" type="twoObj">
  <p:cSld name="twoObj">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None/>
              <a:defRPr sz="4400">
                <a:solidFill>
                  <a:schemeClr val="dk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71" name="Shape 71"/>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a:endParaRPr/>
          </a:p>
        </p:txBody>
      </p:sp>
      <p:sp>
        <p:nvSpPr>
          <p:cNvPr id="72" name="Shape 72"/>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a:endParaRPr/>
          </a:p>
        </p:txBody>
      </p:sp>
      <p:sp>
        <p:nvSpPr>
          <p:cNvPr id="73" name="Shape 7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74" name="Shape 7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TxTwoObj" type="twoTxTwoObj">
  <p:cSld name="twoTxTwoObj">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78" name="Shape 7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buNone/>
              <a:defRPr sz="2400" b="1"/>
            </a:lvl1pPr>
            <a:lvl2pPr marL="457200" indent="0" rtl="0">
              <a:buNone/>
              <a:defRPr sz="2000" b="1"/>
            </a:lvl2pPr>
            <a:lvl3pPr marL="914400" indent="0" rtl="0">
              <a:buNone/>
              <a:defRPr sz="1800" b="1"/>
            </a:lvl3pPr>
            <a:lvl4pPr marL="1371600" indent="0" rtl="0">
              <a:buNone/>
              <a:defRPr sz="1600" b="1"/>
            </a:lvl4pPr>
            <a:lvl5pPr marL="1828800" indent="0" rtl="0">
              <a:buNone/>
              <a:defRPr sz="1600" b="1"/>
            </a:lvl5pPr>
            <a:lvl6pPr marL="2286000" indent="0" rtl="0">
              <a:buNone/>
              <a:defRPr sz="1600" b="1"/>
            </a:lvl6pPr>
            <a:lvl7pPr marL="2743200" indent="0" rtl="0">
              <a:buNone/>
              <a:defRPr sz="1600" b="1"/>
            </a:lvl7pPr>
            <a:lvl8pPr marL="3200400" indent="0" rtl="0">
              <a:buNone/>
              <a:defRPr sz="1600" b="1"/>
            </a:lvl8pPr>
            <a:lvl9pPr marL="3657600" indent="0" rtl="0">
              <a:buNone/>
              <a:defRPr sz="1600" b="1"/>
            </a:lvl9pPr>
          </a:lstStyle>
          <a:p>
            <a:endParaRPr/>
          </a:p>
        </p:txBody>
      </p:sp>
      <p:sp>
        <p:nvSpPr>
          <p:cNvPr id="79" name="Shape 7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80" name="Shape 8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buNone/>
              <a:defRPr sz="2400" b="1"/>
            </a:lvl1pPr>
            <a:lvl2pPr marL="457200" indent="0" rtl="0">
              <a:buNone/>
              <a:defRPr sz="2000" b="1"/>
            </a:lvl2pPr>
            <a:lvl3pPr marL="914400" indent="0" rtl="0">
              <a:buNone/>
              <a:defRPr sz="1800" b="1"/>
            </a:lvl3pPr>
            <a:lvl4pPr marL="1371600" indent="0" rtl="0">
              <a:buNone/>
              <a:defRPr sz="1600" b="1"/>
            </a:lvl4pPr>
            <a:lvl5pPr marL="1828800" indent="0" rtl="0">
              <a:buNone/>
              <a:defRPr sz="1600" b="1"/>
            </a:lvl5pPr>
            <a:lvl6pPr marL="2286000" indent="0" rtl="0">
              <a:buNone/>
              <a:defRPr sz="1600" b="1"/>
            </a:lvl6pPr>
            <a:lvl7pPr marL="2743200" indent="0" rtl="0">
              <a:buNone/>
              <a:defRPr sz="1600" b="1"/>
            </a:lvl7pPr>
            <a:lvl8pPr marL="3200400" indent="0" rtl="0">
              <a:buNone/>
              <a:defRPr sz="1600" b="1"/>
            </a:lvl8pPr>
            <a:lvl9pPr marL="3657600" indent="0" rtl="0">
              <a:buNone/>
              <a:defRPr sz="1600" b="1"/>
            </a:lvl9pPr>
          </a:lstStyle>
          <a:p>
            <a:endParaRPr/>
          </a:p>
        </p:txBody>
      </p:sp>
      <p:sp>
        <p:nvSpPr>
          <p:cNvPr id="81" name="Shape 8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None/>
              <a:defRPr sz="4400">
                <a:solidFill>
                  <a:schemeClr val="dk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87" name="Shape 8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88" name="Shape 8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89" name="Shape 8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Shape 9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92" name="Shape 9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93" name="Shape 9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bjTx" type="objTx">
  <p:cSld name="objTx">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defRPr sz="2000" b="1"/>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96" name="Shape 9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defRPr sz="3200"/>
            </a:lvl1pPr>
            <a:lvl2pPr rtl="0">
              <a:defRPr sz="2800"/>
            </a:lvl2pPr>
            <a:lvl3pPr rtl="0">
              <a:defRPr sz="2400"/>
            </a:lvl3pPr>
            <a:lvl4pPr rtl="0">
              <a:defRPr sz="2000"/>
            </a:lvl4pPr>
            <a:lvl5pPr rtl="0">
              <a:defRPr sz="2000"/>
            </a:lvl5pPr>
            <a:lvl6pPr rtl="0">
              <a:defRPr sz="2000"/>
            </a:lvl6pPr>
            <a:lvl7pPr rtl="0">
              <a:defRPr sz="2000"/>
            </a:lvl7pPr>
            <a:lvl8pPr rtl="0">
              <a:defRPr sz="2000"/>
            </a:lvl8pPr>
            <a:lvl9pPr rtl="0">
              <a:defRPr sz="2000"/>
            </a:lvl9pPr>
          </a:lstStyle>
          <a:p>
            <a:endParaRPr/>
          </a:p>
        </p:txBody>
      </p:sp>
      <p:sp>
        <p:nvSpPr>
          <p:cNvPr id="97" name="Shape 9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buNone/>
              <a:defRPr sz="1400"/>
            </a:lvl1pPr>
            <a:lvl2pPr marL="457200" indent="0" rtl="0">
              <a:buNone/>
              <a:defRPr sz="1200"/>
            </a:lvl2pPr>
            <a:lvl3pPr marL="914400" indent="0" rtl="0">
              <a:buNone/>
              <a:defRPr sz="1000"/>
            </a:lvl3pPr>
            <a:lvl4pPr marL="1371600" indent="0" rtl="0">
              <a:buNone/>
              <a:defRPr sz="900"/>
            </a:lvl4pPr>
            <a:lvl5pPr marL="1828800" indent="0" rtl="0">
              <a:buNone/>
              <a:defRPr sz="900"/>
            </a:lvl5pPr>
            <a:lvl6pPr marL="2286000" indent="0" rtl="0">
              <a:buNone/>
              <a:defRPr sz="900"/>
            </a:lvl6pPr>
            <a:lvl7pPr marL="2743200" indent="0" rtl="0">
              <a:buNone/>
              <a:defRPr sz="900"/>
            </a:lvl7pPr>
            <a:lvl8pPr marL="3200400" indent="0" rtl="0">
              <a:buNone/>
              <a:defRPr sz="900"/>
            </a:lvl8pPr>
            <a:lvl9pPr marL="3657600" indent="0" rtl="0">
              <a:buNone/>
              <a:defRPr sz="900"/>
            </a:lvl9pPr>
          </a:lstStyle>
          <a:p>
            <a:endParaRPr/>
          </a:p>
        </p:txBody>
      </p:sp>
      <p:sp>
        <p:nvSpPr>
          <p:cNvPr id="98" name="Shape 9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99" name="Shape 9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100" name="Shape 100"/>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x" type="picTx">
  <p:cSld name="picTx">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defRPr sz="2000" b="1"/>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03" name="Shape 103"/>
          <p:cNvSpPr>
            <a:spLocks noGrp="1"/>
          </p:cNvSpPr>
          <p:nvPr>
            <p:ph type="pic" idx="2"/>
          </p:nvPr>
        </p:nvSpPr>
        <p:spPr>
          <a:xfrm>
            <a:off x="1792288" y="612775"/>
            <a:ext cx="5486399" cy="4114800"/>
          </a:xfrm>
          <a:prstGeom prst="rect">
            <a:avLst/>
          </a:prstGeom>
          <a:noFill/>
          <a:ln>
            <a:noFill/>
          </a:ln>
        </p:spPr>
        <p:txBody>
          <a:bodyPr lIns="91425" tIns="91425" rIns="91425" bIns="91425" anchor="ctr" anchorCtr="0"/>
          <a:lstStyle>
            <a:lvl1pPr marL="0" marR="0" indent="0" algn="l" rtl="0">
              <a:buClr>
                <a:srgbClr val="3F3F3F"/>
              </a:buClr>
              <a:buFont typeface="Arial"/>
              <a:buNone/>
              <a:defRPr sz="3200" b="0" i="0" u="none" strike="noStrike" cap="none" baseline="0">
                <a:solidFill>
                  <a:srgbClr val="3F3F3F"/>
                </a:solidFill>
                <a:latin typeface="Arial"/>
                <a:ea typeface="Arial"/>
                <a:cs typeface="Arial"/>
                <a:sym typeface="Arial"/>
              </a:defRPr>
            </a:lvl1pPr>
            <a:lvl2pPr marL="457200" marR="0" indent="0" algn="l" rtl="0">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l" rtl="0">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l" rtl="0">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l" rtl="0">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l" rtl="0">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l" rtl="0">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l" rtl="0">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l" rtl="0">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104" name="Shape 10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buNone/>
              <a:defRPr sz="1400"/>
            </a:lvl1pPr>
            <a:lvl2pPr marL="457200" indent="0" rtl="0">
              <a:buNone/>
              <a:defRPr sz="1200"/>
            </a:lvl2pPr>
            <a:lvl3pPr marL="914400" indent="0" rtl="0">
              <a:buNone/>
              <a:defRPr sz="1000"/>
            </a:lvl3pPr>
            <a:lvl4pPr marL="1371600" indent="0" rtl="0">
              <a:buNone/>
              <a:defRPr sz="900"/>
            </a:lvl4pPr>
            <a:lvl5pPr marL="1828800" indent="0" rtl="0">
              <a:buNone/>
              <a:defRPr sz="900"/>
            </a:lvl5pPr>
            <a:lvl6pPr marL="2286000" indent="0" rtl="0">
              <a:buNone/>
              <a:defRPr sz="900"/>
            </a:lvl6pPr>
            <a:lvl7pPr marL="2743200" indent="0" rtl="0">
              <a:buNone/>
              <a:defRPr sz="900"/>
            </a:lvl7pPr>
            <a:lvl8pPr marL="3200400" indent="0" rtl="0">
              <a:buNone/>
              <a:defRPr sz="900"/>
            </a:lvl8pPr>
            <a:lvl9pPr marL="3657600" indent="0" rtl="0">
              <a:buNone/>
              <a:defRPr sz="900"/>
            </a:lvl9pPr>
          </a:lstStyle>
          <a:p>
            <a:endParaRPr/>
          </a:p>
        </p:txBody>
      </p:sp>
      <p:sp>
        <p:nvSpPr>
          <p:cNvPr id="105" name="Shape 10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106" name="Shape 10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107" name="Shape 107"/>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Tx" type="vertTx">
  <p:cSld name="vertTx">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None/>
              <a:defRPr sz="4400">
                <a:solidFill>
                  <a:schemeClr val="dk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10" name="Shape 110"/>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222250" algn="l" rtl="0">
              <a:spcBef>
                <a:spcPts val="640"/>
              </a:spcBef>
              <a:buClr>
                <a:schemeClr val="dk1"/>
              </a:buClr>
              <a:buFont typeface="Arial"/>
              <a:buChar char="•"/>
              <a:defRPr sz="3200">
                <a:solidFill>
                  <a:schemeClr val="dk1"/>
                </a:solidFill>
              </a:defRPr>
            </a:lvl1pPr>
            <a:lvl2pPr marL="742950" indent="-177800" algn="l" rtl="0">
              <a:spcBef>
                <a:spcPts val="560"/>
              </a:spcBef>
              <a:buClr>
                <a:schemeClr val="dk1"/>
              </a:buClr>
              <a:buFont typeface="Arial"/>
              <a:buChar char="•"/>
              <a:defRPr sz="2800">
                <a:solidFill>
                  <a:schemeClr val="dk1"/>
                </a:solidFill>
              </a:defRPr>
            </a:lvl2pPr>
            <a:lvl3pPr marL="1143000" indent="-136525" algn="l" rtl="0">
              <a:spcBef>
                <a:spcPts val="480"/>
              </a:spcBef>
              <a:buClr>
                <a:schemeClr val="dk1"/>
              </a:buClr>
              <a:buFont typeface="Arial"/>
              <a:buChar char="•"/>
              <a:defRPr sz="2400">
                <a:solidFill>
                  <a:schemeClr val="dk1"/>
                </a:solidFill>
              </a:defRPr>
            </a:lvl3pPr>
            <a:lvl4pPr marL="1600200" indent="-152400" algn="l" rtl="0">
              <a:spcBef>
                <a:spcPts val="400"/>
              </a:spcBef>
              <a:buClr>
                <a:schemeClr val="dk1"/>
              </a:buClr>
              <a:buFont typeface="Arial"/>
              <a:buChar char="•"/>
              <a:defRPr sz="2000">
                <a:solidFill>
                  <a:schemeClr val="dk1"/>
                </a:solidFill>
              </a:defRPr>
            </a:lvl4pPr>
            <a:lvl5pPr marL="2057400" indent="-152400" algn="l" rtl="0">
              <a:spcBef>
                <a:spcPts val="400"/>
              </a:spcBef>
              <a:buClr>
                <a:schemeClr val="dk1"/>
              </a:buClr>
              <a:buFont typeface="Arial"/>
              <a:buChar char="•"/>
              <a:defRPr sz="2000">
                <a:solidFill>
                  <a:schemeClr val="dk1"/>
                </a:solidFill>
              </a:defRPr>
            </a:lvl5pPr>
            <a:lvl6pPr marL="2514600" indent="-152400" algn="l" rtl="0">
              <a:spcBef>
                <a:spcPts val="400"/>
              </a:spcBef>
              <a:buClr>
                <a:schemeClr val="dk1"/>
              </a:buClr>
              <a:buFont typeface="Arial"/>
              <a:buChar char="•"/>
              <a:defRPr sz="2000">
                <a:solidFill>
                  <a:schemeClr val="dk1"/>
                </a:solidFill>
              </a:defRPr>
            </a:lvl6pPr>
            <a:lvl7pPr marL="2971800" indent="-152400" algn="l" rtl="0">
              <a:spcBef>
                <a:spcPts val="400"/>
              </a:spcBef>
              <a:buClr>
                <a:schemeClr val="dk1"/>
              </a:buClr>
              <a:buFont typeface="Arial"/>
              <a:buChar char="•"/>
              <a:defRPr sz="2000">
                <a:solidFill>
                  <a:schemeClr val="dk1"/>
                </a:solidFill>
              </a:defRPr>
            </a:lvl7pPr>
            <a:lvl8pPr marL="3429000" indent="-152400" algn="l" rtl="0">
              <a:spcBef>
                <a:spcPts val="400"/>
              </a:spcBef>
              <a:buClr>
                <a:schemeClr val="dk1"/>
              </a:buClr>
              <a:buFont typeface="Arial"/>
              <a:buChar char="•"/>
              <a:defRPr sz="2000">
                <a:solidFill>
                  <a:schemeClr val="dk1"/>
                </a:solidFill>
              </a:defRPr>
            </a:lvl8pPr>
            <a:lvl9pPr marL="3886200" indent="-152400" algn="l" rtl="0">
              <a:spcBef>
                <a:spcPts val="400"/>
              </a:spcBef>
              <a:buClr>
                <a:schemeClr val="dk1"/>
              </a:buClr>
              <a:buFont typeface="Arial"/>
              <a:buChar char="•"/>
              <a:defRPr sz="2000">
                <a:solidFill>
                  <a:schemeClr val="dk1"/>
                </a:solidFill>
              </a:defRPr>
            </a:lvl9pPr>
          </a:lstStyle>
          <a:p>
            <a:endParaRPr/>
          </a:p>
        </p:txBody>
      </p:sp>
      <p:sp>
        <p:nvSpPr>
          <p:cNvPr id="111" name="Shape 1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112" name="Shape 1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113" name="Shape 11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TitleAndTx" type="vertTitleAndTx">
  <p:cSld name="vertTitleAndTx">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None/>
              <a:defRPr sz="4400">
                <a:solidFill>
                  <a:schemeClr val="dk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16" name="Shape 116"/>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222250" algn="l" rtl="0">
              <a:spcBef>
                <a:spcPts val="640"/>
              </a:spcBef>
              <a:buClr>
                <a:schemeClr val="dk1"/>
              </a:buClr>
              <a:buFont typeface="Arial"/>
              <a:buChar char="•"/>
              <a:defRPr sz="3200">
                <a:solidFill>
                  <a:schemeClr val="dk1"/>
                </a:solidFill>
              </a:defRPr>
            </a:lvl1pPr>
            <a:lvl2pPr marL="742950" indent="-177800" algn="l" rtl="0">
              <a:spcBef>
                <a:spcPts val="560"/>
              </a:spcBef>
              <a:buClr>
                <a:schemeClr val="dk1"/>
              </a:buClr>
              <a:buFont typeface="Arial"/>
              <a:buChar char="•"/>
              <a:defRPr sz="2800">
                <a:solidFill>
                  <a:schemeClr val="dk1"/>
                </a:solidFill>
              </a:defRPr>
            </a:lvl2pPr>
            <a:lvl3pPr marL="1143000" indent="-136525" algn="l" rtl="0">
              <a:spcBef>
                <a:spcPts val="480"/>
              </a:spcBef>
              <a:buClr>
                <a:schemeClr val="dk1"/>
              </a:buClr>
              <a:buFont typeface="Arial"/>
              <a:buChar char="•"/>
              <a:defRPr sz="2400">
                <a:solidFill>
                  <a:schemeClr val="dk1"/>
                </a:solidFill>
              </a:defRPr>
            </a:lvl3pPr>
            <a:lvl4pPr marL="1600200" indent="-152400" algn="l" rtl="0">
              <a:spcBef>
                <a:spcPts val="400"/>
              </a:spcBef>
              <a:buClr>
                <a:schemeClr val="dk1"/>
              </a:buClr>
              <a:buFont typeface="Arial"/>
              <a:buChar char="•"/>
              <a:defRPr sz="2000">
                <a:solidFill>
                  <a:schemeClr val="dk1"/>
                </a:solidFill>
              </a:defRPr>
            </a:lvl4pPr>
            <a:lvl5pPr marL="2057400" indent="-152400" algn="l" rtl="0">
              <a:spcBef>
                <a:spcPts val="400"/>
              </a:spcBef>
              <a:buClr>
                <a:schemeClr val="dk1"/>
              </a:buClr>
              <a:buFont typeface="Arial"/>
              <a:buChar char="•"/>
              <a:defRPr sz="2000">
                <a:solidFill>
                  <a:schemeClr val="dk1"/>
                </a:solidFill>
              </a:defRPr>
            </a:lvl5pPr>
            <a:lvl6pPr marL="2514600" indent="-152400" algn="l" rtl="0">
              <a:spcBef>
                <a:spcPts val="400"/>
              </a:spcBef>
              <a:buClr>
                <a:schemeClr val="dk1"/>
              </a:buClr>
              <a:buFont typeface="Arial"/>
              <a:buChar char="•"/>
              <a:defRPr sz="2000">
                <a:solidFill>
                  <a:schemeClr val="dk1"/>
                </a:solidFill>
              </a:defRPr>
            </a:lvl6pPr>
            <a:lvl7pPr marL="2971800" indent="-152400" algn="l" rtl="0">
              <a:spcBef>
                <a:spcPts val="400"/>
              </a:spcBef>
              <a:buClr>
                <a:schemeClr val="dk1"/>
              </a:buClr>
              <a:buFont typeface="Arial"/>
              <a:buChar char="•"/>
              <a:defRPr sz="2000">
                <a:solidFill>
                  <a:schemeClr val="dk1"/>
                </a:solidFill>
              </a:defRPr>
            </a:lvl7pPr>
            <a:lvl8pPr marL="3429000" indent="-152400" algn="l" rtl="0">
              <a:spcBef>
                <a:spcPts val="400"/>
              </a:spcBef>
              <a:buClr>
                <a:schemeClr val="dk1"/>
              </a:buClr>
              <a:buFont typeface="Arial"/>
              <a:buChar char="•"/>
              <a:defRPr sz="2000">
                <a:solidFill>
                  <a:schemeClr val="dk1"/>
                </a:solidFill>
              </a:defRPr>
            </a:lvl8pPr>
            <a:lvl9pPr marL="3886200" indent="-152400" algn="l" rtl="0">
              <a:spcBef>
                <a:spcPts val="400"/>
              </a:spcBef>
              <a:buClr>
                <a:schemeClr val="dk1"/>
              </a:buClr>
              <a:buFont typeface="Arial"/>
              <a:buChar char="•"/>
              <a:defRPr sz="2000">
                <a:solidFill>
                  <a:schemeClr val="dk1"/>
                </a:solidFill>
              </a:defRPr>
            </a:lvl9pPr>
          </a:lstStyle>
          <a:p>
            <a:endParaRPr/>
          </a:p>
        </p:txBody>
      </p:sp>
      <p:sp>
        <p:nvSpPr>
          <p:cNvPr id="117" name="Shape 11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118" name="Shape 1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119" name="Shape 11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23"/>
        <p:cNvGrpSpPr/>
        <p:nvPr/>
      </p:nvGrpSpPr>
      <p:grpSpPr>
        <a:xfrm>
          <a:off x="0" y="0"/>
          <a:ext cx="0" cy="0"/>
          <a:chOff x="0" y="0"/>
          <a:chExt cx="0" cy="0"/>
        </a:xfrm>
      </p:grpSpPr>
      <p:sp>
        <p:nvSpPr>
          <p:cNvPr id="124" name="Shape 124"/>
          <p:cNvSpPr txBox="1">
            <a:spLocks noGrp="1"/>
          </p:cNvSpPr>
          <p:nvPr>
            <p:ph type="ctrTitle"/>
          </p:nvPr>
        </p:nvSpPr>
        <p:spPr>
          <a:xfrm>
            <a:off x="685800" y="2111123"/>
            <a:ext cx="7772400" cy="1546474"/>
          </a:xfrm>
          <a:prstGeom prst="rect">
            <a:avLst/>
          </a:prstGeom>
          <a:noFill/>
          <a:ln>
            <a:noFill/>
          </a:ln>
        </p:spPr>
        <p:txBody>
          <a:bodyPr lIns="91425" tIns="91425" rIns="91425" bIns="91425" anchor="b" anchorCtr="0"/>
          <a:lstStyle>
            <a:lvl1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125" name="Shape 125"/>
          <p:cNvSpPr txBox="1">
            <a:spLocks noGrp="1"/>
          </p:cNvSpPr>
          <p:nvPr>
            <p:ph type="subTitle" idx="1"/>
          </p:nvPr>
        </p:nvSpPr>
        <p:spPr>
          <a:xfrm>
            <a:off x="685800" y="3786737"/>
            <a:ext cx="7772400" cy="1046317"/>
          </a:xfrm>
          <a:prstGeom prst="rect">
            <a:avLst/>
          </a:prstGeom>
          <a:noFill/>
          <a:ln>
            <a:noFill/>
          </a:ln>
        </p:spPr>
        <p:txBody>
          <a:bodyPr lIns="91425" tIns="91425" rIns="91425" bIns="91425" anchor="t" anchorCtr="0"/>
          <a:lstStyle>
            <a:lvl1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8" name="Shape 128"/>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ColTx" type="twoColTx">
  <p:cSld name="twoColTx">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25"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
        <p:nvSpPr>
          <p:cNvPr id="16" name="Shape 16"/>
          <p:cNvSpPr txBox="1">
            <a:spLocks noGrp="1"/>
          </p:cNvSpPr>
          <p:nvPr>
            <p:ph type="body" idx="2"/>
          </p:nvPr>
        </p:nvSpPr>
        <p:spPr>
          <a:xfrm>
            <a:off x="4692273" y="1600200"/>
            <a:ext cx="3994525"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ColTx" type="twoColTx">
  <p:cSld name="twoColTx">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31" name="Shape 131"/>
          <p:cNvSpPr txBox="1">
            <a:spLocks noGrp="1"/>
          </p:cNvSpPr>
          <p:nvPr>
            <p:ph type="body" idx="1"/>
          </p:nvPr>
        </p:nvSpPr>
        <p:spPr>
          <a:xfrm>
            <a:off x="457200" y="1600200"/>
            <a:ext cx="3994525"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
        <p:nvSpPr>
          <p:cNvPr id="132" name="Shape 132"/>
          <p:cNvSpPr txBox="1">
            <a:spLocks noGrp="1"/>
          </p:cNvSpPr>
          <p:nvPr>
            <p:ph type="body" idx="2"/>
          </p:nvPr>
        </p:nvSpPr>
        <p:spPr>
          <a:xfrm>
            <a:off x="4692273" y="1600200"/>
            <a:ext cx="3994525"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457200" y="5875078"/>
            <a:ext cx="8229600" cy="692693"/>
          </a:xfrm>
          <a:prstGeom prst="rect">
            <a:avLst/>
          </a:prstGeom>
          <a:noFill/>
          <a:ln>
            <a:noFill/>
          </a:ln>
        </p:spPr>
        <p:txBody>
          <a:bodyPr lIns="91425" tIns="91425" rIns="91425" bIns="91425" anchor="t" anchorCtr="0"/>
          <a:lstStyle>
            <a:lvl1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1pPr>
            <a:lvl2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3pPr>
            <a:lvl4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4pPr>
            <a:lvl5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6pPr>
            <a:lvl7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7pPr>
            <a:lvl8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693"/>
          </a:xfrm>
          <a:prstGeom prst="rect">
            <a:avLst/>
          </a:prstGeom>
          <a:noFill/>
          <a:ln>
            <a:noFill/>
          </a:ln>
        </p:spPr>
        <p:txBody>
          <a:bodyPr lIns="91425" tIns="91425" rIns="91425" bIns="91425" anchor="t" anchorCtr="0"/>
          <a:lstStyle>
            <a:lvl1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1pPr>
            <a:lvl2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3pPr>
            <a:lvl4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4pPr>
            <a:lvl5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6pPr>
            <a:lvl7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7pPr>
            <a:lvl8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42"/>
        <p:cNvGrpSpPr/>
        <p:nvPr/>
      </p:nvGrpSpPr>
      <p:grpSpPr>
        <a:xfrm>
          <a:off x="0" y="0"/>
          <a:ext cx="0" cy="0"/>
          <a:chOff x="0" y="0"/>
          <a:chExt cx="0" cy="0"/>
        </a:xfrm>
      </p:grpSpPr>
      <p:sp>
        <p:nvSpPr>
          <p:cNvPr id="43" name="Shape 43"/>
          <p:cNvSpPr txBox="1">
            <a:spLocks noGrp="1"/>
          </p:cNvSpPr>
          <p:nvPr>
            <p:ph type="ctrTitle"/>
          </p:nvPr>
        </p:nvSpPr>
        <p:spPr>
          <a:xfrm>
            <a:off x="755650" y="404812"/>
            <a:ext cx="7772400" cy="1066799"/>
          </a:xfrm>
          <a:prstGeom prst="rect">
            <a:avLst/>
          </a:prstGeom>
          <a:noFill/>
          <a:ln>
            <a:noFill/>
          </a:ln>
        </p:spPr>
        <p:txBody>
          <a:bodyPr lIns="91425" tIns="91425" rIns="91425" bIns="91425" anchor="t" anchorCtr="0"/>
          <a:lstStyle>
            <a:lvl1pPr marL="0" marR="0" indent="0" algn="ctr" rtl="0">
              <a:spcBef>
                <a:spcPts val="0"/>
              </a:spcBef>
              <a:spcAft>
                <a:spcPts val="0"/>
              </a:spcAft>
              <a:defRPr sz="4400" b="0" i="0" u="none" strike="noStrike" cap="none" baseline="0">
                <a:solidFill>
                  <a:schemeClr val="lt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44" name="Shape 44"/>
          <p:cNvSpPr txBox="1">
            <a:spLocks noGrp="1"/>
          </p:cNvSpPr>
          <p:nvPr>
            <p:ph type="subTitle" idx="1"/>
          </p:nvPr>
        </p:nvSpPr>
        <p:spPr>
          <a:xfrm>
            <a:off x="1476375" y="1557337"/>
            <a:ext cx="6400799" cy="533399"/>
          </a:xfrm>
          <a:prstGeom prst="rect">
            <a:avLst/>
          </a:prstGeom>
          <a:noFill/>
          <a:ln>
            <a:noFill/>
          </a:ln>
        </p:spPr>
        <p:txBody>
          <a:bodyPr lIns="91425" tIns="91425" rIns="91425" bIns="91425" anchor="t" anchorCtr="0"/>
          <a:lstStyle>
            <a:lvl1pPr marL="0" marR="0" indent="0" algn="ctr" rtl="0">
              <a:spcBef>
                <a:spcPts val="560"/>
              </a:spcBef>
              <a:spcAft>
                <a:spcPts val="0"/>
              </a:spcAft>
              <a:buClr>
                <a:schemeClr val="dk2"/>
              </a:buClr>
              <a:buFont typeface="Arial"/>
              <a:buNone/>
              <a:defRPr sz="2800" b="0" i="0" u="none" strike="noStrike" cap="none" baseline="0">
                <a:solidFill>
                  <a:schemeClr val="dk2"/>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1"/>
        <p:cNvGrpSpPr/>
        <p:nvPr/>
      </p:nvGrpSpPr>
      <p:grpSpPr>
        <a:xfrm>
          <a:off x="0" y="0"/>
          <a:ext cx="0" cy="0"/>
          <a:chOff x="0" y="0"/>
          <a:chExt cx="0" cy="0"/>
        </a:xfrm>
      </p:grpSpPr>
      <p:sp>
        <p:nvSpPr>
          <p:cNvPr id="52" name="Shape 52"/>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Arial"/>
              <a:buNone/>
              <a:defRPr sz="4400" b="0" i="0" u="none" strike="noStrike" cap="none" baseline="0">
                <a:solidFill>
                  <a:schemeClr val="dk1"/>
                </a:solidFill>
                <a:latin typeface="Arial"/>
                <a:ea typeface="Arial"/>
                <a:cs typeface="Arial"/>
                <a:sym typeface="Arial"/>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
        <p:nvSpPr>
          <p:cNvPr id="53" name="Shape 53"/>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buClr>
                <a:srgbClr val="3F3F3F"/>
              </a:buClr>
              <a:buFont typeface="Arial"/>
              <a:buNone/>
              <a:defRPr sz="3200" b="0" i="0" u="none" strike="noStrike" cap="none" baseline="0">
                <a:solidFill>
                  <a:srgbClr val="3F3F3F"/>
                </a:solidFill>
                <a:latin typeface="Arial"/>
                <a:ea typeface="Arial"/>
                <a:cs typeface="Arial"/>
                <a:sym typeface="Arial"/>
              </a:defRPr>
            </a:lvl1pPr>
            <a:lvl2pPr marL="457200" marR="0" indent="0" algn="ctr" rtl="0">
              <a:spcBef>
                <a:spcPts val="560"/>
              </a:spcBef>
              <a:buClr>
                <a:srgbClr val="3F3F3F"/>
              </a:buClr>
              <a:buFont typeface="Arial"/>
              <a:buNone/>
              <a:defRPr sz="2800" b="0" i="0" u="none" strike="noStrike" cap="none" baseline="0">
                <a:solidFill>
                  <a:srgbClr val="3F3F3F"/>
                </a:solidFill>
                <a:latin typeface="Arial"/>
                <a:ea typeface="Arial"/>
                <a:cs typeface="Arial"/>
                <a:sym typeface="Arial"/>
              </a:defRPr>
            </a:lvl2pPr>
            <a:lvl3pPr marL="914400" marR="0" indent="0" algn="ctr" rtl="0">
              <a:spcBef>
                <a:spcPts val="480"/>
              </a:spcBef>
              <a:buClr>
                <a:srgbClr val="3F3F3F"/>
              </a:buClr>
              <a:buFont typeface="Arial"/>
              <a:buNone/>
              <a:defRPr sz="2400" b="0" i="0" u="none" strike="noStrike" cap="none" baseline="0">
                <a:solidFill>
                  <a:srgbClr val="3F3F3F"/>
                </a:solidFill>
                <a:latin typeface="Arial"/>
                <a:ea typeface="Arial"/>
                <a:cs typeface="Arial"/>
                <a:sym typeface="Arial"/>
              </a:defRPr>
            </a:lvl3pPr>
            <a:lvl4pPr marL="1371600" marR="0" indent="0" algn="ctr" rtl="0">
              <a:spcBef>
                <a:spcPts val="400"/>
              </a:spcBef>
              <a:buClr>
                <a:srgbClr val="3F3F3F"/>
              </a:buClr>
              <a:buFont typeface="Arial"/>
              <a:buNone/>
              <a:defRPr sz="2000" b="0" i="0" u="none" strike="noStrike" cap="none" baseline="0">
                <a:solidFill>
                  <a:srgbClr val="3F3F3F"/>
                </a:solidFill>
                <a:latin typeface="Arial"/>
                <a:ea typeface="Arial"/>
                <a:cs typeface="Arial"/>
                <a:sym typeface="Arial"/>
              </a:defRPr>
            </a:lvl4pPr>
            <a:lvl5pPr marL="1828800" marR="0" indent="0" algn="ctr" rtl="0">
              <a:spcBef>
                <a:spcPts val="400"/>
              </a:spcBef>
              <a:buClr>
                <a:srgbClr val="3F3F3F"/>
              </a:buClr>
              <a:buFont typeface="Arial"/>
              <a:buNone/>
              <a:defRPr sz="2000" b="0" i="0" u="none" strike="noStrike" cap="none" baseline="0">
                <a:solidFill>
                  <a:srgbClr val="3F3F3F"/>
                </a:solidFill>
                <a:latin typeface="Arial"/>
                <a:ea typeface="Arial"/>
                <a:cs typeface="Arial"/>
                <a:sym typeface="Arial"/>
              </a:defRPr>
            </a:lvl5pPr>
            <a:lvl6pPr marL="2286000" marR="0" indent="0" algn="ctr" rtl="0">
              <a:spcBef>
                <a:spcPts val="400"/>
              </a:spcBef>
              <a:buClr>
                <a:srgbClr val="3F3F3F"/>
              </a:buClr>
              <a:buFont typeface="Arial"/>
              <a:buNone/>
              <a:defRPr sz="2000" b="0" i="0" u="none" strike="noStrike" cap="none" baseline="0">
                <a:solidFill>
                  <a:srgbClr val="3F3F3F"/>
                </a:solidFill>
                <a:latin typeface="Arial"/>
                <a:ea typeface="Arial"/>
                <a:cs typeface="Arial"/>
                <a:sym typeface="Arial"/>
              </a:defRPr>
            </a:lvl6pPr>
            <a:lvl7pPr marL="2743200" marR="0" indent="0" algn="ctr" rtl="0">
              <a:spcBef>
                <a:spcPts val="400"/>
              </a:spcBef>
              <a:buClr>
                <a:srgbClr val="3F3F3F"/>
              </a:buClr>
              <a:buFont typeface="Arial"/>
              <a:buNone/>
              <a:defRPr sz="2000" b="0" i="0" u="none" strike="noStrike" cap="none" baseline="0">
                <a:solidFill>
                  <a:srgbClr val="3F3F3F"/>
                </a:solidFill>
                <a:latin typeface="Arial"/>
                <a:ea typeface="Arial"/>
                <a:cs typeface="Arial"/>
                <a:sym typeface="Arial"/>
              </a:defRPr>
            </a:lvl7pPr>
            <a:lvl8pPr marL="3200400" marR="0" indent="0" algn="ctr" rtl="0">
              <a:spcBef>
                <a:spcPts val="400"/>
              </a:spcBef>
              <a:buClr>
                <a:srgbClr val="3F3F3F"/>
              </a:buClr>
              <a:buFont typeface="Arial"/>
              <a:buNone/>
              <a:defRPr sz="2000" b="0" i="0" u="none" strike="noStrike" cap="none" baseline="0">
                <a:solidFill>
                  <a:srgbClr val="3F3F3F"/>
                </a:solidFill>
                <a:latin typeface="Arial"/>
                <a:ea typeface="Arial"/>
                <a:cs typeface="Arial"/>
                <a:sym typeface="Arial"/>
              </a:defRPr>
            </a:lvl8pPr>
            <a:lvl9pPr marL="3657600" marR="0" indent="0" algn="ctr" rtl="0">
              <a:spcBef>
                <a:spcPts val="400"/>
              </a:spcBef>
              <a:buClr>
                <a:srgbClr val="3F3F3F"/>
              </a:buClr>
              <a:buFont typeface="Arial"/>
              <a:buNone/>
              <a:defRPr sz="2000" b="0" i="0" u="none" strike="noStrike" cap="none" baseline="0">
                <a:solidFill>
                  <a:srgbClr val="3F3F3F"/>
                </a:solidFill>
                <a:latin typeface="Arial"/>
                <a:ea typeface="Arial"/>
                <a:cs typeface="Arial"/>
                <a:sym typeface="Arial"/>
              </a:defRPr>
            </a:lvl9pPr>
          </a:lstStyle>
          <a:p>
            <a:endParaRPr/>
          </a:p>
        </p:txBody>
      </p:sp>
      <p:sp>
        <p:nvSpPr>
          <p:cNvPr id="54" name="Shape 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56" name="Shape 5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j" type="obj">
  <p:cSld name="obj">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None/>
              <a:defRPr sz="4400">
                <a:solidFill>
                  <a:schemeClr val="dk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59" name="Shape 5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222250" algn="l" rtl="0">
              <a:spcBef>
                <a:spcPts val="640"/>
              </a:spcBef>
              <a:buClr>
                <a:schemeClr val="dk1"/>
              </a:buClr>
              <a:buFont typeface="Arial"/>
              <a:buChar char="•"/>
              <a:defRPr sz="3200">
                <a:solidFill>
                  <a:schemeClr val="dk1"/>
                </a:solidFill>
              </a:defRPr>
            </a:lvl1pPr>
            <a:lvl2pPr marL="742950" indent="-177800" algn="l" rtl="0">
              <a:spcBef>
                <a:spcPts val="560"/>
              </a:spcBef>
              <a:buClr>
                <a:schemeClr val="dk1"/>
              </a:buClr>
              <a:buFont typeface="Arial"/>
              <a:buChar char="•"/>
              <a:defRPr sz="2800">
                <a:solidFill>
                  <a:schemeClr val="dk1"/>
                </a:solidFill>
              </a:defRPr>
            </a:lvl2pPr>
            <a:lvl3pPr marL="1143000" indent="-136525" algn="l" rtl="0">
              <a:spcBef>
                <a:spcPts val="480"/>
              </a:spcBef>
              <a:buClr>
                <a:schemeClr val="dk1"/>
              </a:buClr>
              <a:buFont typeface="Arial"/>
              <a:buChar char="•"/>
              <a:defRPr sz="2400">
                <a:solidFill>
                  <a:schemeClr val="dk1"/>
                </a:solidFill>
              </a:defRPr>
            </a:lvl3pPr>
            <a:lvl4pPr marL="1600200" indent="-152400" algn="l" rtl="0">
              <a:spcBef>
                <a:spcPts val="400"/>
              </a:spcBef>
              <a:buClr>
                <a:schemeClr val="dk1"/>
              </a:buClr>
              <a:buFont typeface="Arial"/>
              <a:buChar char="•"/>
              <a:defRPr sz="2000">
                <a:solidFill>
                  <a:schemeClr val="dk1"/>
                </a:solidFill>
              </a:defRPr>
            </a:lvl4pPr>
            <a:lvl5pPr marL="2057400" indent="-152400" algn="l" rtl="0">
              <a:spcBef>
                <a:spcPts val="400"/>
              </a:spcBef>
              <a:buClr>
                <a:schemeClr val="dk1"/>
              </a:buClr>
              <a:buFont typeface="Arial"/>
              <a:buChar char="•"/>
              <a:defRPr sz="2000">
                <a:solidFill>
                  <a:schemeClr val="dk1"/>
                </a:solidFill>
              </a:defRPr>
            </a:lvl5pPr>
            <a:lvl6pPr marL="2514600" indent="-152400" algn="l" rtl="0">
              <a:spcBef>
                <a:spcPts val="400"/>
              </a:spcBef>
              <a:buClr>
                <a:schemeClr val="dk1"/>
              </a:buClr>
              <a:buFont typeface="Arial"/>
              <a:buChar char="•"/>
              <a:defRPr sz="2000">
                <a:solidFill>
                  <a:schemeClr val="dk1"/>
                </a:solidFill>
              </a:defRPr>
            </a:lvl6pPr>
            <a:lvl7pPr marL="2971800" indent="-152400" algn="l" rtl="0">
              <a:spcBef>
                <a:spcPts val="400"/>
              </a:spcBef>
              <a:buClr>
                <a:schemeClr val="dk1"/>
              </a:buClr>
              <a:buFont typeface="Arial"/>
              <a:buChar char="•"/>
              <a:defRPr sz="2000">
                <a:solidFill>
                  <a:schemeClr val="dk1"/>
                </a:solidFill>
              </a:defRPr>
            </a:lvl7pPr>
            <a:lvl8pPr marL="3429000" indent="-152400" algn="l" rtl="0">
              <a:spcBef>
                <a:spcPts val="400"/>
              </a:spcBef>
              <a:buClr>
                <a:schemeClr val="dk1"/>
              </a:buClr>
              <a:buFont typeface="Arial"/>
              <a:buChar char="•"/>
              <a:defRPr sz="2000">
                <a:solidFill>
                  <a:schemeClr val="dk1"/>
                </a:solidFill>
              </a:defRPr>
            </a:lvl8pPr>
            <a:lvl9pPr marL="3886200" indent="-152400" algn="l" rtl="0">
              <a:spcBef>
                <a:spcPts val="400"/>
              </a:spcBef>
              <a:buClr>
                <a:schemeClr val="dk1"/>
              </a:buClr>
              <a:buFont typeface="Arial"/>
              <a:buChar char="•"/>
              <a:defRPr sz="2000">
                <a:solidFill>
                  <a:schemeClr val="dk1"/>
                </a:solidFill>
              </a:defRPr>
            </a:lvl9pPr>
          </a:lstStyle>
          <a:p>
            <a:endParaRPr/>
          </a:p>
        </p:txBody>
      </p:sp>
      <p:sp>
        <p:nvSpPr>
          <p:cNvPr id="60" name="Shape 6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61" name="Shape 6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62" name="Shape 6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Head" type="secHead">
  <p:cSld name="secHea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defRPr sz="4000" b="1" cap="small"/>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65" name="Shape 6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buClr>
                <a:srgbClr val="3F3F3F"/>
              </a:buClr>
              <a:buNone/>
              <a:defRPr sz="2000">
                <a:solidFill>
                  <a:srgbClr val="3F3F3F"/>
                </a:solidFill>
              </a:defRPr>
            </a:lvl1pPr>
            <a:lvl2pPr marL="457200" indent="0" rtl="0">
              <a:buClr>
                <a:srgbClr val="3F3F3F"/>
              </a:buClr>
              <a:buNone/>
              <a:defRPr sz="1800">
                <a:solidFill>
                  <a:srgbClr val="3F3F3F"/>
                </a:solidFill>
              </a:defRPr>
            </a:lvl2pPr>
            <a:lvl3pPr marL="914400" indent="0" rtl="0">
              <a:buClr>
                <a:srgbClr val="3F3F3F"/>
              </a:buClr>
              <a:buNone/>
              <a:defRPr sz="1600">
                <a:solidFill>
                  <a:srgbClr val="3F3F3F"/>
                </a:solidFill>
              </a:defRPr>
            </a:lvl3pPr>
            <a:lvl4pPr marL="1371600" indent="0" rtl="0">
              <a:buClr>
                <a:srgbClr val="3F3F3F"/>
              </a:buClr>
              <a:buNone/>
              <a:defRPr sz="1400">
                <a:solidFill>
                  <a:srgbClr val="3F3F3F"/>
                </a:solidFill>
              </a:defRPr>
            </a:lvl4pPr>
            <a:lvl5pPr marL="1828800" indent="0" rtl="0">
              <a:buClr>
                <a:srgbClr val="3F3F3F"/>
              </a:buClr>
              <a:buNone/>
              <a:defRPr sz="1400">
                <a:solidFill>
                  <a:srgbClr val="3F3F3F"/>
                </a:solidFill>
              </a:defRPr>
            </a:lvl5pPr>
            <a:lvl6pPr marL="2286000" indent="0" rtl="0">
              <a:buClr>
                <a:srgbClr val="3F3F3F"/>
              </a:buClr>
              <a:buNone/>
              <a:defRPr sz="1400">
                <a:solidFill>
                  <a:srgbClr val="3F3F3F"/>
                </a:solidFill>
              </a:defRPr>
            </a:lvl6pPr>
            <a:lvl7pPr marL="2743200" indent="0" rtl="0">
              <a:buClr>
                <a:srgbClr val="3F3F3F"/>
              </a:buClr>
              <a:buNone/>
              <a:defRPr sz="1400">
                <a:solidFill>
                  <a:srgbClr val="3F3F3F"/>
                </a:solidFill>
              </a:defRPr>
            </a:lvl7pPr>
            <a:lvl8pPr marL="3200400" indent="0" rtl="0">
              <a:buClr>
                <a:srgbClr val="3F3F3F"/>
              </a:buClr>
              <a:buNone/>
              <a:defRPr sz="1400">
                <a:solidFill>
                  <a:srgbClr val="3F3F3F"/>
                </a:solidFill>
              </a:defRPr>
            </a:lvl8pPr>
            <a:lvl9pPr marL="3657600" indent="0" rtl="0">
              <a:buClr>
                <a:srgbClr val="3F3F3F"/>
              </a:buClr>
              <a:buNone/>
              <a:defRPr sz="1400">
                <a:solidFill>
                  <a:srgbClr val="3F3F3F"/>
                </a:solidFill>
              </a:defRPr>
            </a:lvl9pPr>
          </a:lstStyle>
          <a:p>
            <a:endParaRPr/>
          </a:p>
        </p:txBody>
      </p:sp>
      <p:sp>
        <p:nvSpPr>
          <p:cNvPr id="66" name="Shape 6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67" name="Shape 6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68" name="Shape 6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g"/><Relationship Id="rId7" Type="http://schemas.openxmlformats.org/officeDocument/2006/relationships/image" Target="../media/image5.jpg"/><Relationship Id="rId8" Type="http://schemas.openxmlformats.org/officeDocument/2006/relationships/image" Target="../media/image6.jpg"/><Relationship Id="rId9" Type="http://schemas.openxmlformats.org/officeDocument/2006/relationships/image" Target="../media/image7.jpg"/><Relationship Id="rId10" Type="http://schemas.openxmlformats.org/officeDocument/2006/relationships/image" Target="../media/image8.jpg"/><Relationship Id="rId1" Type="http://schemas.openxmlformats.org/officeDocument/2006/relationships/slideLayout" Target="../slideLayouts/slideLayout6.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theme" Target="../theme/theme3.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theme" Target="../theme/theme4.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marL="342900" indent="-342900" algn="l" rtl="0">
              <a:spcBef>
                <a:spcPts val="600"/>
              </a:spcBef>
              <a:buClr>
                <a:schemeClr val="dk1"/>
              </a:buClr>
              <a:buSzPct val="166666"/>
              <a:buFont typeface="Arial"/>
              <a:buChar char="•"/>
              <a:defRPr sz="3000" b="0" i="0" u="none" strike="noStrike" cap="none" baseline="0">
                <a:solidFill>
                  <a:schemeClr val="dk1"/>
                </a:solidFill>
                <a:latin typeface="Arial"/>
                <a:ea typeface="Arial"/>
                <a:cs typeface="Arial"/>
                <a:sym typeface="Arial"/>
              </a:defRPr>
            </a:lvl1pPr>
            <a:lvl2pPr marL="742950" indent="-285750"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marL="1143000" indent="-228600"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marL="16002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4pPr>
            <a:lvl5pPr marL="20574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marL="25146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Shape 23"/>
          <p:cNvSpPr txBox="1"/>
          <p:nvPr/>
        </p:nvSpPr>
        <p:spPr>
          <a:xfrm>
            <a:off x="34925" y="44450"/>
            <a:ext cx="9074149" cy="2663824"/>
          </a:xfrm>
          <a:prstGeom prst="rect">
            <a:avLst/>
          </a:prstGeom>
          <a:solidFill>
            <a:srgbClr val="286398"/>
          </a:solidFill>
          <a:ln>
            <a:noFill/>
          </a:ln>
        </p:spPr>
        <p:txBody>
          <a:bodyPr lIns="91425" tIns="45700" rIns="91425" bIns="45700" anchor="ctr" anchorCtr="0">
            <a:spAutoFit/>
          </a:bodyPr>
          <a:lstStyle/>
          <a:p>
            <a:endParaRPr/>
          </a:p>
        </p:txBody>
      </p:sp>
      <p:grpSp>
        <p:nvGrpSpPr>
          <p:cNvPr id="24" name="Shape 24"/>
          <p:cNvGrpSpPr/>
          <p:nvPr/>
        </p:nvGrpSpPr>
        <p:grpSpPr>
          <a:xfrm>
            <a:off x="-9387" y="0"/>
            <a:ext cx="9153387" cy="6859724"/>
            <a:chOff x="-9387" y="0"/>
            <a:chExt cx="9153387" cy="6859724"/>
          </a:xfrm>
        </p:grpSpPr>
        <p:sp>
          <p:nvSpPr>
            <p:cNvPr id="25" name="Shape 25"/>
            <p:cNvSpPr/>
            <p:nvPr/>
          </p:nvSpPr>
          <p:spPr>
            <a:xfrm>
              <a:off x="38100" y="38100"/>
              <a:ext cx="9067799" cy="6781800"/>
            </a:xfrm>
            <a:prstGeom prst="roundRect">
              <a:avLst>
                <a:gd name="adj" fmla="val 1345"/>
              </a:avLst>
            </a:prstGeom>
            <a:noFill/>
            <a:ln w="76200" cap="rnd">
              <a:solidFill>
                <a:schemeClr val="lt1"/>
              </a:solidFill>
              <a:prstDash val="solid"/>
              <a:miter/>
              <a:headEnd type="none" w="med" len="med"/>
              <a:tailEnd type="none" w="med" len="med"/>
            </a:ln>
          </p:spPr>
          <p:txBody>
            <a:bodyPr lIns="91425" tIns="45700" rIns="91425" bIns="45700" anchor="ctr" anchorCtr="0">
              <a:spAutoFit/>
            </a:bodyPr>
            <a:lstStyle/>
            <a:p>
              <a:endParaRPr/>
            </a:p>
          </p:txBody>
        </p:sp>
        <p:sp>
          <p:nvSpPr>
            <p:cNvPr id="26" name="Shape 26"/>
            <p:cNvSpPr/>
            <p:nvPr/>
          </p:nvSpPr>
          <p:spPr>
            <a:xfrm>
              <a:off x="0" y="0"/>
              <a:ext cx="457199" cy="457200"/>
            </a:xfrm>
            <a:custGeom>
              <a:avLst/>
              <a:gdLst/>
              <a:ahLst/>
              <a:cxnLst/>
              <a:rect l="0" t="0" r="0" b="0"/>
              <a:pathLst>
                <a:path w="336" h="384" extrusionOk="0">
                  <a:moveTo>
                    <a:pt x="0" y="48"/>
                  </a:moveTo>
                  <a:lnTo>
                    <a:pt x="0" y="384"/>
                  </a:lnTo>
                  <a:lnTo>
                    <a:pt x="96" y="192"/>
                  </a:lnTo>
                  <a:lnTo>
                    <a:pt x="192" y="48"/>
                  </a:lnTo>
                  <a:lnTo>
                    <a:pt x="336" y="0"/>
                  </a:lnTo>
                  <a:lnTo>
                    <a:pt x="0" y="0"/>
                  </a:lnTo>
                </a:path>
              </a:pathLst>
            </a:custGeom>
            <a:solidFill>
              <a:schemeClr val="lt1"/>
            </a:solidFill>
            <a:ln>
              <a:noFill/>
            </a:ln>
          </p:spPr>
          <p:txBody>
            <a:bodyPr lIns="91425" tIns="45700" rIns="91425" bIns="45700" anchor="t" anchorCtr="0">
              <a:spAutoFit/>
            </a:bodyPr>
            <a:lstStyle/>
            <a:p>
              <a:endParaRPr/>
            </a:p>
          </p:txBody>
        </p:sp>
        <p:sp>
          <p:nvSpPr>
            <p:cNvPr id="27" name="Shape 27"/>
            <p:cNvSpPr/>
            <p:nvPr/>
          </p:nvSpPr>
          <p:spPr>
            <a:xfrm rot="-5460000">
              <a:off x="-79375" y="6397624"/>
              <a:ext cx="533400" cy="384175"/>
            </a:xfrm>
            <a:custGeom>
              <a:avLst/>
              <a:gdLst/>
              <a:ahLst/>
              <a:cxnLst/>
              <a:rect l="0" t="0" r="0" b="0"/>
              <a:pathLst>
                <a:path w="336" h="384" extrusionOk="0">
                  <a:moveTo>
                    <a:pt x="0" y="48"/>
                  </a:moveTo>
                  <a:lnTo>
                    <a:pt x="0" y="384"/>
                  </a:lnTo>
                  <a:lnTo>
                    <a:pt x="96" y="192"/>
                  </a:lnTo>
                  <a:lnTo>
                    <a:pt x="192" y="48"/>
                  </a:lnTo>
                  <a:lnTo>
                    <a:pt x="336" y="0"/>
                  </a:lnTo>
                  <a:lnTo>
                    <a:pt x="0" y="0"/>
                  </a:lnTo>
                </a:path>
              </a:pathLst>
            </a:custGeom>
            <a:solidFill>
              <a:schemeClr val="lt1"/>
            </a:solidFill>
            <a:ln>
              <a:noFill/>
            </a:ln>
          </p:spPr>
          <p:txBody>
            <a:bodyPr lIns="91425" tIns="45700" rIns="91425" bIns="45700" anchor="t" anchorCtr="0">
              <a:spAutoFit/>
            </a:bodyPr>
            <a:lstStyle/>
            <a:p>
              <a:endParaRPr/>
            </a:p>
          </p:txBody>
        </p:sp>
        <p:sp>
          <p:nvSpPr>
            <p:cNvPr id="28" name="Shape 28"/>
            <p:cNvSpPr/>
            <p:nvPr/>
          </p:nvSpPr>
          <p:spPr>
            <a:xfrm rot="10740000">
              <a:off x="8761411" y="6399212"/>
              <a:ext cx="368300" cy="455611"/>
            </a:xfrm>
            <a:custGeom>
              <a:avLst/>
              <a:gdLst/>
              <a:ahLst/>
              <a:cxnLst/>
              <a:rect l="0" t="0" r="0" b="0"/>
              <a:pathLst>
                <a:path w="336" h="384" extrusionOk="0">
                  <a:moveTo>
                    <a:pt x="0" y="48"/>
                  </a:moveTo>
                  <a:lnTo>
                    <a:pt x="0" y="384"/>
                  </a:lnTo>
                  <a:lnTo>
                    <a:pt x="96" y="192"/>
                  </a:lnTo>
                  <a:lnTo>
                    <a:pt x="192" y="48"/>
                  </a:lnTo>
                  <a:lnTo>
                    <a:pt x="336" y="0"/>
                  </a:lnTo>
                  <a:lnTo>
                    <a:pt x="0" y="0"/>
                  </a:lnTo>
                </a:path>
              </a:pathLst>
            </a:custGeom>
            <a:solidFill>
              <a:schemeClr val="lt1"/>
            </a:solidFill>
            <a:ln>
              <a:noFill/>
            </a:ln>
          </p:spPr>
          <p:txBody>
            <a:bodyPr lIns="91425" tIns="45700" rIns="91425" bIns="45700" anchor="t" anchorCtr="0">
              <a:spAutoFit/>
            </a:bodyPr>
            <a:lstStyle/>
            <a:p>
              <a:endParaRPr/>
            </a:p>
          </p:txBody>
        </p:sp>
        <p:sp>
          <p:nvSpPr>
            <p:cNvPr id="29" name="Shape 29"/>
            <p:cNvSpPr/>
            <p:nvPr/>
          </p:nvSpPr>
          <p:spPr>
            <a:xfrm rot="5400000">
              <a:off x="8686800" y="0"/>
              <a:ext cx="457199" cy="457200"/>
            </a:xfrm>
            <a:custGeom>
              <a:avLst/>
              <a:gdLst/>
              <a:ahLst/>
              <a:cxnLst/>
              <a:rect l="0" t="0" r="0" b="0"/>
              <a:pathLst>
                <a:path w="336" h="384" extrusionOk="0">
                  <a:moveTo>
                    <a:pt x="0" y="48"/>
                  </a:moveTo>
                  <a:lnTo>
                    <a:pt x="0" y="384"/>
                  </a:lnTo>
                  <a:lnTo>
                    <a:pt x="96" y="192"/>
                  </a:lnTo>
                  <a:lnTo>
                    <a:pt x="192" y="48"/>
                  </a:lnTo>
                  <a:lnTo>
                    <a:pt x="336" y="0"/>
                  </a:lnTo>
                  <a:lnTo>
                    <a:pt x="0" y="0"/>
                  </a:lnTo>
                </a:path>
              </a:pathLst>
            </a:custGeom>
            <a:solidFill>
              <a:schemeClr val="lt1"/>
            </a:solidFill>
            <a:ln>
              <a:noFill/>
            </a:ln>
          </p:spPr>
          <p:txBody>
            <a:bodyPr lIns="91425" tIns="45700" rIns="91425" bIns="45700" anchor="t" anchorCtr="0">
              <a:spAutoFit/>
            </a:bodyPr>
            <a:lstStyle/>
            <a:p>
              <a:endParaRPr/>
            </a:p>
          </p:txBody>
        </p:sp>
      </p:grpSp>
      <p:sp>
        <p:nvSpPr>
          <p:cNvPr id="30" name="Shape 30"/>
          <p:cNvSpPr/>
          <p:nvPr/>
        </p:nvSpPr>
        <p:spPr>
          <a:xfrm>
            <a:off x="46036" y="4568825"/>
            <a:ext cx="8990012" cy="2173286"/>
          </a:xfrm>
          <a:prstGeom prst="rect">
            <a:avLst/>
          </a:prstGeom>
          <a:blipFill>
            <a:blip r:embed="rId3"/>
            <a:stretch>
              <a:fillRect/>
            </a:stretch>
          </a:blipFill>
        </p:spPr>
      </p:sp>
      <p:sp>
        <p:nvSpPr>
          <p:cNvPr id="31" name="Shape 31"/>
          <p:cNvSpPr/>
          <p:nvPr/>
        </p:nvSpPr>
        <p:spPr>
          <a:xfrm>
            <a:off x="5221287" y="3284537"/>
            <a:ext cx="1079500" cy="669925"/>
          </a:xfrm>
          <a:prstGeom prst="rect">
            <a:avLst/>
          </a:prstGeom>
          <a:blipFill>
            <a:blip r:embed="rId4"/>
            <a:stretch>
              <a:fillRect/>
            </a:stretch>
          </a:blipFill>
        </p:spPr>
      </p:sp>
      <p:sp>
        <p:nvSpPr>
          <p:cNvPr id="32" name="Shape 32"/>
          <p:cNvSpPr/>
          <p:nvPr/>
        </p:nvSpPr>
        <p:spPr>
          <a:xfrm>
            <a:off x="179386" y="2852736"/>
            <a:ext cx="2232024" cy="608012"/>
          </a:xfrm>
          <a:prstGeom prst="rect">
            <a:avLst/>
          </a:prstGeom>
          <a:blipFill>
            <a:blip r:embed="rId5"/>
            <a:stretch>
              <a:fillRect/>
            </a:stretch>
          </a:blipFill>
        </p:spPr>
      </p:sp>
      <p:sp>
        <p:nvSpPr>
          <p:cNvPr id="33" name="Shape 33"/>
          <p:cNvSpPr/>
          <p:nvPr/>
        </p:nvSpPr>
        <p:spPr>
          <a:xfrm>
            <a:off x="6588125" y="3284537"/>
            <a:ext cx="1000125" cy="673099"/>
          </a:xfrm>
          <a:prstGeom prst="rect">
            <a:avLst/>
          </a:prstGeom>
          <a:blipFill>
            <a:blip r:embed="rId6"/>
            <a:stretch>
              <a:fillRect/>
            </a:stretch>
          </a:blipFill>
        </p:spPr>
      </p:sp>
      <p:sp>
        <p:nvSpPr>
          <p:cNvPr id="34" name="Shape 34"/>
          <p:cNvSpPr/>
          <p:nvPr/>
        </p:nvSpPr>
        <p:spPr>
          <a:xfrm>
            <a:off x="2555875" y="3297237"/>
            <a:ext cx="712765" cy="703262"/>
          </a:xfrm>
          <a:prstGeom prst="rect">
            <a:avLst/>
          </a:prstGeom>
          <a:blipFill>
            <a:blip r:embed="rId7"/>
            <a:stretch>
              <a:fillRect/>
            </a:stretch>
          </a:blipFill>
        </p:spPr>
      </p:sp>
      <p:sp>
        <p:nvSpPr>
          <p:cNvPr id="35" name="Shape 35"/>
          <p:cNvSpPr/>
          <p:nvPr/>
        </p:nvSpPr>
        <p:spPr>
          <a:xfrm>
            <a:off x="323850" y="3792537"/>
            <a:ext cx="1220931" cy="412749"/>
          </a:xfrm>
          <a:prstGeom prst="rect">
            <a:avLst/>
          </a:prstGeom>
          <a:blipFill>
            <a:blip r:embed="rId8"/>
            <a:stretch>
              <a:fillRect/>
            </a:stretch>
          </a:blipFill>
        </p:spPr>
      </p:sp>
      <p:sp>
        <p:nvSpPr>
          <p:cNvPr id="36" name="Shape 36"/>
          <p:cNvSpPr/>
          <p:nvPr/>
        </p:nvSpPr>
        <p:spPr>
          <a:xfrm>
            <a:off x="3708400" y="3009900"/>
            <a:ext cx="1077865" cy="1285875"/>
          </a:xfrm>
          <a:prstGeom prst="rect">
            <a:avLst/>
          </a:prstGeom>
          <a:blipFill>
            <a:blip r:embed="rId9"/>
            <a:stretch>
              <a:fillRect/>
            </a:stretch>
          </a:blipFill>
        </p:spPr>
      </p:sp>
      <p:sp>
        <p:nvSpPr>
          <p:cNvPr id="37" name="Shape 37"/>
          <p:cNvSpPr/>
          <p:nvPr/>
        </p:nvSpPr>
        <p:spPr>
          <a:xfrm>
            <a:off x="7885111" y="3284537"/>
            <a:ext cx="1133475" cy="725486"/>
          </a:xfrm>
          <a:prstGeom prst="rect">
            <a:avLst/>
          </a:prstGeom>
          <a:blipFill>
            <a:blip r:embed="rId10"/>
            <a:stretch>
              <a:fillRect/>
            </a:stretch>
          </a:blipFill>
        </p:spPr>
      </p:sp>
      <p:sp>
        <p:nvSpPr>
          <p:cNvPr id="38" name="Shape 38"/>
          <p:cNvSpPr txBox="1">
            <a:spLocks noGrp="1"/>
          </p:cNvSpPr>
          <p:nvPr>
            <p:ph type="title"/>
          </p:nvPr>
        </p:nvSpPr>
        <p:spPr>
          <a:xfrm>
            <a:off x="323850" y="260350"/>
            <a:ext cx="6629400" cy="868362"/>
          </a:xfrm>
          <a:prstGeom prst="rect">
            <a:avLst/>
          </a:prstGeom>
          <a:noFill/>
          <a:ln>
            <a:noFill/>
          </a:ln>
        </p:spPr>
        <p:txBody>
          <a:bodyPr lIns="91425" tIns="91425" rIns="91425" bIns="91425" anchor="ctr" anchorCtr="0"/>
          <a:lstStyle>
            <a:lvl1pPr marL="0" marR="0" indent="0" algn="l" rtl="0">
              <a:spcBef>
                <a:spcPts val="0"/>
              </a:spcBef>
              <a:spcAft>
                <a:spcPts val="0"/>
              </a:spcAft>
              <a:defRPr sz="4000" b="0" i="0" u="none" strike="noStrike" cap="none" baseline="0">
                <a:solidFill>
                  <a:schemeClr val="lt1"/>
                </a:solidFill>
                <a:latin typeface="Arial"/>
                <a:ea typeface="Arial"/>
                <a:cs typeface="Arial"/>
                <a:sym typeface="Arial"/>
              </a:defRPr>
            </a:lvl1pPr>
            <a:lvl2pPr marL="0" marR="0" indent="0" algn="l" rtl="0">
              <a:spcBef>
                <a:spcPts val="0"/>
              </a:spcBef>
              <a:spcAft>
                <a:spcPts val="0"/>
              </a:spcAft>
              <a:defRPr sz="4000" b="0" i="0" u="none" strike="noStrike" cap="none" baseline="0">
                <a:solidFill>
                  <a:schemeClr val="lt1"/>
                </a:solidFill>
                <a:latin typeface="Arial"/>
                <a:ea typeface="Arial"/>
                <a:cs typeface="Arial"/>
                <a:sym typeface="Arial"/>
              </a:defRPr>
            </a:lvl2pPr>
            <a:lvl3pPr marL="0" marR="0" indent="0" algn="l" rtl="0">
              <a:spcBef>
                <a:spcPts val="0"/>
              </a:spcBef>
              <a:spcAft>
                <a:spcPts val="0"/>
              </a:spcAft>
              <a:defRPr sz="4000" b="0" i="0" u="none" strike="noStrike" cap="none" baseline="0">
                <a:solidFill>
                  <a:schemeClr val="lt1"/>
                </a:solidFill>
                <a:latin typeface="Arial"/>
                <a:ea typeface="Arial"/>
                <a:cs typeface="Arial"/>
                <a:sym typeface="Arial"/>
              </a:defRPr>
            </a:lvl3pPr>
            <a:lvl4pPr marL="0" marR="0" indent="0" algn="l" rtl="0">
              <a:spcBef>
                <a:spcPts val="0"/>
              </a:spcBef>
              <a:spcAft>
                <a:spcPts val="0"/>
              </a:spcAft>
              <a:defRPr sz="4000" b="0" i="0" u="none" strike="noStrike" cap="none" baseline="0">
                <a:solidFill>
                  <a:schemeClr val="lt1"/>
                </a:solidFill>
                <a:latin typeface="Arial"/>
                <a:ea typeface="Arial"/>
                <a:cs typeface="Arial"/>
                <a:sym typeface="Arial"/>
              </a:defRPr>
            </a:lvl4pPr>
            <a:lvl5pPr marL="0" marR="0" indent="0" algn="l" rtl="0">
              <a:spcBef>
                <a:spcPts val="0"/>
              </a:spcBef>
              <a:spcAft>
                <a:spcPts val="0"/>
              </a:spcAft>
              <a:defRPr sz="4000" b="0" i="0" u="none" strike="noStrike" cap="none" baseline="0">
                <a:solidFill>
                  <a:schemeClr val="lt1"/>
                </a:solidFill>
                <a:latin typeface="Arial"/>
                <a:ea typeface="Arial"/>
                <a:cs typeface="Arial"/>
                <a:sym typeface="Arial"/>
              </a:defRPr>
            </a:lvl5pPr>
            <a:lvl6pPr marL="457200" marR="0" indent="0" algn="l" rtl="0">
              <a:spcBef>
                <a:spcPts val="0"/>
              </a:spcBef>
              <a:spcAft>
                <a:spcPts val="0"/>
              </a:spcAft>
              <a:defRPr sz="4000" b="0" i="0" u="none" strike="noStrike" cap="none" baseline="0">
                <a:solidFill>
                  <a:schemeClr val="lt1"/>
                </a:solidFill>
                <a:latin typeface="Arial"/>
                <a:ea typeface="Arial"/>
                <a:cs typeface="Arial"/>
                <a:sym typeface="Arial"/>
              </a:defRPr>
            </a:lvl6pPr>
            <a:lvl7pPr marL="914400" marR="0" indent="0" algn="l" rtl="0">
              <a:spcBef>
                <a:spcPts val="0"/>
              </a:spcBef>
              <a:spcAft>
                <a:spcPts val="0"/>
              </a:spcAft>
              <a:defRPr sz="4000" b="0" i="0" u="none" strike="noStrike" cap="none" baseline="0">
                <a:solidFill>
                  <a:schemeClr val="lt1"/>
                </a:solidFill>
                <a:latin typeface="Arial"/>
                <a:ea typeface="Arial"/>
                <a:cs typeface="Arial"/>
                <a:sym typeface="Arial"/>
              </a:defRPr>
            </a:lvl7pPr>
            <a:lvl8pPr marL="1371600" marR="0" indent="0" algn="l" rtl="0">
              <a:spcBef>
                <a:spcPts val="0"/>
              </a:spcBef>
              <a:spcAft>
                <a:spcPts val="0"/>
              </a:spcAft>
              <a:defRPr sz="4000" b="0" i="0" u="none" strike="noStrike" cap="none" baseline="0">
                <a:solidFill>
                  <a:schemeClr val="lt1"/>
                </a:solidFill>
                <a:latin typeface="Arial"/>
                <a:ea typeface="Arial"/>
                <a:cs typeface="Arial"/>
                <a:sym typeface="Arial"/>
              </a:defRPr>
            </a:lvl8pPr>
            <a:lvl9pPr marL="1828800" marR="0" indent="0" algn="l" rtl="0">
              <a:spcBef>
                <a:spcPts val="0"/>
              </a:spcBef>
              <a:spcAft>
                <a:spcPts val="0"/>
              </a:spcAft>
              <a:defRPr sz="4000" b="0" i="0" u="none" strike="noStrike" cap="none" baseline="0">
                <a:solidFill>
                  <a:schemeClr val="lt1"/>
                </a:solidFill>
                <a:latin typeface="Arial"/>
                <a:ea typeface="Arial"/>
                <a:cs typeface="Arial"/>
                <a:sym typeface="Arial"/>
              </a:defRPr>
            </a:lvl9pPr>
          </a:lstStyle>
          <a:p>
            <a:endParaRPr/>
          </a:p>
        </p:txBody>
      </p:sp>
      <p:sp>
        <p:nvSpPr>
          <p:cNvPr id="39" name="Shape 39"/>
          <p:cNvSpPr txBox="1">
            <a:spLocks noGrp="1"/>
          </p:cNvSpPr>
          <p:nvPr>
            <p:ph type="body" idx="1"/>
          </p:nvPr>
        </p:nvSpPr>
        <p:spPr>
          <a:xfrm>
            <a:off x="457200" y="1447800"/>
            <a:ext cx="8229600" cy="4949825"/>
          </a:xfrm>
          <a:prstGeom prst="rect">
            <a:avLst/>
          </a:prstGeom>
          <a:noFill/>
          <a:ln>
            <a:noFill/>
          </a:ln>
        </p:spPr>
        <p:txBody>
          <a:bodyPr lIns="91425" tIns="91425" rIns="91425" bIns="91425" anchor="t" anchorCtr="0"/>
          <a:lstStyle>
            <a:lvl1pPr marL="342900" marR="0" indent="-222250" algn="l" rtl="0">
              <a:spcBef>
                <a:spcPts val="640"/>
              </a:spcBef>
              <a:spcAft>
                <a:spcPts val="0"/>
              </a:spcAft>
              <a:buClr>
                <a:schemeClr val="dk1"/>
              </a:buClr>
              <a:buFont typeface="Arial"/>
              <a:buChar char="•"/>
              <a:defRPr sz="3200" b="0" i="0" u="none" strike="noStrike" cap="none" baseline="0">
                <a:solidFill>
                  <a:schemeClr val="dk1"/>
                </a:solidFill>
                <a:latin typeface="Arial"/>
                <a:ea typeface="Arial"/>
                <a:cs typeface="Arial"/>
                <a:sym typeface="Arial"/>
              </a:defRPr>
            </a:lvl1pPr>
            <a:lvl2pPr marL="742950" marR="0" indent="-177800" algn="l" rtl="0">
              <a:spcBef>
                <a:spcPts val="560"/>
              </a:spcBef>
              <a:spcAft>
                <a:spcPts val="0"/>
              </a:spcAft>
              <a:buClr>
                <a:schemeClr val="dk1"/>
              </a:buClr>
              <a:buFont typeface="Arial"/>
              <a:buChar char="•"/>
              <a:defRPr sz="2800" b="0" i="0" u="none" strike="noStrike" cap="none" baseline="0">
                <a:solidFill>
                  <a:schemeClr val="dk1"/>
                </a:solidFill>
                <a:latin typeface="Arial"/>
                <a:ea typeface="Arial"/>
                <a:cs typeface="Arial"/>
                <a:sym typeface="Arial"/>
              </a:defRPr>
            </a:lvl2pPr>
            <a:lvl3pPr marL="1143000" marR="0" indent="-136525"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1524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4pPr>
            <a:lvl5pPr marL="2057400" marR="0" indent="-1524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524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6pPr>
            <a:lvl7pPr marL="2971800" marR="0" indent="-1524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7pPr>
            <a:lvl8pPr marL="3429000" marR="0" indent="-1524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8pPr>
            <a:lvl9pPr marL="3886200" marR="0" indent="-1524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9pPr>
          </a:lstStyle>
          <a:p>
            <a:endParaRPr/>
          </a:p>
        </p:txBody>
      </p:sp>
      <p:sp>
        <p:nvSpPr>
          <p:cNvPr id="40" name="Shape 40"/>
          <p:cNvSpPr txBox="1">
            <a:spLocks noGrp="1"/>
          </p:cNvSpPr>
          <p:nvPr>
            <p:ph type="dt" idx="10"/>
          </p:nvPr>
        </p:nvSpPr>
        <p:spPr>
          <a:xfrm>
            <a:off x="539750" y="6381750"/>
            <a:ext cx="1371599" cy="331786"/>
          </a:xfrm>
          <a:prstGeom prst="rect">
            <a:avLst/>
          </a:prstGeom>
          <a:noFill/>
          <a:ln>
            <a:noFill/>
          </a:ln>
        </p:spPr>
        <p:txBody>
          <a:bodyPr lIns="91425" tIns="91425" rIns="91425" bIns="91425" anchor="t" anchorCtr="0"/>
          <a:lstStyle>
            <a:lvl1pPr marL="0" marR="0" indent="0" algn="l" rtl="0">
              <a:defRPr sz="1800" b="0" i="0" u="none" strike="noStrike" cap="none" baseline="0">
                <a:solidFill>
                  <a:schemeClr val="dk1"/>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41" name="Shape 41"/>
          <p:cNvSpPr txBox="1">
            <a:spLocks noGrp="1"/>
          </p:cNvSpPr>
          <p:nvPr>
            <p:ph type="ftr" idx="11"/>
          </p:nvPr>
        </p:nvSpPr>
        <p:spPr>
          <a:xfrm>
            <a:off x="5219700" y="6381750"/>
            <a:ext cx="3455986" cy="331786"/>
          </a:xfrm>
          <a:prstGeom prst="rect">
            <a:avLst/>
          </a:prstGeom>
          <a:noFill/>
          <a:ln>
            <a:noFill/>
          </a:ln>
        </p:spPr>
        <p:txBody>
          <a:bodyPr lIns="91425" tIns="91425" rIns="91425" bIns="91425" anchor="t" anchorCtr="0"/>
          <a:lstStyle>
            <a:lvl1pPr marL="0" marR="0" indent="0" algn="l" rtl="0">
              <a:defRPr sz="1800" b="0" i="0" u="none" strike="noStrike" cap="none" baseline="0">
                <a:solidFill>
                  <a:schemeClr val="dk1"/>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Arial"/>
              <a:buNone/>
              <a:defRPr sz="4400" b="0" i="0" u="none" strike="noStrike" cap="none" baseline="0">
                <a:solidFill>
                  <a:schemeClr val="dk1"/>
                </a:solidFill>
                <a:latin typeface="Arial"/>
                <a:ea typeface="Arial"/>
                <a:cs typeface="Arial"/>
                <a:sym typeface="Arial"/>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
        <p:nvSpPr>
          <p:cNvPr id="47" name="Shape 4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222250" algn="l" rtl="0">
              <a:spcBef>
                <a:spcPts val="640"/>
              </a:spcBef>
              <a:buClr>
                <a:schemeClr val="dk1"/>
              </a:buClr>
              <a:buFont typeface="Arial"/>
              <a:buChar char="•"/>
              <a:defRPr sz="3200" b="0" i="0" u="none" strike="noStrike" cap="none" baseline="0">
                <a:solidFill>
                  <a:schemeClr val="dk1"/>
                </a:solidFill>
                <a:latin typeface="Arial"/>
                <a:ea typeface="Arial"/>
                <a:cs typeface="Arial"/>
                <a:sym typeface="Arial"/>
              </a:defRPr>
            </a:lvl1pPr>
            <a:lvl2pPr marL="742950" marR="0" indent="-177800" algn="l" rtl="0">
              <a:spcBef>
                <a:spcPts val="560"/>
              </a:spcBef>
              <a:buClr>
                <a:schemeClr val="dk1"/>
              </a:buClr>
              <a:buFont typeface="Arial"/>
              <a:buChar char="•"/>
              <a:defRPr sz="2800" b="0" i="0" u="none" strike="noStrike" cap="none" baseline="0">
                <a:solidFill>
                  <a:schemeClr val="dk1"/>
                </a:solidFill>
                <a:latin typeface="Arial"/>
                <a:ea typeface="Arial"/>
                <a:cs typeface="Arial"/>
                <a:sym typeface="Arial"/>
              </a:defRPr>
            </a:lvl2pPr>
            <a:lvl3pPr marL="1143000" marR="0" indent="-136525" algn="l" rtl="0">
              <a:spcBef>
                <a:spcPts val="480"/>
              </a:spcBef>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152400" algn="l" rtl="0">
              <a:spcBef>
                <a:spcPts val="400"/>
              </a:spcBef>
              <a:buClr>
                <a:schemeClr val="dk1"/>
              </a:buClr>
              <a:buFont typeface="Arial"/>
              <a:buChar char="•"/>
              <a:defRPr sz="2000" b="0" i="0" u="none" strike="noStrike" cap="none" baseline="0">
                <a:solidFill>
                  <a:schemeClr val="dk1"/>
                </a:solidFill>
                <a:latin typeface="Arial"/>
                <a:ea typeface="Arial"/>
                <a:cs typeface="Arial"/>
                <a:sym typeface="Arial"/>
              </a:defRPr>
            </a:lvl4pPr>
            <a:lvl5pPr marL="2057400" marR="0" indent="-152400" algn="l" rtl="0">
              <a:spcBef>
                <a:spcPts val="400"/>
              </a:spcBef>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52400" algn="l" rtl="0">
              <a:spcBef>
                <a:spcPts val="400"/>
              </a:spcBef>
              <a:buClr>
                <a:schemeClr val="dk1"/>
              </a:buClr>
              <a:buFont typeface="Arial"/>
              <a:buChar char="•"/>
              <a:defRPr sz="2000" b="0" i="0" u="none" strike="noStrike" cap="none" baseline="0">
                <a:solidFill>
                  <a:schemeClr val="dk1"/>
                </a:solidFill>
                <a:latin typeface="Arial"/>
                <a:ea typeface="Arial"/>
                <a:cs typeface="Arial"/>
                <a:sym typeface="Arial"/>
              </a:defRPr>
            </a:lvl6pPr>
            <a:lvl7pPr marL="2971800" marR="0" indent="-152400" algn="l" rtl="0">
              <a:spcBef>
                <a:spcPts val="400"/>
              </a:spcBef>
              <a:buClr>
                <a:schemeClr val="dk1"/>
              </a:buClr>
              <a:buFont typeface="Arial"/>
              <a:buChar char="•"/>
              <a:defRPr sz="2000" b="0" i="0" u="none" strike="noStrike" cap="none" baseline="0">
                <a:solidFill>
                  <a:schemeClr val="dk1"/>
                </a:solidFill>
                <a:latin typeface="Arial"/>
                <a:ea typeface="Arial"/>
                <a:cs typeface="Arial"/>
                <a:sym typeface="Arial"/>
              </a:defRPr>
            </a:lvl7pPr>
            <a:lvl8pPr marL="3429000" marR="0" indent="-152400" algn="l" rtl="0">
              <a:spcBef>
                <a:spcPts val="400"/>
              </a:spcBef>
              <a:buClr>
                <a:schemeClr val="dk1"/>
              </a:buClr>
              <a:buFont typeface="Arial"/>
              <a:buChar char="•"/>
              <a:defRPr sz="2000" b="0" i="0" u="none" strike="noStrike" cap="none" baseline="0">
                <a:solidFill>
                  <a:schemeClr val="dk1"/>
                </a:solidFill>
                <a:latin typeface="Arial"/>
                <a:ea typeface="Arial"/>
                <a:cs typeface="Arial"/>
                <a:sym typeface="Arial"/>
              </a:defRPr>
            </a:lvl8pPr>
            <a:lvl9pPr marL="3886200" marR="0" indent="-152400" algn="l" rtl="0">
              <a:spcBef>
                <a:spcPts val="400"/>
              </a:spcBef>
              <a:buClr>
                <a:schemeClr val="dk1"/>
              </a:buClr>
              <a:buFont typeface="Arial"/>
              <a:buChar char="•"/>
              <a:defRPr sz="2000" b="0" i="0" u="none" strike="noStrike" cap="none" baseline="0">
                <a:solidFill>
                  <a:schemeClr val="dk1"/>
                </a:solidFill>
                <a:latin typeface="Arial"/>
                <a:ea typeface="Arial"/>
                <a:cs typeface="Arial"/>
                <a:sym typeface="Arial"/>
              </a:defRPr>
            </a:lvl9pPr>
          </a:lstStyle>
          <a:p>
            <a:endParaRPr/>
          </a:p>
        </p:txBody>
      </p:sp>
      <p:sp>
        <p:nvSpPr>
          <p:cNvPr id="48" name="Shape 4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49" name="Shape 4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50" name="Shape 50"/>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3F3F3F"/>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122" name="Shape 12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marL="342900" indent="-342900" algn="l" rtl="0">
              <a:spcBef>
                <a:spcPts val="600"/>
              </a:spcBef>
              <a:buClr>
                <a:schemeClr val="dk1"/>
              </a:buClr>
              <a:buSzPct val="166666"/>
              <a:buFont typeface="Arial"/>
              <a:buChar char="•"/>
              <a:defRPr sz="3000" b="0" i="0" u="none" strike="noStrike" cap="none" baseline="0">
                <a:solidFill>
                  <a:schemeClr val="dk1"/>
                </a:solidFill>
                <a:latin typeface="Arial"/>
                <a:ea typeface="Arial"/>
                <a:cs typeface="Arial"/>
                <a:sym typeface="Arial"/>
              </a:defRPr>
            </a:lvl1pPr>
            <a:lvl2pPr marL="742950" indent="-285750"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marL="1143000" indent="-228600"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marL="16002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4pPr>
            <a:lvl5pPr marL="20574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marL="25146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gif"/><Relationship Id="rId5"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0.jpeg"/><Relationship Id="rId5"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eg"/><Relationship Id="rId5"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jpeg"/></Relationships>
</file>

<file path=ppt/slides/_rels/slide22.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 Id="rId3" Type="http://schemas.openxmlformats.org/officeDocument/2006/relationships/image" Target="../media/image1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10.jpeg"/><Relationship Id="rId5"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 Id="rId3" Type="http://schemas.openxmlformats.org/officeDocument/2006/relationships/image" Target="../media/image1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png"/><Relationship Id="rId3" Type="http://schemas.openxmlformats.org/officeDocument/2006/relationships/image" Target="../media/image1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 Id="rId3" Type="http://schemas.openxmlformats.org/officeDocument/2006/relationships/image" Target="../media/image1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png"/><Relationship Id="rId3" Type="http://schemas.openxmlformats.org/officeDocument/2006/relationships/image" Target="../media/image10.jpe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gif"/><Relationship Id="rId5"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gif"/><Relationship Id="rId5"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ctrTitle"/>
          </p:nvPr>
        </p:nvSpPr>
        <p:spPr>
          <a:xfrm>
            <a:off x="179386" y="214312"/>
            <a:ext cx="8713786" cy="1127125"/>
          </a:xfrm>
          <a:prstGeom prst="rect">
            <a:avLst/>
          </a:prstGeom>
          <a:noFill/>
          <a:ln>
            <a:noFill/>
          </a:ln>
        </p:spPr>
        <p:txBody>
          <a:bodyPr lIns="91425" tIns="45700" rIns="91425" bIns="45700" anchor="ctr" anchorCtr="0">
            <a:spAutoFit/>
          </a:bodyPr>
          <a:lstStyle/>
          <a:p>
            <a:pPr marL="0" marR="0" lvl="0" indent="0" algn="ctr" rtl="0">
              <a:spcBef>
                <a:spcPts val="0"/>
              </a:spcBef>
              <a:spcAft>
                <a:spcPts val="0"/>
              </a:spcAft>
              <a:buClr>
                <a:schemeClr val="lt1"/>
              </a:buClr>
              <a:buSzPct val="25000"/>
              <a:buFont typeface="Arial"/>
              <a:buNone/>
            </a:pPr>
            <a:r>
              <a:rPr lang="en" sz="3500" b="1" i="1" dirty="0"/>
              <a:t>KAT-7 Science verification 2012</a:t>
            </a:r>
          </a:p>
        </p:txBody>
      </p:sp>
      <p:sp>
        <p:nvSpPr>
          <p:cNvPr id="140" name="Shape 140"/>
          <p:cNvSpPr txBox="1">
            <a:spLocks noGrp="1"/>
          </p:cNvSpPr>
          <p:nvPr>
            <p:ph type="subTitle" idx="1"/>
          </p:nvPr>
        </p:nvSpPr>
        <p:spPr>
          <a:xfrm>
            <a:off x="97325" y="1127125"/>
            <a:ext cx="8821799" cy="1428600"/>
          </a:xfrm>
          <a:prstGeom prst="rect">
            <a:avLst/>
          </a:prstGeom>
          <a:noFill/>
          <a:ln>
            <a:noFill/>
          </a:ln>
        </p:spPr>
        <p:txBody>
          <a:bodyPr lIns="91425" tIns="45700" rIns="91425" bIns="45700" anchor="ctr" anchorCtr="0">
            <a:spAutoFit/>
          </a:bodyPr>
          <a:lstStyle/>
          <a:p>
            <a:pPr marL="0" marR="0" lvl="0" indent="508000" rtl="0">
              <a:spcBef>
                <a:spcPts val="560"/>
              </a:spcBef>
              <a:spcAft>
                <a:spcPts val="0"/>
              </a:spcAft>
              <a:buClr>
                <a:schemeClr val="dk2"/>
              </a:buClr>
              <a:buSzPct val="25000"/>
              <a:buFont typeface="Arial"/>
              <a:buNone/>
            </a:pPr>
            <a:r>
              <a:rPr lang="en" dirty="0">
                <a:solidFill>
                  <a:schemeClr val="lt1"/>
                </a:solidFill>
              </a:rPr>
              <a:t>SPT and Commissioning teams *</a:t>
            </a:r>
          </a:p>
          <a:p>
            <a:pPr marL="0" marR="0" lvl="0" indent="508000" rtl="0">
              <a:spcBef>
                <a:spcPts val="320"/>
              </a:spcBef>
              <a:spcAft>
                <a:spcPts val="0"/>
              </a:spcAft>
              <a:buClr>
                <a:schemeClr val="dk2"/>
              </a:buClr>
              <a:buSzPct val="25000"/>
              <a:buFont typeface="Arial"/>
              <a:buNone/>
            </a:pPr>
            <a:r>
              <a:rPr lang="en" dirty="0">
                <a:solidFill>
                  <a:schemeClr val="lt1"/>
                </a:solidFill>
              </a:rPr>
              <a:t>http://public.ska.ac.za/kat-7/kat-7-operations</a:t>
            </a:r>
          </a:p>
        </p:txBody>
      </p:sp>
      <p:sp>
        <p:nvSpPr>
          <p:cNvPr id="141" name="Shape 141"/>
          <p:cNvSpPr txBox="1"/>
          <p:nvPr/>
        </p:nvSpPr>
        <p:spPr>
          <a:xfrm>
            <a:off x="97325" y="5496875"/>
            <a:ext cx="5287500" cy="1758900"/>
          </a:xfrm>
          <a:prstGeom prst="rect">
            <a:avLst/>
          </a:prstGeom>
          <a:noFill/>
        </p:spPr>
        <p:txBody>
          <a:bodyPr lIns="91425" tIns="91425" rIns="91425" bIns="91425" anchor="t" anchorCtr="0">
            <a:spAutoFit/>
          </a:bodyPr>
          <a:lstStyle/>
          <a:p>
            <a:pPr>
              <a:buNone/>
            </a:pPr>
            <a:r>
              <a:rPr lang="en">
                <a:solidFill>
                  <a:srgbClr val="FFFFFF"/>
                </a:solidFill>
              </a:rPr>
              <a:t>* Bennett, T., Blose, S., Booth, R., de Villiers, M., Dikgale, A., Foley, T., Frank, B., Goedhart, S., Hess, K., Horrell, J., Lucero, D., Magnus, L., Mauch, T., Nemalili, T., Oozeer, N., Passmoor, S., Ratcliffe, S., Richter, L., Schwardt, L., Smirnov, O., Spann, R., Williams, L., Wilson, S., Wolleben, M., Zwart, J.,</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1" y="16256"/>
            <a:ext cx="8361988" cy="677078"/>
          </a:xfrm>
          <a:prstGeom prst="rect">
            <a:avLst/>
          </a:prstGeom>
        </p:spPr>
        <p:txBody>
          <a:bodyPr wrap="square" lIns="91425" tIns="91425" rIns="91425" bIns="91425" anchor="b" anchorCtr="0">
            <a:spAutoFit/>
          </a:bodyPr>
          <a:lstStyle/>
          <a:p>
            <a:pPr>
              <a:buNone/>
            </a:pPr>
            <a:r>
              <a:rPr lang="en" sz="3200" dirty="0"/>
              <a:t>Amount of circular polarization 3C286</a:t>
            </a:r>
          </a:p>
        </p:txBody>
      </p:sp>
      <p:sp>
        <p:nvSpPr>
          <p:cNvPr id="273" name="Shape 273"/>
          <p:cNvSpPr/>
          <p:nvPr/>
        </p:nvSpPr>
        <p:spPr>
          <a:xfrm>
            <a:off x="304800" y="938237"/>
            <a:ext cx="5354838" cy="5336794"/>
          </a:xfrm>
          <a:prstGeom prst="rect">
            <a:avLst/>
          </a:prstGeom>
          <a:blipFill>
            <a:blip r:embed="rId3"/>
            <a:stretch>
              <a:fillRect/>
            </a:stretch>
          </a:blipFill>
        </p:spPr>
      </p:sp>
      <p:sp>
        <p:nvSpPr>
          <p:cNvPr id="274" name="Shape 274"/>
          <p:cNvSpPr txBox="1"/>
          <p:nvPr/>
        </p:nvSpPr>
        <p:spPr>
          <a:xfrm>
            <a:off x="5861875" y="1000207"/>
            <a:ext cx="2771399" cy="4227300"/>
          </a:xfrm>
          <a:prstGeom prst="rect">
            <a:avLst/>
          </a:prstGeom>
          <a:noFill/>
        </p:spPr>
        <p:txBody>
          <a:bodyPr lIns="91425" tIns="91425" rIns="91425" bIns="91425" anchor="t" anchorCtr="0">
            <a:spAutoFit/>
          </a:bodyPr>
          <a:lstStyle/>
          <a:p>
            <a:pPr lvl="0" rtl="0">
              <a:buNone/>
            </a:pPr>
            <a:r>
              <a:rPr lang="en" sz="1800" dirty="0"/>
              <a:t>There is no circular polarization at the centre of the beam (expected) but there appears to be leakage off beam centre.</a:t>
            </a:r>
          </a:p>
          <a:p>
            <a:endParaRPr lang="en" sz="1800" dirty="0"/>
          </a:p>
          <a:p>
            <a:pPr>
              <a:buNone/>
            </a:pPr>
            <a:r>
              <a:rPr lang="en" sz="1800" dirty="0"/>
              <a:t>Calibration of this is ongoing together with a scheme to do L-Band holography for a measurement of beam characteristics. </a:t>
            </a:r>
          </a:p>
        </p:txBody>
      </p:sp>
      <p:cxnSp>
        <p:nvCxnSpPr>
          <p:cNvPr id="275" name="Shape 275"/>
          <p:cNvCxnSpPr/>
          <p:nvPr/>
        </p:nvCxnSpPr>
        <p:spPr>
          <a:xfrm flipH="1">
            <a:off x="3243975" y="1447182"/>
            <a:ext cx="2656199" cy="1941299"/>
          </a:xfrm>
          <a:prstGeom prst="straightConnector1">
            <a:avLst/>
          </a:prstGeom>
          <a:noFill/>
          <a:ln w="38100" cap="flat">
            <a:solidFill>
              <a:schemeClr val="dk2"/>
            </a:solidFill>
            <a:prstDash val="solid"/>
            <a:round/>
            <a:headEnd type="none" w="lg" len="lg"/>
            <a:tailEnd type="triangle" w="lg" len="lg"/>
          </a:ln>
        </p:spPr>
      </p:cxnSp>
      <p:pic>
        <p:nvPicPr>
          <p:cNvPr id="6" name="Picture 5" descr="ska_logo_rgb.jpg"/>
          <p:cNvPicPr>
            <a:picLocks noChangeAspect="1"/>
          </p:cNvPicPr>
          <p:nvPr/>
        </p:nvPicPr>
        <p:blipFill>
          <a:blip r:embed="rId4"/>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0" y="0"/>
            <a:ext cx="8229600" cy="738633"/>
          </a:xfrm>
          <a:prstGeom prst="rect">
            <a:avLst/>
          </a:prstGeom>
        </p:spPr>
        <p:txBody>
          <a:bodyPr lIns="91425" tIns="91425" rIns="91425" bIns="91425" anchor="b" anchorCtr="0">
            <a:spAutoFit/>
          </a:bodyPr>
          <a:lstStyle/>
          <a:p>
            <a:pPr>
              <a:buNone/>
            </a:pPr>
            <a:r>
              <a:rPr lang="en" dirty="0" smtClean="0"/>
              <a:t>Mosaicing</a:t>
            </a:r>
            <a:endParaRPr lang="en" sz="1800" dirty="0"/>
          </a:p>
        </p:txBody>
      </p:sp>
      <p:sp>
        <p:nvSpPr>
          <p:cNvPr id="215" name="Shape 215"/>
          <p:cNvSpPr/>
          <p:nvPr/>
        </p:nvSpPr>
        <p:spPr>
          <a:xfrm>
            <a:off x="1" y="792971"/>
            <a:ext cx="4555560" cy="4006717"/>
          </a:xfrm>
          <a:prstGeom prst="rect">
            <a:avLst/>
          </a:prstGeom>
          <a:blipFill>
            <a:blip r:embed="rId3"/>
            <a:stretch>
              <a:fillRect/>
            </a:stretch>
          </a:blipFill>
          <a:ln>
            <a:noFill/>
          </a:ln>
        </p:spPr>
      </p:sp>
      <p:sp>
        <p:nvSpPr>
          <p:cNvPr id="216" name="Shape 216"/>
          <p:cNvSpPr/>
          <p:nvPr/>
        </p:nvSpPr>
        <p:spPr>
          <a:xfrm>
            <a:off x="4758468" y="938237"/>
            <a:ext cx="4385532" cy="3861452"/>
          </a:xfrm>
          <a:prstGeom prst="rect">
            <a:avLst/>
          </a:prstGeom>
          <a:blipFill>
            <a:blip r:embed="rId4"/>
            <a:stretch>
              <a:fillRect/>
            </a:stretch>
          </a:blipFill>
          <a:ln>
            <a:noFill/>
          </a:ln>
        </p:spPr>
      </p:sp>
      <p:sp>
        <p:nvSpPr>
          <p:cNvPr id="217" name="Shape 217"/>
          <p:cNvSpPr txBox="1"/>
          <p:nvPr/>
        </p:nvSpPr>
        <p:spPr>
          <a:xfrm>
            <a:off x="1468050" y="4926351"/>
            <a:ext cx="6587099" cy="1006799"/>
          </a:xfrm>
          <a:prstGeom prst="rect">
            <a:avLst/>
          </a:prstGeom>
        </p:spPr>
        <p:txBody>
          <a:bodyPr lIns="91425" tIns="91425" rIns="91425" bIns="91425" anchor="ctr" anchorCtr="0">
            <a:spAutoFit/>
          </a:bodyPr>
          <a:lstStyle/>
          <a:p>
            <a:pPr marL="457200" marR="0" lvl="0" indent="-298450" algn="l" rtl="0">
              <a:lnSpc>
                <a:spcPct val="115000"/>
              </a:lnSpc>
              <a:spcBef>
                <a:spcPts val="0"/>
              </a:spcBef>
              <a:spcAft>
                <a:spcPts val="0"/>
              </a:spcAft>
              <a:buClr>
                <a:srgbClr val="000000"/>
              </a:buClr>
              <a:buSzPct val="101851"/>
              <a:buFont typeface="Arial"/>
              <a:buChar char="•"/>
            </a:pPr>
            <a:r>
              <a:rPr lang="en" sz="1800"/>
              <a:t>Left: KAT-7 Mosaic consisting of 49 Fields, 1.9 GHz</a:t>
            </a:r>
          </a:p>
          <a:p>
            <a:pPr marL="457200" marR="0" lvl="0" indent="-298450" algn="l" rtl="0">
              <a:lnSpc>
                <a:spcPct val="115000"/>
              </a:lnSpc>
              <a:spcBef>
                <a:spcPts val="0"/>
              </a:spcBef>
              <a:spcAft>
                <a:spcPts val="0"/>
              </a:spcAft>
              <a:buClr>
                <a:srgbClr val="000000"/>
              </a:buClr>
              <a:buSzPct val="101851"/>
              <a:buFont typeface="Arial"/>
              <a:buChar char="•"/>
            </a:pPr>
            <a:r>
              <a:rPr lang="en" sz="1800"/>
              <a:t>10 hours total observing time (including calibrators)</a:t>
            </a:r>
          </a:p>
          <a:p>
            <a:pPr marL="457200" marR="0" lvl="0" indent="-298450" algn="l" rtl="0">
              <a:lnSpc>
                <a:spcPct val="115000"/>
              </a:lnSpc>
              <a:spcBef>
                <a:spcPts val="0"/>
              </a:spcBef>
              <a:spcAft>
                <a:spcPts val="0"/>
              </a:spcAft>
              <a:buClr>
                <a:srgbClr val="000000"/>
              </a:buClr>
              <a:buSzPct val="101851"/>
              <a:buFont typeface="Arial"/>
              <a:buChar char="•"/>
            </a:pPr>
            <a:r>
              <a:rPr lang="en" sz="1800"/>
              <a:t>Right: NVSS at 1.4 GHz shown for comparison</a:t>
            </a:r>
          </a:p>
        </p:txBody>
      </p:sp>
      <p:pic>
        <p:nvPicPr>
          <p:cNvPr id="7" name="Picture 6" descr="ska_logo_rgb.jpg"/>
          <p:cNvPicPr>
            <a:picLocks noChangeAspect="1"/>
          </p:cNvPicPr>
          <p:nvPr/>
        </p:nvPicPr>
        <p:blipFill>
          <a:blip r:embed="rId5"/>
          <a:stretch>
            <a:fillRect/>
          </a:stretch>
        </p:blipFill>
        <p:spPr>
          <a:xfrm>
            <a:off x="8361988" y="0"/>
            <a:ext cx="782012" cy="938237"/>
          </a:xfrm>
          <a:prstGeom prst="rect">
            <a:avLst/>
          </a:prstGeom>
        </p:spPr>
      </p:pic>
    </p:spTree>
    <p:extLst>
      <p:ext uri="{BB962C8B-B14F-4D97-AF65-F5344CB8AC3E}">
        <p14:creationId xmlns:p14="http://schemas.microsoft.com/office/powerpoint/2010/main" val="55782174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p:nvPr/>
        </p:nvSpPr>
        <p:spPr>
          <a:xfrm>
            <a:off x="1599075" y="59202"/>
            <a:ext cx="8842749" cy="6378926"/>
          </a:xfrm>
          <a:prstGeom prst="rect">
            <a:avLst/>
          </a:prstGeom>
          <a:blipFill>
            <a:blip r:embed="rId3"/>
            <a:stretch>
              <a:fillRect/>
            </a:stretch>
          </a:blipFill>
          <a:ln>
            <a:noFill/>
          </a:ln>
        </p:spPr>
      </p:sp>
      <p:sp>
        <p:nvSpPr>
          <p:cNvPr id="224" name="Shape 224"/>
          <p:cNvSpPr txBox="1">
            <a:spLocks noGrp="1"/>
          </p:cNvSpPr>
          <p:nvPr>
            <p:ph type="title"/>
          </p:nvPr>
        </p:nvSpPr>
        <p:spPr>
          <a:xfrm>
            <a:off x="113680" y="45362"/>
            <a:ext cx="8573120" cy="738633"/>
          </a:xfrm>
          <a:prstGeom prst="rect">
            <a:avLst/>
          </a:prstGeom>
        </p:spPr>
        <p:txBody>
          <a:bodyPr wrap="square" lIns="91425" tIns="91425" rIns="91425" bIns="91425" anchor="b" anchorCtr="0">
            <a:spAutoFit/>
          </a:bodyPr>
          <a:lstStyle/>
          <a:p>
            <a:pPr lvl="0">
              <a:buClr>
                <a:srgbClr val="000000"/>
              </a:buClr>
              <a:buSzPct val="30555"/>
              <a:buFont typeface="Arial"/>
              <a:buNone/>
            </a:pPr>
            <a:r>
              <a:rPr lang="en" dirty="0"/>
              <a:t>Mosaicing</a:t>
            </a:r>
          </a:p>
        </p:txBody>
      </p:sp>
      <p:sp>
        <p:nvSpPr>
          <p:cNvPr id="225" name="Shape 225"/>
          <p:cNvSpPr txBox="1"/>
          <p:nvPr/>
        </p:nvSpPr>
        <p:spPr>
          <a:xfrm>
            <a:off x="113680" y="1344300"/>
            <a:ext cx="3184200" cy="4378499"/>
          </a:xfrm>
          <a:prstGeom prst="rect">
            <a:avLst/>
          </a:prstGeom>
          <a:noFill/>
        </p:spPr>
        <p:txBody>
          <a:bodyPr lIns="91425" tIns="91425" rIns="91425" bIns="91425" anchor="t" anchorCtr="0">
            <a:spAutoFit/>
          </a:bodyPr>
          <a:lstStyle/>
          <a:p>
            <a:pPr marL="457200" lvl="0" indent="-342900" rtl="0">
              <a:buClr>
                <a:srgbClr val="000000"/>
              </a:buClr>
              <a:buSzPct val="166666"/>
              <a:buFont typeface="Arial"/>
              <a:buChar char="•"/>
            </a:pPr>
            <a:r>
              <a:rPr lang="en" sz="1800" dirty="0"/>
              <a:t>1225 fields</a:t>
            </a:r>
          </a:p>
          <a:p>
            <a:pPr marL="457200" lvl="0" indent="-342900" rtl="0">
              <a:buClr>
                <a:srgbClr val="000000"/>
              </a:buClr>
              <a:buSzPct val="166666"/>
              <a:buFont typeface="Arial"/>
              <a:buChar char="•"/>
            </a:pPr>
            <a:r>
              <a:rPr lang="en" sz="1800" dirty="0"/>
              <a:t>observed during 3 consecutive nights </a:t>
            </a:r>
          </a:p>
          <a:p>
            <a:pPr marL="457200" lvl="0" indent="-342900" rtl="0">
              <a:buClr>
                <a:srgbClr val="000000"/>
              </a:buClr>
              <a:buSzPct val="166666"/>
              <a:buFont typeface="Arial"/>
              <a:buChar char="•"/>
            </a:pPr>
            <a:r>
              <a:rPr lang="en" sz="1800" dirty="0"/>
              <a:t>size: 10 x 10 deg in Galactic coordinates</a:t>
            </a:r>
          </a:p>
          <a:p>
            <a:pPr marL="457200" lvl="0" indent="-342900" rtl="0">
              <a:buClr>
                <a:srgbClr val="000000"/>
              </a:buClr>
              <a:buSzPct val="166666"/>
              <a:buFont typeface="Arial"/>
              <a:buChar char="•"/>
            </a:pPr>
            <a:r>
              <a:rPr lang="en" sz="1800" dirty="0"/>
              <a:t>integration time of each field: 30 s</a:t>
            </a:r>
          </a:p>
          <a:p>
            <a:pPr marL="457200" lvl="0" indent="-342900">
              <a:buClr>
                <a:srgbClr val="000000"/>
              </a:buClr>
              <a:buSzPct val="166666"/>
              <a:buFont typeface="Arial"/>
              <a:buChar char="•"/>
            </a:pPr>
            <a:r>
              <a:rPr lang="en" sz="1800" dirty="0"/>
              <a:t>RMS in the final image: 35 mJy/beam in Stokes I, 20 mJy/beam in polarized intensity.</a:t>
            </a:r>
          </a:p>
        </p:txBody>
      </p:sp>
      <p:sp>
        <p:nvSpPr>
          <p:cNvPr id="226" name="Shape 226"/>
          <p:cNvSpPr txBox="1"/>
          <p:nvPr/>
        </p:nvSpPr>
        <p:spPr>
          <a:xfrm>
            <a:off x="284350" y="5495975"/>
            <a:ext cx="2738400" cy="775500"/>
          </a:xfrm>
          <a:prstGeom prst="rect">
            <a:avLst/>
          </a:prstGeom>
          <a:noFill/>
        </p:spPr>
        <p:txBody>
          <a:bodyPr lIns="91425" tIns="91425" rIns="91425" bIns="91425" anchor="t" anchorCtr="0">
            <a:spAutoFit/>
          </a:bodyPr>
          <a:lstStyle/>
          <a:p>
            <a:pPr>
              <a:buNone/>
            </a:pPr>
            <a:r>
              <a:rPr lang="en" sz="1800"/>
              <a:t>Supernova Remnant SN 1006. (Type 1A observed in 1006 AD.)</a:t>
            </a:r>
          </a:p>
        </p:txBody>
      </p:sp>
      <p:cxnSp>
        <p:nvCxnSpPr>
          <p:cNvPr id="227" name="Shape 227"/>
          <p:cNvCxnSpPr>
            <a:stCxn id="226" idx="3"/>
          </p:cNvCxnSpPr>
          <p:nvPr/>
        </p:nvCxnSpPr>
        <p:spPr>
          <a:xfrm rot="10800000" flipH="1">
            <a:off x="3022750" y="4086725"/>
            <a:ext cx="3171300" cy="1796999"/>
          </a:xfrm>
          <a:prstGeom prst="straightConnector1">
            <a:avLst/>
          </a:prstGeom>
          <a:noFill/>
          <a:ln w="19050" cap="flat">
            <a:solidFill>
              <a:schemeClr val="dk2"/>
            </a:solidFill>
            <a:prstDash val="solid"/>
            <a:round/>
            <a:headEnd type="none" w="lg" len="lg"/>
            <a:tailEnd type="triangle" w="lg" len="lg"/>
          </a:ln>
        </p:spPr>
      </p:cxnSp>
      <p:sp>
        <p:nvSpPr>
          <p:cNvPr id="228" name="Shape 228"/>
          <p:cNvSpPr txBox="1"/>
          <p:nvPr/>
        </p:nvSpPr>
        <p:spPr>
          <a:xfrm>
            <a:off x="1025496" y="4720475"/>
            <a:ext cx="1997100" cy="775500"/>
          </a:xfrm>
          <a:prstGeom prst="rect">
            <a:avLst/>
          </a:prstGeom>
          <a:noFill/>
        </p:spPr>
        <p:txBody>
          <a:bodyPr lIns="91425" tIns="91425" rIns="91425" bIns="91425" anchor="t" anchorCtr="0">
            <a:spAutoFit/>
          </a:bodyPr>
          <a:lstStyle/>
          <a:p>
            <a:pPr lvl="0" rtl="0">
              <a:buClr>
                <a:srgbClr val="000000"/>
              </a:buClr>
              <a:buSzPct val="61111"/>
              <a:buFont typeface="Arial"/>
              <a:buNone/>
            </a:pPr>
            <a:r>
              <a:rPr lang="en" sz="1800"/>
              <a:t>Probably due to ground radiation.</a:t>
            </a:r>
          </a:p>
        </p:txBody>
      </p:sp>
      <p:cxnSp>
        <p:nvCxnSpPr>
          <p:cNvPr id="229" name="Shape 229"/>
          <p:cNvCxnSpPr>
            <a:stCxn id="228" idx="3"/>
          </p:cNvCxnSpPr>
          <p:nvPr/>
        </p:nvCxnSpPr>
        <p:spPr>
          <a:xfrm rot="10800000" flipH="1">
            <a:off x="3022596" y="2992925"/>
            <a:ext cx="1208999" cy="2115299"/>
          </a:xfrm>
          <a:prstGeom prst="straightConnector1">
            <a:avLst/>
          </a:prstGeom>
          <a:noFill/>
          <a:ln w="19050" cap="flat">
            <a:solidFill>
              <a:schemeClr val="dk2"/>
            </a:solidFill>
            <a:prstDash val="solid"/>
            <a:round/>
            <a:headEnd type="none" w="lg" len="lg"/>
            <a:tailEnd type="triangle" w="lg" len="lg"/>
          </a:ln>
        </p:spPr>
      </p:cxnSp>
      <p:pic>
        <p:nvPicPr>
          <p:cNvPr id="9" name="Picture 8" descr="ska_logo_rgb.jpg"/>
          <p:cNvPicPr>
            <a:picLocks noChangeAspect="1"/>
          </p:cNvPicPr>
          <p:nvPr/>
        </p:nvPicPr>
        <p:blipFill>
          <a:blip r:embed="rId4"/>
          <a:stretch>
            <a:fillRect/>
          </a:stretch>
        </p:blipFill>
        <p:spPr>
          <a:xfrm>
            <a:off x="8361988" y="0"/>
            <a:ext cx="782012" cy="938237"/>
          </a:xfrm>
          <a:prstGeom prst="rect">
            <a:avLst/>
          </a:prstGeom>
        </p:spPr>
      </p:pic>
    </p:spTree>
    <p:extLst>
      <p:ext uri="{BB962C8B-B14F-4D97-AF65-F5344CB8AC3E}">
        <p14:creationId xmlns:p14="http://schemas.microsoft.com/office/powerpoint/2010/main" val="213598642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0" y="20448"/>
            <a:ext cx="8039653" cy="738633"/>
          </a:xfrm>
          <a:prstGeom prst="rect">
            <a:avLst/>
          </a:prstGeom>
        </p:spPr>
        <p:txBody>
          <a:bodyPr wrap="square" lIns="91425" tIns="91425" rIns="91425" bIns="91425" anchor="b" anchorCtr="0">
            <a:spAutoFit/>
          </a:bodyPr>
          <a:lstStyle/>
          <a:p>
            <a:pPr>
              <a:buNone/>
            </a:pPr>
            <a:r>
              <a:rPr lang="en" dirty="0"/>
              <a:t>Spectral modes</a:t>
            </a:r>
          </a:p>
        </p:txBody>
      </p:sp>
      <p:sp>
        <p:nvSpPr>
          <p:cNvPr id="281" name="Shape 281"/>
          <p:cNvSpPr txBox="1"/>
          <p:nvPr/>
        </p:nvSpPr>
        <p:spPr>
          <a:xfrm>
            <a:off x="-326450" y="1760625"/>
            <a:ext cx="3657600" cy="457200"/>
          </a:xfrm>
          <a:prstGeom prst="rect">
            <a:avLst/>
          </a:prstGeom>
          <a:noFill/>
        </p:spPr>
        <p:txBody>
          <a:bodyPr lIns="91425" tIns="91425" rIns="91425" bIns="91425" anchor="t" anchorCtr="0">
            <a:spAutoFit/>
          </a:bodyPr>
          <a:lstStyle/>
          <a:p>
            <a:endParaRPr/>
          </a:p>
        </p:txBody>
      </p:sp>
      <p:graphicFrame>
        <p:nvGraphicFramePr>
          <p:cNvPr id="282" name="Shape 282"/>
          <p:cNvGraphicFramePr/>
          <p:nvPr>
            <p:extLst>
              <p:ext uri="{D42A27DB-BD31-4B8C-83A1-F6EECF244321}">
                <p14:modId xmlns:p14="http://schemas.microsoft.com/office/powerpoint/2010/main" val="1031606823"/>
              </p:ext>
            </p:extLst>
          </p:nvPr>
        </p:nvGraphicFramePr>
        <p:xfrm>
          <a:off x="179600" y="1094963"/>
          <a:ext cx="8757450" cy="4635828"/>
        </p:xfrm>
        <a:graphic>
          <a:graphicData uri="http://schemas.openxmlformats.org/drawingml/2006/table">
            <a:tbl>
              <a:tblPr>
                <a:solidFill>
                  <a:srgbClr val="FFFFFF"/>
                </a:solidFill>
                <a:tableStyleId>{D4956DD1-F194-4D7B-82D7-7CD19FF95485}</a:tableStyleId>
              </a:tblPr>
              <a:tblGrid>
                <a:gridCol w="2361175"/>
                <a:gridCol w="2519750"/>
                <a:gridCol w="2378775"/>
                <a:gridCol w="1497750"/>
              </a:tblGrid>
              <a:tr h="228600">
                <a:tc>
                  <a:txBody>
                    <a:bodyPr/>
                    <a:lstStyle/>
                    <a:p>
                      <a:pPr lvl="0" rtl="0">
                        <a:buClr>
                          <a:srgbClr val="000000"/>
                        </a:buClr>
                        <a:buSzPct val="61111"/>
                        <a:buFont typeface="Arial"/>
                        <a:buNone/>
                      </a:pPr>
                      <a:r>
                        <a:rPr lang="en" sz="1800" b="1" i="1"/>
                        <a:t> Mode</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lnSpc>
                          <a:spcPct val="115000"/>
                        </a:lnSpc>
                        <a:buClr>
                          <a:srgbClr val="000000"/>
                        </a:buClr>
                        <a:buSzPct val="61111"/>
                        <a:buFont typeface="Arial"/>
                        <a:buNone/>
                      </a:pPr>
                      <a:r>
                        <a:rPr lang="en" sz="1800" b="1" i="1"/>
                        <a:t>Band Bandwidth </a:t>
                      </a:r>
                    </a:p>
                    <a:p>
                      <a:endParaRPr lang="en" sz="1800" b="1" i="1"/>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lnSpc>
                          <a:spcPct val="115000"/>
                        </a:lnSpc>
                        <a:buClr>
                          <a:srgbClr val="000000"/>
                        </a:buClr>
                        <a:buSzPct val="61111"/>
                        <a:buFont typeface="Arial"/>
                        <a:buNone/>
                      </a:pPr>
                      <a:r>
                        <a:rPr lang="en" sz="1800" b="1" i="1"/>
                        <a:t> Channel Bandwidth</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buClr>
                          <a:srgbClr val="000000"/>
                        </a:buClr>
                        <a:buSzPct val="61111"/>
                        <a:buFont typeface="Arial"/>
                        <a:buNone/>
                      </a:pPr>
                      <a:r>
                        <a:rPr lang="en" sz="1800" b="1" i="1" dirty="0"/>
                        <a:t> Available</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228600">
                <a:tc>
                  <a:txBody>
                    <a:bodyPr/>
                    <a:lstStyle/>
                    <a:p>
                      <a:pPr lvl="0" rtl="0">
                        <a:buClr>
                          <a:srgbClr val="000000"/>
                        </a:buClr>
                        <a:buSzPct val="61111"/>
                        <a:buFont typeface="Arial"/>
                        <a:buNone/>
                      </a:pPr>
                      <a:r>
                        <a:rPr lang="en" sz="1800"/>
                        <a:t>Wideband</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lnSpc>
                          <a:spcPct val="115000"/>
                        </a:lnSpc>
                        <a:buClr>
                          <a:srgbClr val="000000"/>
                        </a:buClr>
                        <a:buSzPct val="61111"/>
                        <a:buFont typeface="Arial"/>
                        <a:buNone/>
                      </a:pPr>
                      <a:r>
                        <a:rPr lang="en" sz="1800"/>
                        <a:t>256 MHz </a:t>
                      </a:r>
                    </a:p>
                    <a:p>
                      <a:pPr lvl="0" algn="ctr" rtl="0">
                        <a:buClr>
                          <a:srgbClr val="000000"/>
                        </a:buClr>
                        <a:buSzPct val="61111"/>
                        <a:buFont typeface="Arial"/>
                        <a:buNone/>
                      </a:pPr>
                      <a:r>
                        <a:rPr lang="en" sz="1800"/>
                        <a:t>54000 km/s</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lnSpc>
                          <a:spcPct val="115000"/>
                        </a:lnSpc>
                        <a:buClr>
                          <a:srgbClr val="000000"/>
                        </a:buClr>
                        <a:buSzPct val="61111"/>
                        <a:buFont typeface="Arial"/>
                        <a:buNone/>
                      </a:pPr>
                      <a:r>
                        <a:rPr lang="en" sz="1800"/>
                        <a:t>390.625 kHz </a:t>
                      </a:r>
                    </a:p>
                    <a:p>
                      <a:pPr lvl="0" algn="ctr" rtl="0">
                        <a:buClr>
                          <a:srgbClr val="000000"/>
                        </a:buClr>
                        <a:buSzPct val="61111"/>
                        <a:buFont typeface="Arial"/>
                        <a:buNone/>
                      </a:pPr>
                      <a:r>
                        <a:rPr lang="en" sz="1800"/>
                        <a:t>82 km/s</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lnSpc>
                          <a:spcPct val="115000"/>
                        </a:lnSpc>
                        <a:buClr>
                          <a:srgbClr val="000000"/>
                        </a:buClr>
                        <a:buSzPct val="61111"/>
                        <a:buFont typeface="Arial"/>
                        <a:buNone/>
                      </a:pPr>
                      <a:r>
                        <a:rPr lang="en" sz="1800"/>
                        <a:t>Yes</a:t>
                      </a:r>
                    </a:p>
                    <a:p>
                      <a:endParaRPr lang="en" sz="1800"/>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228600">
                <a:tc>
                  <a:txBody>
                    <a:bodyPr/>
                    <a:lstStyle/>
                    <a:p>
                      <a:pPr lvl="0" rtl="0">
                        <a:lnSpc>
                          <a:spcPct val="115000"/>
                        </a:lnSpc>
                        <a:buClr>
                          <a:srgbClr val="000000"/>
                        </a:buClr>
                        <a:buSzPct val="61111"/>
                        <a:buFont typeface="Arial"/>
                        <a:buNone/>
                      </a:pPr>
                      <a:r>
                        <a:rPr lang="en" sz="1800"/>
                        <a:t>8k Wideband</a:t>
                      </a:r>
                    </a:p>
                    <a:p>
                      <a:endParaRPr lang="en" sz="1800"/>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buClr>
                          <a:srgbClr val="000000"/>
                        </a:buClr>
                        <a:buSzPct val="61111"/>
                        <a:buFont typeface="Arial"/>
                        <a:buNone/>
                      </a:pPr>
                      <a:r>
                        <a:rPr lang="en" sz="1800"/>
                        <a:t> 256 MHz</a:t>
                      </a:r>
                    </a:p>
                    <a:p>
                      <a:pPr lvl="0" algn="ctr" rtl="0">
                        <a:buClr>
                          <a:srgbClr val="000000"/>
                        </a:buClr>
                        <a:buSzPct val="61111"/>
                        <a:buFont typeface="Arial"/>
                        <a:buNone/>
                      </a:pPr>
                      <a:r>
                        <a:rPr lang="en" sz="1800"/>
                        <a:t>54000 km/s</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lnSpc>
                          <a:spcPct val="115000"/>
                        </a:lnSpc>
                        <a:buClr>
                          <a:srgbClr val="000000"/>
                        </a:buClr>
                        <a:buSzPct val="61111"/>
                        <a:buFont typeface="Arial"/>
                        <a:buNone/>
                      </a:pPr>
                      <a:r>
                        <a:rPr lang="en" sz="1800"/>
                        <a:t> 48.8 kHz</a:t>
                      </a:r>
                    </a:p>
                    <a:p>
                      <a:pPr lvl="0" algn="ctr" rtl="0">
                        <a:buClr>
                          <a:srgbClr val="000000"/>
                        </a:buClr>
                        <a:buSzPct val="61111"/>
                        <a:buFont typeface="Arial"/>
                        <a:buNone/>
                      </a:pPr>
                      <a:r>
                        <a:rPr lang="en" sz="1800"/>
                        <a:t>10 km/s</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lnSpc>
                          <a:spcPct val="115000"/>
                        </a:lnSpc>
                        <a:buClr>
                          <a:srgbClr val="000000"/>
                        </a:buClr>
                        <a:buSzPct val="61111"/>
                        <a:buFont typeface="Arial"/>
                        <a:buNone/>
                      </a:pPr>
                      <a:r>
                        <a:rPr lang="en" sz="1800"/>
                        <a:t>Yes</a:t>
                      </a:r>
                    </a:p>
                    <a:p>
                      <a:endParaRPr lang="en" sz="1800"/>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228600">
                <a:tc>
                  <a:txBody>
                    <a:bodyPr/>
                    <a:lstStyle/>
                    <a:p>
                      <a:pPr lvl="0" rtl="0">
                        <a:lnSpc>
                          <a:spcPct val="115000"/>
                        </a:lnSpc>
                        <a:buClr>
                          <a:srgbClr val="000000"/>
                        </a:buClr>
                        <a:buSzPct val="61111"/>
                        <a:buFont typeface="Arial"/>
                        <a:buNone/>
                      </a:pPr>
                      <a:r>
                        <a:rPr lang="en" sz="1800"/>
                        <a:t>HI Spectral Line</a:t>
                      </a:r>
                    </a:p>
                    <a:p>
                      <a:endParaRPr lang="en" sz="1800"/>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lnSpc>
                          <a:spcPct val="115000"/>
                        </a:lnSpc>
                        <a:buClr>
                          <a:srgbClr val="000000"/>
                        </a:buClr>
                        <a:buSzPct val="61111"/>
                        <a:buFont typeface="Arial"/>
                        <a:buNone/>
                      </a:pPr>
                      <a:r>
                        <a:rPr lang="en" sz="1800"/>
                        <a:t>33.3 MHz </a:t>
                      </a:r>
                    </a:p>
                    <a:p>
                      <a:pPr lvl="0" algn="ctr" rtl="0">
                        <a:buClr>
                          <a:srgbClr val="000000"/>
                        </a:buClr>
                        <a:buSzPct val="61111"/>
                        <a:buFont typeface="Arial"/>
                        <a:buNone/>
                      </a:pPr>
                      <a:r>
                        <a:rPr lang="en" sz="1800"/>
                        <a:t>7000 km/s</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lnSpc>
                          <a:spcPct val="115000"/>
                        </a:lnSpc>
                        <a:buClr>
                          <a:srgbClr val="000000"/>
                        </a:buClr>
                        <a:buSzPct val="61111"/>
                        <a:buFont typeface="Arial"/>
                        <a:buNone/>
                      </a:pPr>
                      <a:r>
                        <a:rPr lang="en" sz="1800"/>
                        <a:t>4 kHz </a:t>
                      </a:r>
                    </a:p>
                    <a:p>
                      <a:pPr lvl="0" algn="ctr" rtl="0">
                        <a:buClr>
                          <a:srgbClr val="000000"/>
                        </a:buClr>
                        <a:buSzPct val="61111"/>
                        <a:buFont typeface="Arial"/>
                        <a:buNone/>
                      </a:pPr>
                      <a:r>
                        <a:rPr lang="en" sz="1800"/>
                        <a:t>0.84 km/s</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lnSpc>
                          <a:spcPct val="115000"/>
                        </a:lnSpc>
                        <a:buClr>
                          <a:srgbClr val="000000"/>
                        </a:buClr>
                        <a:buSzPct val="61111"/>
                        <a:buFont typeface="Arial"/>
                        <a:buNone/>
                      </a:pPr>
                      <a:r>
                        <a:rPr lang="en" sz="1800"/>
                        <a:t>~ Oct 2012</a:t>
                      </a:r>
                    </a:p>
                    <a:p>
                      <a:endParaRPr lang="en" sz="1800"/>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228600">
                <a:tc>
                  <a:txBody>
                    <a:bodyPr/>
                    <a:lstStyle/>
                    <a:p>
                      <a:pPr lvl="0" rtl="0">
                        <a:lnSpc>
                          <a:spcPct val="115000"/>
                        </a:lnSpc>
                        <a:buClr>
                          <a:srgbClr val="000000"/>
                        </a:buClr>
                        <a:buSzPct val="61111"/>
                        <a:buFont typeface="Arial"/>
                        <a:buNone/>
                      </a:pPr>
                      <a:r>
                        <a:rPr lang="en" sz="1800"/>
                        <a:t>OH Spectral Line</a:t>
                      </a:r>
                    </a:p>
                    <a:p>
                      <a:endParaRPr lang="en" sz="1800"/>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lnSpc>
                          <a:spcPct val="115000"/>
                        </a:lnSpc>
                        <a:buClr>
                          <a:srgbClr val="000000"/>
                        </a:buClr>
                        <a:buSzPct val="61111"/>
                        <a:buFont typeface="Arial"/>
                        <a:buNone/>
                      </a:pPr>
                      <a:r>
                        <a:rPr lang="en" sz="1800"/>
                        <a:t>12.5 MHz</a:t>
                      </a:r>
                    </a:p>
                    <a:p>
                      <a:pPr lvl="0" algn="ctr" rtl="0">
                        <a:buClr>
                          <a:srgbClr val="000000"/>
                        </a:buClr>
                        <a:buSzPct val="61111"/>
                        <a:buFont typeface="Arial"/>
                        <a:buNone/>
                      </a:pPr>
                      <a:r>
                        <a:rPr lang="en" sz="1800"/>
                        <a:t>2600 km/s</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lnSpc>
                          <a:spcPct val="115000"/>
                        </a:lnSpc>
                        <a:buClr>
                          <a:srgbClr val="000000"/>
                        </a:buClr>
                        <a:buSzPct val="61111"/>
                        <a:buFont typeface="Arial"/>
                        <a:buNone/>
                      </a:pPr>
                      <a:r>
                        <a:rPr lang="en" sz="1800"/>
                        <a:t>1.5 kHz </a:t>
                      </a:r>
                    </a:p>
                    <a:p>
                      <a:pPr lvl="0" algn="ctr" rtl="0">
                        <a:buClr>
                          <a:srgbClr val="000000"/>
                        </a:buClr>
                        <a:buSzPct val="61111"/>
                        <a:buFont typeface="Arial"/>
                        <a:buNone/>
                      </a:pPr>
                      <a:r>
                        <a:rPr lang="en" sz="1800"/>
                        <a:t>0.3 km/s</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buClr>
                          <a:srgbClr val="000000"/>
                        </a:buClr>
                        <a:buSzPct val="61111"/>
                        <a:buFont typeface="Arial"/>
                        <a:buNone/>
                      </a:pPr>
                      <a:r>
                        <a:rPr lang="en" sz="1800"/>
                        <a:t>~ Jun 2012</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228600">
                <a:tc>
                  <a:txBody>
                    <a:bodyPr/>
                    <a:lstStyle/>
                    <a:p>
                      <a:pPr lvl="0" rtl="0">
                        <a:lnSpc>
                          <a:spcPct val="115000"/>
                        </a:lnSpc>
                        <a:buClr>
                          <a:srgbClr val="000000"/>
                        </a:buClr>
                        <a:buSzPct val="61111"/>
                        <a:buFont typeface="Arial"/>
                        <a:buNone/>
                      </a:pPr>
                      <a:r>
                        <a:rPr lang="en" sz="1800"/>
                        <a:t>OH Spectral Line</a:t>
                      </a:r>
                    </a:p>
                    <a:p>
                      <a:endParaRPr lang="en" sz="1800"/>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lnSpc>
                          <a:spcPct val="115000"/>
                        </a:lnSpc>
                        <a:buClr>
                          <a:srgbClr val="000000"/>
                        </a:buClr>
                        <a:buSzPct val="61111"/>
                        <a:buFont typeface="Arial"/>
                        <a:buNone/>
                      </a:pPr>
                      <a:r>
                        <a:rPr lang="en" sz="1800"/>
                        <a:t>3.1 MHz </a:t>
                      </a:r>
                    </a:p>
                    <a:p>
                      <a:pPr lvl="0" algn="ctr" rtl="0">
                        <a:buClr>
                          <a:srgbClr val="000000"/>
                        </a:buClr>
                        <a:buSzPct val="61111"/>
                        <a:buFont typeface="Arial"/>
                        <a:buNone/>
                      </a:pPr>
                      <a:r>
                        <a:rPr lang="en" sz="1800"/>
                        <a:t>654 km/s</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lnSpc>
                          <a:spcPct val="115000"/>
                        </a:lnSpc>
                        <a:buClr>
                          <a:srgbClr val="000000"/>
                        </a:buClr>
                        <a:buSzPct val="61111"/>
                        <a:buFont typeface="Arial"/>
                        <a:buNone/>
                      </a:pPr>
                      <a:r>
                        <a:rPr lang="en" sz="1800"/>
                        <a:t>381 Hz </a:t>
                      </a:r>
                    </a:p>
                    <a:p>
                      <a:pPr lvl="0" algn="ctr" rtl="0">
                        <a:buClr>
                          <a:srgbClr val="000000"/>
                        </a:buClr>
                        <a:buSzPct val="61111"/>
                        <a:buFont typeface="Arial"/>
                        <a:buNone/>
                      </a:pPr>
                      <a:r>
                        <a:rPr lang="en" sz="1800"/>
                        <a:t>80 m/s</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buClr>
                          <a:srgbClr val="000000"/>
                        </a:buClr>
                        <a:buSzPct val="61111"/>
                        <a:buFont typeface="Arial"/>
                        <a:buNone/>
                      </a:pPr>
                      <a:r>
                        <a:rPr lang="en" sz="1800" dirty="0"/>
                        <a:t>~ Jun 2012</a:t>
                      </a:r>
                    </a:p>
                  </a:txBody>
                  <a:tcPr marL="91425" marR="91425" marT="91425" marB="9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283" name="Shape 283"/>
          <p:cNvSpPr txBox="1"/>
          <p:nvPr/>
        </p:nvSpPr>
        <p:spPr>
          <a:xfrm>
            <a:off x="4572550" y="5852052"/>
            <a:ext cx="4364500" cy="461635"/>
          </a:xfrm>
          <a:prstGeom prst="rect">
            <a:avLst/>
          </a:prstGeom>
          <a:noFill/>
        </p:spPr>
        <p:txBody>
          <a:bodyPr wrap="square" lIns="91425" tIns="91425" rIns="91425" bIns="91425" anchor="t" anchorCtr="0">
            <a:spAutoFit/>
          </a:bodyPr>
          <a:lstStyle/>
          <a:p>
            <a:pPr>
              <a:buNone/>
            </a:pPr>
            <a:r>
              <a:rPr lang="en-US" sz="1800" b="1" dirty="0" smtClean="0">
                <a:solidFill>
                  <a:srgbClr val="FF0000"/>
                </a:solidFill>
              </a:rPr>
              <a:t>Updates  - </a:t>
            </a:r>
            <a:r>
              <a:rPr lang="en" sz="1800" b="1" dirty="0" smtClean="0">
                <a:solidFill>
                  <a:srgbClr val="FF0000"/>
                </a:solidFill>
              </a:rPr>
              <a:t>http</a:t>
            </a:r>
            <a:r>
              <a:rPr lang="en" sz="1800" b="1" dirty="0">
                <a:solidFill>
                  <a:srgbClr val="FF0000"/>
                </a:solidFill>
              </a:rPr>
              <a:t>://public.ska.ac.za/kat-7</a:t>
            </a:r>
          </a:p>
        </p:txBody>
      </p:sp>
      <p:sp>
        <p:nvSpPr>
          <p:cNvPr id="284" name="Shape 284"/>
          <p:cNvSpPr txBox="1"/>
          <p:nvPr/>
        </p:nvSpPr>
        <p:spPr>
          <a:xfrm>
            <a:off x="179600" y="5852052"/>
            <a:ext cx="4139347" cy="461635"/>
          </a:xfrm>
          <a:prstGeom prst="rect">
            <a:avLst/>
          </a:prstGeom>
          <a:noFill/>
        </p:spPr>
        <p:txBody>
          <a:bodyPr wrap="square" lIns="91425" tIns="91425" rIns="91425" bIns="91425" anchor="t" anchorCtr="0">
            <a:spAutoFit/>
          </a:bodyPr>
          <a:lstStyle/>
          <a:p>
            <a:pPr>
              <a:buNone/>
            </a:pPr>
            <a:r>
              <a:rPr lang="en" sz="1800" dirty="0"/>
              <a:t>Velocities are referenced to HI</a:t>
            </a:r>
          </a:p>
        </p:txBody>
      </p:sp>
      <p:pic>
        <p:nvPicPr>
          <p:cNvPr id="7" name="Picture 6" descr="ska_logo_rgb.jpg"/>
          <p:cNvPicPr>
            <a:picLocks noChangeAspect="1"/>
          </p:cNvPicPr>
          <p:nvPr/>
        </p:nvPicPr>
        <p:blipFill>
          <a:blip r:embed="rId3"/>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p:nvPr/>
        </p:nvSpPr>
        <p:spPr>
          <a:xfrm>
            <a:off x="0" y="1282248"/>
            <a:ext cx="5897793" cy="4689553"/>
          </a:xfrm>
          <a:prstGeom prst="rect">
            <a:avLst/>
          </a:prstGeom>
          <a:blipFill>
            <a:blip r:embed="rId3"/>
            <a:stretch>
              <a:fillRect/>
            </a:stretch>
          </a:blipFill>
          <a:ln>
            <a:noFill/>
          </a:ln>
        </p:spPr>
      </p:sp>
      <p:sp>
        <p:nvSpPr>
          <p:cNvPr id="290" name="Shape 290"/>
          <p:cNvSpPr txBox="1">
            <a:spLocks noGrp="1"/>
          </p:cNvSpPr>
          <p:nvPr>
            <p:ph type="title"/>
          </p:nvPr>
        </p:nvSpPr>
        <p:spPr>
          <a:xfrm>
            <a:off x="0" y="6445"/>
            <a:ext cx="8686800" cy="1015632"/>
          </a:xfrm>
          <a:prstGeom prst="rect">
            <a:avLst/>
          </a:prstGeom>
        </p:spPr>
        <p:txBody>
          <a:bodyPr wrap="square" lIns="91425" tIns="91425" rIns="91425" bIns="91425" anchor="b" anchorCtr="0">
            <a:spAutoFit/>
          </a:bodyPr>
          <a:lstStyle/>
          <a:p>
            <a:pPr>
              <a:buNone/>
            </a:pPr>
            <a:r>
              <a:rPr lang="en" dirty="0"/>
              <a:t>HI Velocity Field of NGC </a:t>
            </a:r>
            <a:r>
              <a:rPr lang="en" dirty="0" smtClean="0"/>
              <a:t>3109</a:t>
            </a:r>
            <a:r>
              <a:rPr lang="en-US" sz="1800" dirty="0" smtClean="0"/>
              <a:t> </a:t>
            </a:r>
            <a:br>
              <a:rPr lang="en-US" sz="1800" dirty="0" smtClean="0"/>
            </a:br>
            <a:r>
              <a:rPr lang="en-US" sz="1800" dirty="0" smtClean="0"/>
              <a:t>(Frank B et al.)</a:t>
            </a:r>
            <a:endParaRPr lang="en" sz="1800" dirty="0"/>
          </a:p>
        </p:txBody>
      </p:sp>
      <p:sp>
        <p:nvSpPr>
          <p:cNvPr id="291" name="Shape 291"/>
          <p:cNvSpPr txBox="1"/>
          <p:nvPr/>
        </p:nvSpPr>
        <p:spPr>
          <a:xfrm>
            <a:off x="5810701" y="1282248"/>
            <a:ext cx="3333299" cy="4291200"/>
          </a:xfrm>
          <a:prstGeom prst="rect">
            <a:avLst/>
          </a:prstGeom>
          <a:noFill/>
        </p:spPr>
        <p:txBody>
          <a:bodyPr lIns="91425" tIns="91425" rIns="91425" bIns="91425" anchor="t" anchorCtr="0">
            <a:spAutoFit/>
          </a:bodyPr>
          <a:lstStyle/>
          <a:p>
            <a:pPr lvl="0" rtl="0">
              <a:buNone/>
            </a:pPr>
            <a:r>
              <a:rPr lang="en" sz="1800" dirty="0"/>
              <a:t>Observed using the wbc8k mode (10km/s spectral resolution for HI). </a:t>
            </a:r>
          </a:p>
          <a:p>
            <a:endParaRPr lang="en" sz="1800" dirty="0"/>
          </a:p>
          <a:p>
            <a:pPr lvl="0" rtl="0">
              <a:buNone/>
            </a:pPr>
            <a:r>
              <a:rPr lang="en" sz="1800" dirty="0"/>
              <a:t>The wbc8k mode was made available to commissioning to start testing observation and reduction strategies for the narrow band modes while the other modes are being developed. </a:t>
            </a:r>
          </a:p>
          <a:p>
            <a:endParaRPr lang="en" sz="1800" dirty="0"/>
          </a:p>
          <a:p>
            <a:pPr>
              <a:buNone/>
            </a:pPr>
            <a:r>
              <a:rPr lang="en" sz="1800" dirty="0"/>
              <a:t>It illustrates the power of the ROACH design as the time from conception to first deployment was one day.</a:t>
            </a:r>
          </a:p>
        </p:txBody>
      </p:sp>
      <p:pic>
        <p:nvPicPr>
          <p:cNvPr id="5" name="Picture 4" descr="ska_logo_rgb.jpg"/>
          <p:cNvPicPr>
            <a:picLocks noChangeAspect="1"/>
          </p:cNvPicPr>
          <p:nvPr/>
        </p:nvPicPr>
        <p:blipFill>
          <a:blip r:embed="rId4"/>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0" y="36128"/>
            <a:ext cx="8229600" cy="738633"/>
          </a:xfrm>
          <a:prstGeom prst="rect">
            <a:avLst/>
          </a:prstGeom>
        </p:spPr>
        <p:txBody>
          <a:bodyPr lIns="91425" tIns="91425" rIns="91425" bIns="91425" anchor="b" anchorCtr="0">
            <a:spAutoFit/>
          </a:bodyPr>
          <a:lstStyle/>
          <a:p>
            <a:pPr>
              <a:buNone/>
            </a:pPr>
            <a:r>
              <a:rPr lang="en" dirty="0"/>
              <a:t>PKS1814-637 </a:t>
            </a:r>
            <a:r>
              <a:rPr lang="en" dirty="0" smtClean="0"/>
              <a:t>absorption</a:t>
            </a:r>
            <a:r>
              <a:rPr lang="en-US" dirty="0" smtClean="0"/>
              <a:t> </a:t>
            </a:r>
            <a:r>
              <a:rPr lang="en-US" sz="1800" dirty="0" smtClean="0"/>
              <a:t>– (</a:t>
            </a:r>
            <a:r>
              <a:rPr lang="en-US" sz="1800" dirty="0" err="1" smtClean="0"/>
              <a:t>Goedhart</a:t>
            </a:r>
            <a:r>
              <a:rPr lang="en-US" sz="1800" dirty="0" smtClean="0"/>
              <a:t>, S)</a:t>
            </a:r>
            <a:r>
              <a:rPr lang="en" dirty="0" smtClean="0"/>
              <a:t> </a:t>
            </a:r>
            <a:endParaRPr lang="en" dirty="0"/>
          </a:p>
        </p:txBody>
      </p:sp>
      <p:sp>
        <p:nvSpPr>
          <p:cNvPr id="297" name="Shape 297"/>
          <p:cNvSpPr/>
          <p:nvPr/>
        </p:nvSpPr>
        <p:spPr>
          <a:xfrm>
            <a:off x="0" y="1552847"/>
            <a:ext cx="7038773" cy="5305152"/>
          </a:xfrm>
          <a:prstGeom prst="rect">
            <a:avLst/>
          </a:prstGeom>
          <a:blipFill>
            <a:blip r:embed="rId3"/>
            <a:stretch>
              <a:fillRect/>
            </a:stretch>
          </a:blipFill>
          <a:ln>
            <a:noFill/>
          </a:ln>
        </p:spPr>
      </p:sp>
      <p:sp>
        <p:nvSpPr>
          <p:cNvPr id="298" name="Shape 298"/>
          <p:cNvSpPr txBox="1"/>
          <p:nvPr/>
        </p:nvSpPr>
        <p:spPr>
          <a:xfrm>
            <a:off x="6579775" y="2072700"/>
            <a:ext cx="2420700" cy="2963099"/>
          </a:xfrm>
          <a:prstGeom prst="rect">
            <a:avLst/>
          </a:prstGeom>
          <a:noFill/>
        </p:spPr>
        <p:txBody>
          <a:bodyPr lIns="91425" tIns="91425" rIns="91425" bIns="91425" anchor="t" anchorCtr="0">
            <a:spAutoFit/>
          </a:bodyPr>
          <a:lstStyle/>
          <a:p>
            <a:pPr lvl="0" rtl="0">
              <a:buNone/>
            </a:pPr>
            <a:r>
              <a:rPr lang="en" sz="1800"/>
              <a:t>This was a short (10 min on source) observation to confirm the presence of the absorption structure</a:t>
            </a:r>
          </a:p>
          <a:p>
            <a:endParaRPr lang="en" sz="1800"/>
          </a:p>
          <a:p>
            <a:pPr>
              <a:buNone/>
            </a:pPr>
            <a:r>
              <a:rPr lang="en" sz="1800"/>
              <a:t>The expected absorption line is at 1334 MHz.</a:t>
            </a:r>
          </a:p>
        </p:txBody>
      </p:sp>
      <p:pic>
        <p:nvPicPr>
          <p:cNvPr id="5" name="Picture 4" descr="ska_logo_rgb.jpg"/>
          <p:cNvPicPr>
            <a:picLocks noChangeAspect="1"/>
          </p:cNvPicPr>
          <p:nvPr/>
        </p:nvPicPr>
        <p:blipFill>
          <a:blip r:embed="rId4"/>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ound_the_Cat's_Paw_Nebula.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144000" cy="6608695"/>
          </a:xfrm>
          <a:prstGeom prst="rect">
            <a:avLst/>
          </a:prstGeom>
        </p:spPr>
      </p:pic>
    </p:spTree>
    <p:extLst>
      <p:ext uri="{BB962C8B-B14F-4D97-AF65-F5344CB8AC3E}">
        <p14:creationId xmlns:p14="http://schemas.microsoft.com/office/powerpoint/2010/main" val="2072707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0" y="15247"/>
            <a:ext cx="8686800" cy="1292631"/>
          </a:xfrm>
          <a:prstGeom prst="rect">
            <a:avLst/>
          </a:prstGeom>
        </p:spPr>
        <p:txBody>
          <a:bodyPr wrap="square" lIns="91425" tIns="91425" rIns="91425" bIns="91425" anchor="b" anchorCtr="0">
            <a:spAutoFit/>
          </a:bodyPr>
          <a:lstStyle/>
          <a:p>
            <a:pPr>
              <a:buNone/>
            </a:pPr>
            <a:r>
              <a:rPr lang="en" dirty="0"/>
              <a:t>Single channel MASER lines for </a:t>
            </a:r>
            <a:r>
              <a:rPr lang="en" dirty="0" smtClean="0"/>
              <a:t>NGC6334</a:t>
            </a:r>
            <a:r>
              <a:rPr lang="en-US" dirty="0" smtClean="0"/>
              <a:t> </a:t>
            </a:r>
            <a:r>
              <a:rPr lang="en-US" sz="1800" dirty="0" smtClean="0"/>
              <a:t>– (</a:t>
            </a:r>
            <a:r>
              <a:rPr lang="en-US" sz="1800" dirty="0" err="1" smtClean="0"/>
              <a:t>Goedhart</a:t>
            </a:r>
            <a:r>
              <a:rPr lang="en-US" sz="1800" dirty="0" smtClean="0"/>
              <a:t>, S)</a:t>
            </a:r>
            <a:endParaRPr lang="en" sz="1800" dirty="0"/>
          </a:p>
        </p:txBody>
      </p:sp>
      <p:sp>
        <p:nvSpPr>
          <p:cNvPr id="304" name="Shape 304"/>
          <p:cNvSpPr/>
          <p:nvPr/>
        </p:nvSpPr>
        <p:spPr>
          <a:xfrm>
            <a:off x="256383" y="1652958"/>
            <a:ext cx="8631232" cy="3980892"/>
          </a:xfrm>
          <a:prstGeom prst="rect">
            <a:avLst/>
          </a:prstGeom>
          <a:blipFill>
            <a:blip r:embed="rId3"/>
            <a:stretch>
              <a:fillRect/>
            </a:stretch>
          </a:blipFill>
          <a:ln>
            <a:noFill/>
          </a:ln>
        </p:spPr>
      </p:sp>
      <p:pic>
        <p:nvPicPr>
          <p:cNvPr id="4" name="Picture 3" descr="ska_logo_rgb.jpg"/>
          <p:cNvPicPr>
            <a:picLocks noChangeAspect="1"/>
          </p:cNvPicPr>
          <p:nvPr/>
        </p:nvPicPr>
        <p:blipFill>
          <a:blip r:embed="rId4"/>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0" y="0"/>
            <a:ext cx="8686800" cy="1292631"/>
          </a:xfrm>
          <a:prstGeom prst="rect">
            <a:avLst/>
          </a:prstGeom>
        </p:spPr>
        <p:txBody>
          <a:bodyPr wrap="square" lIns="91425" tIns="91425" rIns="91425" bIns="91425" anchor="b" anchorCtr="0">
            <a:spAutoFit/>
          </a:bodyPr>
          <a:lstStyle/>
          <a:p>
            <a:pPr>
              <a:buNone/>
            </a:pPr>
            <a:r>
              <a:rPr lang="en" dirty="0"/>
              <a:t>Images (line maps) at 1665 and 1667 MHz respectively</a:t>
            </a:r>
          </a:p>
        </p:txBody>
      </p:sp>
      <p:sp>
        <p:nvSpPr>
          <p:cNvPr id="311" name="Shape 311"/>
          <p:cNvSpPr/>
          <p:nvPr/>
        </p:nvSpPr>
        <p:spPr>
          <a:xfrm>
            <a:off x="3924852" y="1667444"/>
            <a:ext cx="5219147" cy="4276156"/>
          </a:xfrm>
          <a:prstGeom prst="rect">
            <a:avLst/>
          </a:prstGeom>
          <a:blipFill>
            <a:blip r:embed="rId3"/>
            <a:stretch>
              <a:fillRect/>
            </a:stretch>
          </a:blipFill>
          <a:ln>
            <a:noFill/>
          </a:ln>
        </p:spPr>
      </p:sp>
      <p:pic>
        <p:nvPicPr>
          <p:cNvPr id="5" name="Picture 4" descr="ska_logo_rgb.jpg"/>
          <p:cNvPicPr>
            <a:picLocks noChangeAspect="1"/>
          </p:cNvPicPr>
          <p:nvPr/>
        </p:nvPicPr>
        <p:blipFill>
          <a:blip r:embed="rId4"/>
          <a:stretch>
            <a:fillRect/>
          </a:stretch>
        </p:blipFill>
        <p:spPr>
          <a:xfrm>
            <a:off x="8361988" y="0"/>
            <a:ext cx="782012" cy="938237"/>
          </a:xfrm>
          <a:prstGeom prst="rect">
            <a:avLst/>
          </a:prstGeom>
        </p:spPr>
      </p:pic>
      <p:sp>
        <p:nvSpPr>
          <p:cNvPr id="310" name="Shape 310"/>
          <p:cNvSpPr/>
          <p:nvPr/>
        </p:nvSpPr>
        <p:spPr>
          <a:xfrm>
            <a:off x="0" y="1683880"/>
            <a:ext cx="4781198" cy="4259719"/>
          </a:xfrm>
          <a:prstGeom prst="rect">
            <a:avLst/>
          </a:prstGeom>
          <a:blipFill>
            <a:blip r:embed="rId5"/>
            <a:stretch>
              <a:fillRect/>
            </a:stretch>
          </a:blipFill>
          <a:ln>
            <a:noFill/>
          </a:ln>
        </p:spPr>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0" y="0"/>
            <a:ext cx="8686800" cy="1292631"/>
          </a:xfrm>
          <a:prstGeom prst="rect">
            <a:avLst/>
          </a:prstGeom>
        </p:spPr>
        <p:txBody>
          <a:bodyPr wrap="square" lIns="91425" tIns="91425" rIns="91425" bIns="91425" anchor="b" anchorCtr="0">
            <a:spAutoFit/>
          </a:bodyPr>
          <a:lstStyle/>
          <a:p>
            <a:pPr>
              <a:buNone/>
            </a:pPr>
            <a:r>
              <a:rPr lang="en" dirty="0"/>
              <a:t>Overlay of the narrow band contours on the continuum image</a:t>
            </a:r>
          </a:p>
        </p:txBody>
      </p:sp>
      <p:sp>
        <p:nvSpPr>
          <p:cNvPr id="317" name="Shape 317"/>
          <p:cNvSpPr/>
          <p:nvPr/>
        </p:nvSpPr>
        <p:spPr>
          <a:xfrm>
            <a:off x="1037727" y="1417637"/>
            <a:ext cx="7043482" cy="5415429"/>
          </a:xfrm>
          <a:prstGeom prst="rect">
            <a:avLst/>
          </a:prstGeom>
          <a:blipFill>
            <a:blip r:embed="rId3"/>
            <a:stretch>
              <a:fillRect/>
            </a:stretch>
          </a:blipFill>
          <a:ln>
            <a:noFill/>
          </a:ln>
        </p:spPr>
      </p:sp>
      <p:pic>
        <p:nvPicPr>
          <p:cNvPr id="4" name="Picture 3" descr="ska_logo_rgb.jpg"/>
          <p:cNvPicPr>
            <a:picLocks noChangeAspect="1"/>
          </p:cNvPicPr>
          <p:nvPr/>
        </p:nvPicPr>
        <p:blipFill>
          <a:blip r:embed="rId4"/>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p:nvPr/>
        </p:nvSpPr>
        <p:spPr>
          <a:xfrm>
            <a:off x="0" y="0"/>
            <a:ext cx="9143999" cy="6857999"/>
          </a:xfrm>
          <a:prstGeom prst="rect">
            <a:avLst/>
          </a:prstGeom>
          <a:blipFill>
            <a:blip r:embed="rId3"/>
            <a:stretch>
              <a:fillRect/>
            </a:stretch>
          </a:blipFill>
          <a:ln>
            <a:noFill/>
          </a:ln>
        </p:spPr>
      </p:sp>
      <p:pic>
        <p:nvPicPr>
          <p:cNvPr id="3" name="Picture 2" descr="ska_logo_rgb.jpg"/>
          <p:cNvPicPr>
            <a:picLocks noChangeAspect="1"/>
          </p:cNvPicPr>
          <p:nvPr/>
        </p:nvPicPr>
        <p:blipFill>
          <a:blip r:embed="rId4"/>
          <a:stretch>
            <a:fillRect/>
          </a:stretch>
        </p:blipFill>
        <p:spPr>
          <a:xfrm>
            <a:off x="8361988" y="0"/>
            <a:ext cx="782012" cy="938237"/>
          </a:xfrm>
          <a:prstGeom prst="rect">
            <a:avLst/>
          </a:prstGeom>
        </p:spPr>
      </p:pic>
      <p:pic>
        <p:nvPicPr>
          <p:cNvPr id="4" name="Picture 3" descr="southafrica.png"/>
          <p:cNvPicPr>
            <a:picLocks noChangeAspect="1"/>
          </p:cNvPicPr>
          <p:nvPr/>
        </p:nvPicPr>
        <p:blipFill>
          <a:blip r:embed="rId5"/>
          <a:stretch>
            <a:fillRect/>
          </a:stretch>
        </p:blipFill>
        <p:spPr>
          <a:xfrm>
            <a:off x="7298306" y="5363272"/>
            <a:ext cx="1741740" cy="1259529"/>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0" y="11445"/>
            <a:ext cx="8686800" cy="738633"/>
          </a:xfrm>
          <a:prstGeom prst="rect">
            <a:avLst/>
          </a:prstGeom>
        </p:spPr>
        <p:txBody>
          <a:bodyPr wrap="square" lIns="91425" tIns="91425" rIns="91425" bIns="91425" anchor="b" anchorCtr="0">
            <a:spAutoFit/>
          </a:bodyPr>
          <a:lstStyle/>
          <a:p>
            <a:pPr>
              <a:buNone/>
            </a:pPr>
            <a:r>
              <a:rPr lang="en" dirty="0"/>
              <a:t>Compared with ATCA at 1.6 GHz</a:t>
            </a:r>
          </a:p>
        </p:txBody>
      </p:sp>
      <p:sp>
        <p:nvSpPr>
          <p:cNvPr id="323" name="Shape 323"/>
          <p:cNvSpPr/>
          <p:nvPr/>
        </p:nvSpPr>
        <p:spPr>
          <a:xfrm>
            <a:off x="1442345" y="750079"/>
            <a:ext cx="5993755" cy="6056340"/>
          </a:xfrm>
          <a:prstGeom prst="rect">
            <a:avLst/>
          </a:prstGeom>
          <a:blipFill>
            <a:blip r:embed="rId3"/>
            <a:stretch>
              <a:fillRect/>
            </a:stretch>
          </a:blipFill>
        </p:spPr>
      </p:sp>
      <p:pic>
        <p:nvPicPr>
          <p:cNvPr id="4" name="Picture 3" descr="ska_logo_rgb.jpg"/>
          <p:cNvPicPr>
            <a:picLocks noChangeAspect="1"/>
          </p:cNvPicPr>
          <p:nvPr/>
        </p:nvPicPr>
        <p:blipFill>
          <a:blip r:embed="rId4"/>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61988" cy="663600"/>
          </a:xfrm>
        </p:spPr>
        <p:txBody>
          <a:bodyPr/>
          <a:lstStyle/>
          <a:p>
            <a:r>
              <a:rPr lang="en-US" dirty="0" smtClean="0"/>
              <a:t>Long Continuum Integration </a:t>
            </a:r>
            <a:r>
              <a:rPr lang="en-US" sz="1800" dirty="0" smtClean="0"/>
              <a:t>– (Oozeer, N.)</a:t>
            </a:r>
            <a:endParaRPr lang="en-US" sz="1800" dirty="0"/>
          </a:p>
        </p:txBody>
      </p:sp>
      <p:pic>
        <p:nvPicPr>
          <p:cNvPr id="3" name="Picture 2" descr="ska_logo_rgb.jpg"/>
          <p:cNvPicPr>
            <a:picLocks noChangeAspect="1"/>
          </p:cNvPicPr>
          <p:nvPr/>
        </p:nvPicPr>
        <p:blipFill>
          <a:blip r:embed="rId3"/>
          <a:stretch>
            <a:fillRect/>
          </a:stretch>
        </p:blipFill>
        <p:spPr>
          <a:xfrm>
            <a:off x="8361988" y="0"/>
            <a:ext cx="782012" cy="938237"/>
          </a:xfrm>
          <a:prstGeom prst="rect">
            <a:avLst/>
          </a:prstGeom>
        </p:spPr>
      </p:pic>
      <p:sp>
        <p:nvSpPr>
          <p:cNvPr id="4" name="TextBox 3"/>
          <p:cNvSpPr txBox="1"/>
          <p:nvPr/>
        </p:nvSpPr>
        <p:spPr>
          <a:xfrm>
            <a:off x="736850" y="938237"/>
            <a:ext cx="7625138" cy="5632312"/>
          </a:xfrm>
          <a:prstGeom prst="rect">
            <a:avLst/>
          </a:prstGeom>
          <a:noFill/>
        </p:spPr>
        <p:txBody>
          <a:bodyPr wrap="square" rtlCol="0">
            <a:spAutoFit/>
          </a:bodyPr>
          <a:lstStyle/>
          <a:p>
            <a:r>
              <a:rPr lang="en-US" sz="1800" b="1" dirty="0"/>
              <a:t>These are the </a:t>
            </a:r>
            <a:r>
              <a:rPr lang="en-US" sz="1800" b="1" dirty="0" smtClean="0"/>
              <a:t>commissioning </a:t>
            </a:r>
            <a:r>
              <a:rPr lang="en-US" sz="1800" b="1" dirty="0"/>
              <a:t>targets we want to </a:t>
            </a:r>
            <a:r>
              <a:rPr lang="en-US" sz="1800" b="1" dirty="0" smtClean="0"/>
              <a:t>meet</a:t>
            </a:r>
          </a:p>
          <a:p>
            <a:pPr marL="285750" lvl="1" indent="-285750">
              <a:buFont typeface="Arial"/>
              <a:buChar char="•"/>
            </a:pPr>
            <a:endParaRPr lang="en-US" sz="1800" dirty="0" smtClean="0"/>
          </a:p>
          <a:p>
            <a:pPr marL="285750" lvl="1" indent="-285750">
              <a:buFont typeface="Arial"/>
              <a:buChar char="•"/>
            </a:pPr>
            <a:r>
              <a:rPr lang="en-US" sz="1800" dirty="0" smtClean="0"/>
              <a:t>Mosaic </a:t>
            </a:r>
            <a:r>
              <a:rPr lang="en-US" sz="1800" dirty="0"/>
              <a:t>imaging with KAT-7</a:t>
            </a:r>
            <a:r>
              <a:rPr lang="en-US" sz="1800" dirty="0" smtClean="0"/>
              <a:t>.</a:t>
            </a:r>
          </a:p>
          <a:p>
            <a:pPr marL="285750" lvl="1" indent="-285750">
              <a:buFont typeface="Arial"/>
              <a:buChar char="•"/>
            </a:pPr>
            <a:r>
              <a:rPr lang="en-US" sz="1800" dirty="0" smtClean="0"/>
              <a:t>Wide </a:t>
            </a:r>
            <a:r>
              <a:rPr lang="en-US" sz="1800" dirty="0"/>
              <a:t>field imaging testing and </a:t>
            </a:r>
            <a:r>
              <a:rPr lang="en-US" sz="1800" dirty="0" smtClean="0"/>
              <a:t>calibration.</a:t>
            </a:r>
          </a:p>
          <a:p>
            <a:pPr marL="285750" lvl="1" indent="-285750">
              <a:buFont typeface="Arial"/>
              <a:buChar char="•"/>
            </a:pPr>
            <a:r>
              <a:rPr lang="en-US" sz="1800" dirty="0" smtClean="0"/>
              <a:t>Polarization </a:t>
            </a:r>
            <a:r>
              <a:rPr lang="en-US" sz="1800" dirty="0"/>
              <a:t>calibration over wide FOV using direction </a:t>
            </a:r>
            <a:r>
              <a:rPr lang="en-US" sz="1800" dirty="0" err="1"/>
              <a:t>dependant</a:t>
            </a:r>
            <a:r>
              <a:rPr lang="en-US" sz="1800" dirty="0"/>
              <a:t> </a:t>
            </a:r>
            <a:r>
              <a:rPr lang="en-US" sz="1800" dirty="0" smtClean="0"/>
              <a:t>solutions.</a:t>
            </a:r>
          </a:p>
          <a:p>
            <a:pPr marL="285750" lvl="1" indent="-285750">
              <a:buFont typeface="Arial"/>
              <a:buChar char="•"/>
            </a:pPr>
            <a:r>
              <a:rPr lang="en-US" sz="1800" dirty="0" smtClean="0"/>
              <a:t>Spectral line imaging mode.</a:t>
            </a:r>
          </a:p>
          <a:p>
            <a:pPr marL="285750" lvl="1" indent="-285750">
              <a:buFont typeface="Arial"/>
              <a:buChar char="•"/>
            </a:pPr>
            <a:r>
              <a:rPr lang="en-US" sz="1800" dirty="0" smtClean="0"/>
              <a:t>Source </a:t>
            </a:r>
            <a:r>
              <a:rPr lang="en-US" sz="1800" dirty="0"/>
              <a:t>extraction algorithm</a:t>
            </a:r>
            <a:r>
              <a:rPr lang="en-US" sz="1800" dirty="0" smtClean="0"/>
              <a:t>.</a:t>
            </a:r>
          </a:p>
          <a:p>
            <a:endParaRPr lang="en-US" sz="1800" dirty="0" smtClean="0"/>
          </a:p>
          <a:p>
            <a:r>
              <a:rPr lang="en-US" sz="1800" b="1" dirty="0"/>
              <a:t>The Purpose (Mission)</a:t>
            </a:r>
          </a:p>
          <a:p>
            <a:endParaRPr lang="en-US" sz="1800" dirty="0"/>
          </a:p>
          <a:p>
            <a:pPr marL="285750" indent="-285750">
              <a:buFont typeface="Arial"/>
              <a:buChar char="•"/>
            </a:pPr>
            <a:r>
              <a:rPr lang="en-US" sz="1800" dirty="0"/>
              <a:t>Follow up observations of clusters of galaxies.</a:t>
            </a:r>
          </a:p>
          <a:p>
            <a:pPr marL="285750" indent="-285750">
              <a:buFont typeface="Arial"/>
              <a:buChar char="•"/>
            </a:pPr>
            <a:r>
              <a:rPr lang="en-US" sz="1800" dirty="0"/>
              <a:t>Understand the global view of magnetism within clusters</a:t>
            </a:r>
          </a:p>
          <a:p>
            <a:pPr marL="285750" indent="-285750">
              <a:buFont typeface="Arial"/>
              <a:buChar char="•"/>
            </a:pPr>
            <a:r>
              <a:rPr lang="en-US" sz="1800" dirty="0"/>
              <a:t>Understanding the correlation between radio and X-ray luminosities of clusters</a:t>
            </a:r>
          </a:p>
          <a:p>
            <a:pPr marL="285750" indent="-285750">
              <a:buFont typeface="Arial"/>
              <a:buChar char="•"/>
            </a:pPr>
            <a:r>
              <a:rPr lang="en-US" sz="1800" dirty="0"/>
              <a:t>Combining short-spacing data with other single dish telescope (such as the GBT) and with other interferometers.</a:t>
            </a:r>
          </a:p>
          <a:p>
            <a:pPr marL="285750" indent="-285750">
              <a:buFont typeface="Arial"/>
              <a:buChar char="•"/>
            </a:pPr>
            <a:r>
              <a:rPr lang="en-US" sz="1800" dirty="0"/>
              <a:t>“Possible” detection of halos and relics (halos and relics are diffuse radio emission found at the </a:t>
            </a:r>
            <a:r>
              <a:rPr lang="en-US" sz="1800" dirty="0" err="1"/>
              <a:t>centre</a:t>
            </a:r>
            <a:r>
              <a:rPr lang="en-US" sz="1800" dirty="0"/>
              <a:t> and periphery of clusters of galaxies. </a:t>
            </a:r>
          </a:p>
        </p:txBody>
      </p:sp>
    </p:spTree>
    <p:extLst>
      <p:ext uri="{BB962C8B-B14F-4D97-AF65-F5344CB8AC3E}">
        <p14:creationId xmlns:p14="http://schemas.microsoft.com/office/powerpoint/2010/main" val="24570906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4547575" y="224821"/>
            <a:ext cx="4090988" cy="674688"/>
          </a:xfrm>
          <a:prstGeom prst="rect">
            <a:avLst/>
          </a:prstGeom>
          <a:noFill/>
          <a:ln>
            <a:noFill/>
          </a:ln>
        </p:spPr>
        <p:txBody>
          <a:bodyPr lIns="91425" tIns="91425" rIns="91425" bIns="91425" anchor="b" anchorCtr="0"/>
          <a:lstStyle>
            <a:defPPr marR="0" algn="l" rtl="0">
              <a:lnSpc>
                <a:spcPct val="100000"/>
              </a:lnSpc>
              <a:spcBef>
                <a:spcPts val="0"/>
              </a:spcBef>
              <a:spcAft>
                <a:spcPts val="0"/>
              </a:spcAft>
            </a:defPPr>
            <a:lvl1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2800" dirty="0" smtClean="0">
                <a:solidFill>
                  <a:schemeClr val="tx1"/>
                </a:solidFill>
                <a:latin typeface="Arial" charset="0"/>
              </a:rPr>
              <a:t>KAT-7 </a:t>
            </a:r>
            <a:r>
              <a:rPr lang="ja-JP" altLang="en-US" sz="2800" dirty="0" smtClean="0">
                <a:solidFill>
                  <a:schemeClr val="tx1"/>
                </a:solidFill>
                <a:latin typeface="Arial" charset="0"/>
              </a:rPr>
              <a:t>“</a:t>
            </a:r>
            <a:r>
              <a:rPr lang="en-US" sz="2800" dirty="0" smtClean="0">
                <a:solidFill>
                  <a:schemeClr val="tx1"/>
                </a:solidFill>
                <a:latin typeface="Arial" charset="0"/>
              </a:rPr>
              <a:t>calibrators</a:t>
            </a:r>
            <a:r>
              <a:rPr lang="ja-JP" altLang="en-US" sz="2800" dirty="0" smtClean="0">
                <a:solidFill>
                  <a:schemeClr val="tx1"/>
                </a:solidFill>
                <a:latin typeface="Arial" charset="0"/>
              </a:rPr>
              <a:t>”</a:t>
            </a:r>
            <a:endParaRPr lang="en-US" sz="2800" dirty="0">
              <a:solidFill>
                <a:schemeClr val="tx1"/>
              </a:solidFill>
              <a:latin typeface="Arial" charset="0"/>
            </a:endParaRPr>
          </a:p>
        </p:txBody>
      </p:sp>
      <p:grpSp>
        <p:nvGrpSpPr>
          <p:cNvPr id="5" name="Group 16"/>
          <p:cNvGrpSpPr>
            <a:grpSpLocks/>
          </p:cNvGrpSpPr>
          <p:nvPr/>
        </p:nvGrpSpPr>
        <p:grpSpPr bwMode="auto">
          <a:xfrm>
            <a:off x="427038" y="376238"/>
            <a:ext cx="3403600" cy="3187700"/>
            <a:chOff x="118" y="132"/>
            <a:chExt cx="2144" cy="2008"/>
          </a:xfrm>
        </p:grpSpPr>
        <p:pic>
          <p:nvPicPr>
            <p:cNvPr id="6" name="Picture 12" descr="Screen shot 2011-10-26 a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 y="132"/>
              <a:ext cx="2144" cy="200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535" y="276"/>
              <a:ext cx="878"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Clr>
                  <a:srgbClr val="000000"/>
                </a:buClr>
                <a:buSzPct val="100000"/>
                <a:buFont typeface="Times New Roman" charset="0"/>
                <a:buNone/>
              </a:pPr>
              <a:r>
                <a:rPr lang="en-US" sz="1400">
                  <a:solidFill>
                    <a:schemeClr val="bg1"/>
                  </a:solidFill>
                  <a:latin typeface="Arial" charset="0"/>
                  <a:cs typeface="Arial" charset="0"/>
                </a:rPr>
                <a:t>PKS 1934-630</a:t>
              </a:r>
            </a:p>
          </p:txBody>
        </p:sp>
      </p:grpSp>
      <p:grpSp>
        <p:nvGrpSpPr>
          <p:cNvPr id="8" name="Group 17"/>
          <p:cNvGrpSpPr>
            <a:grpSpLocks/>
          </p:cNvGrpSpPr>
          <p:nvPr/>
        </p:nvGrpSpPr>
        <p:grpSpPr bwMode="auto">
          <a:xfrm>
            <a:off x="957263" y="690563"/>
            <a:ext cx="3340100" cy="3213100"/>
            <a:chOff x="929" y="1049"/>
            <a:chExt cx="2104" cy="2024"/>
          </a:xfrm>
        </p:grpSpPr>
        <p:pic>
          <p:nvPicPr>
            <p:cNvPr id="9" name="Picture 13" descr="Screen shot 2011-10-26 a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 y="1049"/>
              <a:ext cx="2104" cy="20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5"/>
            <p:cNvSpPr txBox="1">
              <a:spLocks noChangeArrowheads="1"/>
            </p:cNvSpPr>
            <p:nvPr/>
          </p:nvSpPr>
          <p:spPr bwMode="auto">
            <a:xfrm>
              <a:off x="1329" y="1205"/>
              <a:ext cx="878"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Clr>
                  <a:srgbClr val="000000"/>
                </a:buClr>
                <a:buSzPct val="100000"/>
                <a:buFont typeface="Times New Roman" charset="0"/>
                <a:buNone/>
              </a:pPr>
              <a:r>
                <a:rPr lang="en-US" sz="1400">
                  <a:solidFill>
                    <a:schemeClr val="bg1"/>
                  </a:solidFill>
                  <a:latin typeface="Arial" charset="0"/>
                  <a:cs typeface="Arial" charset="0"/>
                </a:rPr>
                <a:t>B2211-172</a:t>
              </a:r>
            </a:p>
          </p:txBody>
        </p:sp>
      </p:grpSp>
      <p:grpSp>
        <p:nvGrpSpPr>
          <p:cNvPr id="11" name="Group 23"/>
          <p:cNvGrpSpPr>
            <a:grpSpLocks/>
          </p:cNvGrpSpPr>
          <p:nvPr/>
        </p:nvGrpSpPr>
        <p:grpSpPr bwMode="auto">
          <a:xfrm>
            <a:off x="1425575" y="962025"/>
            <a:ext cx="3403600" cy="3213100"/>
            <a:chOff x="1808" y="1148"/>
            <a:chExt cx="2144" cy="2024"/>
          </a:xfrm>
        </p:grpSpPr>
        <p:pic>
          <p:nvPicPr>
            <p:cNvPr id="12" name="Picture 22" descr="Screen shot 2011-10-26 a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 y="1148"/>
              <a:ext cx="2144" cy="20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1"/>
            <p:cNvSpPr txBox="1">
              <a:spLocks noChangeArrowheads="1"/>
            </p:cNvSpPr>
            <p:nvPr/>
          </p:nvSpPr>
          <p:spPr bwMode="auto">
            <a:xfrm>
              <a:off x="2207" y="1299"/>
              <a:ext cx="878"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Clr>
                  <a:srgbClr val="000000"/>
                </a:buClr>
                <a:buSzPct val="100000"/>
                <a:buFont typeface="Times New Roman" charset="0"/>
                <a:buNone/>
              </a:pPr>
              <a:r>
                <a:rPr lang="en-US" sz="1400">
                  <a:solidFill>
                    <a:schemeClr val="bg1"/>
                  </a:solidFill>
                  <a:latin typeface="Arial" charset="0"/>
                  <a:cs typeface="Arial" charset="0"/>
                </a:rPr>
                <a:t>B2131-203</a:t>
              </a:r>
            </a:p>
          </p:txBody>
        </p:sp>
      </p:grpSp>
      <p:grpSp>
        <p:nvGrpSpPr>
          <p:cNvPr id="14" name="Group 25"/>
          <p:cNvGrpSpPr>
            <a:grpSpLocks/>
          </p:cNvGrpSpPr>
          <p:nvPr/>
        </p:nvGrpSpPr>
        <p:grpSpPr bwMode="auto">
          <a:xfrm>
            <a:off x="1949450" y="1262063"/>
            <a:ext cx="3327400" cy="3238500"/>
            <a:chOff x="1832" y="1140"/>
            <a:chExt cx="2096" cy="2040"/>
          </a:xfrm>
        </p:grpSpPr>
        <p:pic>
          <p:nvPicPr>
            <p:cNvPr id="15" name="Picture 24" descr="Screen shot 2011-10-26 a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2" y="1140"/>
              <a:ext cx="2096" cy="20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4"/>
            <p:cNvSpPr txBox="1">
              <a:spLocks noChangeArrowheads="1"/>
            </p:cNvSpPr>
            <p:nvPr/>
          </p:nvSpPr>
          <p:spPr bwMode="auto">
            <a:xfrm>
              <a:off x="2240" y="1306"/>
              <a:ext cx="878"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Clr>
                  <a:srgbClr val="000000"/>
                </a:buClr>
                <a:buSzPct val="100000"/>
                <a:buFont typeface="Times New Roman" charset="0"/>
                <a:buNone/>
              </a:pPr>
              <a:r>
                <a:rPr lang="en-US" sz="1400">
                  <a:solidFill>
                    <a:schemeClr val="bg1"/>
                  </a:solidFill>
                  <a:latin typeface="Arial" charset="0"/>
                  <a:cs typeface="Arial" charset="0"/>
                </a:rPr>
                <a:t>B2104-256</a:t>
              </a:r>
            </a:p>
          </p:txBody>
        </p:sp>
      </p:grpSp>
      <p:grpSp>
        <p:nvGrpSpPr>
          <p:cNvPr id="17" name="Group 27"/>
          <p:cNvGrpSpPr>
            <a:grpSpLocks/>
          </p:cNvGrpSpPr>
          <p:nvPr/>
        </p:nvGrpSpPr>
        <p:grpSpPr bwMode="auto">
          <a:xfrm>
            <a:off x="2446338" y="1574800"/>
            <a:ext cx="3390900" cy="3213100"/>
            <a:chOff x="1812" y="1148"/>
            <a:chExt cx="2136" cy="2024"/>
          </a:xfrm>
        </p:grpSpPr>
        <p:pic>
          <p:nvPicPr>
            <p:cNvPr id="18" name="Picture 26" descr="Screen shot 2011-10-26 a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2" y="1148"/>
              <a:ext cx="2136" cy="202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20"/>
            <p:cNvSpPr txBox="1">
              <a:spLocks noChangeArrowheads="1"/>
            </p:cNvSpPr>
            <p:nvPr/>
          </p:nvSpPr>
          <p:spPr bwMode="auto">
            <a:xfrm>
              <a:off x="2207" y="1281"/>
              <a:ext cx="878"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Clr>
                  <a:srgbClr val="000000"/>
                </a:buClr>
                <a:buSzPct val="100000"/>
                <a:buFont typeface="Times New Roman" charset="0"/>
                <a:buNone/>
              </a:pPr>
              <a:r>
                <a:rPr lang="en-US" sz="1400">
                  <a:solidFill>
                    <a:schemeClr val="bg1"/>
                  </a:solidFill>
                  <a:latin typeface="Arial" charset="0"/>
                  <a:cs typeface="Arial" charset="0"/>
                </a:rPr>
                <a:t>B1954-552</a:t>
              </a:r>
            </a:p>
          </p:txBody>
        </p:sp>
      </p:grpSp>
      <p:grpSp>
        <p:nvGrpSpPr>
          <p:cNvPr id="20" name="Group 29"/>
          <p:cNvGrpSpPr>
            <a:grpSpLocks/>
          </p:cNvGrpSpPr>
          <p:nvPr/>
        </p:nvGrpSpPr>
        <p:grpSpPr bwMode="auto">
          <a:xfrm>
            <a:off x="2998788" y="1846263"/>
            <a:ext cx="3340100" cy="3213100"/>
            <a:chOff x="1828" y="1148"/>
            <a:chExt cx="2104" cy="2024"/>
          </a:xfrm>
        </p:grpSpPr>
        <p:pic>
          <p:nvPicPr>
            <p:cNvPr id="21" name="Picture 28" descr="Screen shot 2011-10-26 a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 y="1148"/>
              <a:ext cx="2104" cy="202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19"/>
            <p:cNvSpPr txBox="1">
              <a:spLocks noChangeArrowheads="1"/>
            </p:cNvSpPr>
            <p:nvPr/>
          </p:nvSpPr>
          <p:spPr bwMode="auto">
            <a:xfrm>
              <a:off x="2234" y="1290"/>
              <a:ext cx="878"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Clr>
                  <a:srgbClr val="000000"/>
                </a:buClr>
                <a:buSzPct val="100000"/>
                <a:buFont typeface="Times New Roman" charset="0"/>
                <a:buNone/>
              </a:pPr>
              <a:r>
                <a:rPr lang="en-US" sz="1400">
                  <a:solidFill>
                    <a:schemeClr val="bg1"/>
                  </a:solidFill>
                  <a:latin typeface="Arial" charset="0"/>
                  <a:cs typeface="Arial" charset="0"/>
                </a:rPr>
                <a:t>B1924-291</a:t>
              </a:r>
            </a:p>
          </p:txBody>
        </p:sp>
      </p:grpSp>
      <p:grpSp>
        <p:nvGrpSpPr>
          <p:cNvPr id="23" name="Group 36"/>
          <p:cNvGrpSpPr>
            <a:grpSpLocks/>
          </p:cNvGrpSpPr>
          <p:nvPr/>
        </p:nvGrpSpPr>
        <p:grpSpPr bwMode="auto">
          <a:xfrm>
            <a:off x="3495675" y="2147888"/>
            <a:ext cx="3378200" cy="3238500"/>
            <a:chOff x="2023" y="1293"/>
            <a:chExt cx="2128" cy="2040"/>
          </a:xfrm>
        </p:grpSpPr>
        <p:pic>
          <p:nvPicPr>
            <p:cNvPr id="24" name="Picture 30" descr="Screen shot 2011-10-26 a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3" y="1293"/>
              <a:ext cx="2128" cy="2040"/>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18"/>
            <p:cNvSpPr txBox="1">
              <a:spLocks noChangeArrowheads="1"/>
            </p:cNvSpPr>
            <p:nvPr/>
          </p:nvSpPr>
          <p:spPr bwMode="auto">
            <a:xfrm>
              <a:off x="2434" y="1447"/>
              <a:ext cx="878"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Clr>
                  <a:srgbClr val="000000"/>
                </a:buClr>
                <a:buSzPct val="100000"/>
                <a:buFont typeface="Times New Roman" charset="0"/>
                <a:buNone/>
              </a:pPr>
              <a:r>
                <a:rPr lang="en-US" sz="1400">
                  <a:solidFill>
                    <a:schemeClr val="bg1"/>
                  </a:solidFill>
                  <a:latin typeface="Arial" charset="0"/>
                  <a:cs typeface="Arial" charset="0"/>
                </a:rPr>
                <a:t>B1827-360</a:t>
              </a:r>
            </a:p>
          </p:txBody>
        </p:sp>
      </p:grpSp>
      <p:grpSp>
        <p:nvGrpSpPr>
          <p:cNvPr id="26" name="Group 38"/>
          <p:cNvGrpSpPr>
            <a:grpSpLocks/>
          </p:cNvGrpSpPr>
          <p:nvPr/>
        </p:nvGrpSpPr>
        <p:grpSpPr bwMode="auto">
          <a:xfrm>
            <a:off x="3940175" y="2411413"/>
            <a:ext cx="3340100" cy="3225800"/>
            <a:chOff x="2331" y="1414"/>
            <a:chExt cx="2104" cy="2032"/>
          </a:xfrm>
        </p:grpSpPr>
        <p:pic>
          <p:nvPicPr>
            <p:cNvPr id="27" name="Picture 37" descr="Screen shot 2011-10-26 a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1" y="1414"/>
              <a:ext cx="2104" cy="203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34"/>
            <p:cNvSpPr txBox="1">
              <a:spLocks noChangeArrowheads="1"/>
            </p:cNvSpPr>
            <p:nvPr/>
          </p:nvSpPr>
          <p:spPr bwMode="auto">
            <a:xfrm>
              <a:off x="2740" y="1573"/>
              <a:ext cx="878"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Clr>
                  <a:srgbClr val="000000"/>
                </a:buClr>
                <a:buSzPct val="100000"/>
                <a:buFont typeface="Times New Roman" charset="0"/>
                <a:buNone/>
              </a:pPr>
              <a:r>
                <a:rPr lang="en-US" sz="1400">
                  <a:solidFill>
                    <a:schemeClr val="bg1"/>
                  </a:solidFill>
                  <a:latin typeface="Arial" charset="0"/>
                  <a:cs typeface="Arial" charset="0"/>
                </a:rPr>
                <a:t>B1517-247</a:t>
              </a:r>
            </a:p>
          </p:txBody>
        </p:sp>
      </p:grpSp>
      <p:grpSp>
        <p:nvGrpSpPr>
          <p:cNvPr id="29" name="Group 40"/>
          <p:cNvGrpSpPr>
            <a:grpSpLocks/>
          </p:cNvGrpSpPr>
          <p:nvPr/>
        </p:nvGrpSpPr>
        <p:grpSpPr bwMode="auto">
          <a:xfrm>
            <a:off x="4406900" y="2673350"/>
            <a:ext cx="3378200" cy="3213100"/>
            <a:chOff x="2625" y="1579"/>
            <a:chExt cx="2128" cy="2024"/>
          </a:xfrm>
        </p:grpSpPr>
        <p:pic>
          <p:nvPicPr>
            <p:cNvPr id="30" name="Picture 39" descr="Screen shot 2011-10-26 a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5" y="1579"/>
              <a:ext cx="2128" cy="2024"/>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35"/>
            <p:cNvSpPr txBox="1">
              <a:spLocks noChangeArrowheads="1"/>
            </p:cNvSpPr>
            <p:nvPr/>
          </p:nvSpPr>
          <p:spPr bwMode="auto">
            <a:xfrm>
              <a:off x="3016" y="1723"/>
              <a:ext cx="878"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Clr>
                  <a:srgbClr val="000000"/>
                </a:buClr>
                <a:buSzPct val="100000"/>
                <a:buFont typeface="Times New Roman" charset="0"/>
                <a:buNone/>
              </a:pPr>
              <a:r>
                <a:rPr lang="en-US" sz="1400">
                  <a:solidFill>
                    <a:schemeClr val="bg1"/>
                  </a:solidFill>
                  <a:latin typeface="Arial" charset="0"/>
                  <a:cs typeface="Arial" charset="0"/>
                </a:rPr>
                <a:t>B0407-658</a:t>
              </a:r>
            </a:p>
          </p:txBody>
        </p:sp>
      </p:grpSp>
      <p:grpSp>
        <p:nvGrpSpPr>
          <p:cNvPr id="32" name="Group 42"/>
          <p:cNvGrpSpPr>
            <a:grpSpLocks/>
          </p:cNvGrpSpPr>
          <p:nvPr/>
        </p:nvGrpSpPr>
        <p:grpSpPr bwMode="auto">
          <a:xfrm>
            <a:off x="4914900" y="2940050"/>
            <a:ext cx="3390900" cy="3225800"/>
            <a:chOff x="2945" y="1747"/>
            <a:chExt cx="2136" cy="2032"/>
          </a:xfrm>
        </p:grpSpPr>
        <p:pic>
          <p:nvPicPr>
            <p:cNvPr id="33" name="Picture 41" descr="Screen shot 2011-10-26 a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45" y="1747"/>
              <a:ext cx="2136" cy="2032"/>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3"/>
            <p:cNvSpPr txBox="1">
              <a:spLocks noChangeArrowheads="1"/>
            </p:cNvSpPr>
            <p:nvPr/>
          </p:nvSpPr>
          <p:spPr bwMode="auto">
            <a:xfrm>
              <a:off x="3390" y="1891"/>
              <a:ext cx="878"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Clr>
                  <a:srgbClr val="000000"/>
                </a:buClr>
                <a:buSzPct val="100000"/>
                <a:buFont typeface="Times New Roman" charset="0"/>
                <a:buNone/>
              </a:pPr>
              <a:r>
                <a:rPr lang="en-US" sz="1400">
                  <a:solidFill>
                    <a:schemeClr val="bg1"/>
                  </a:solidFill>
                  <a:latin typeface="Arial" charset="0"/>
                  <a:cs typeface="Arial" charset="0"/>
                </a:rPr>
                <a:t>B0349-278</a:t>
              </a:r>
            </a:p>
          </p:txBody>
        </p:sp>
      </p:grpSp>
      <p:grpSp>
        <p:nvGrpSpPr>
          <p:cNvPr id="35" name="Group 47"/>
          <p:cNvGrpSpPr>
            <a:grpSpLocks/>
          </p:cNvGrpSpPr>
          <p:nvPr/>
        </p:nvGrpSpPr>
        <p:grpSpPr bwMode="auto">
          <a:xfrm>
            <a:off x="5435600" y="3187700"/>
            <a:ext cx="3289300" cy="3213100"/>
            <a:chOff x="3273" y="1903"/>
            <a:chExt cx="2072" cy="2024"/>
          </a:xfrm>
        </p:grpSpPr>
        <p:pic>
          <p:nvPicPr>
            <p:cNvPr id="36" name="Picture 46" descr="Screen shot 2011-10-26 a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73" y="1903"/>
              <a:ext cx="2072" cy="2024"/>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45"/>
            <p:cNvSpPr txBox="1">
              <a:spLocks noChangeArrowheads="1"/>
            </p:cNvSpPr>
            <p:nvPr/>
          </p:nvSpPr>
          <p:spPr bwMode="auto">
            <a:xfrm>
              <a:off x="3591" y="2065"/>
              <a:ext cx="1157"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Clr>
                  <a:srgbClr val="000000"/>
                </a:buClr>
                <a:buSzPct val="100000"/>
                <a:buFont typeface="Times New Roman" charset="0"/>
                <a:buNone/>
              </a:pPr>
              <a:r>
                <a:rPr lang="en-US" sz="1400">
                  <a:solidFill>
                    <a:schemeClr val="bg1"/>
                  </a:solidFill>
                  <a:latin typeface="Arial" charset="0"/>
                  <a:cs typeface="Arial" charset="0"/>
                </a:rPr>
                <a:t>3C 495 - Cygnus A</a:t>
              </a:r>
            </a:p>
          </p:txBody>
        </p:sp>
      </p:grpSp>
      <p:grpSp>
        <p:nvGrpSpPr>
          <p:cNvPr id="38" name="Group 52"/>
          <p:cNvGrpSpPr>
            <a:grpSpLocks/>
          </p:cNvGrpSpPr>
          <p:nvPr/>
        </p:nvGrpSpPr>
        <p:grpSpPr bwMode="auto">
          <a:xfrm>
            <a:off x="715963" y="2884488"/>
            <a:ext cx="3263900" cy="3162300"/>
            <a:chOff x="306" y="1712"/>
            <a:chExt cx="2056" cy="1992"/>
          </a:xfrm>
        </p:grpSpPr>
        <p:pic>
          <p:nvPicPr>
            <p:cNvPr id="39" name="Picture 51" descr="Screen shot 2011-10-26 a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6" y="1712"/>
              <a:ext cx="2056" cy="1992"/>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50"/>
            <p:cNvSpPr txBox="1">
              <a:spLocks noChangeArrowheads="1"/>
            </p:cNvSpPr>
            <p:nvPr/>
          </p:nvSpPr>
          <p:spPr bwMode="auto">
            <a:xfrm>
              <a:off x="672" y="1834"/>
              <a:ext cx="878"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Clr>
                  <a:srgbClr val="000000"/>
                </a:buClr>
                <a:buSzPct val="100000"/>
                <a:buFont typeface="Times New Roman" charset="0"/>
                <a:buNone/>
              </a:pPr>
              <a:r>
                <a:rPr lang="en-US" sz="1400">
                  <a:solidFill>
                    <a:schemeClr val="bg1"/>
                  </a:solidFill>
                  <a:latin typeface="Arial" charset="0"/>
                  <a:cs typeface="Arial" charset="0"/>
                </a:rPr>
                <a:t>3C 286</a:t>
              </a:r>
            </a:p>
          </p:txBody>
        </p:sp>
      </p:grpSp>
      <p:grpSp>
        <p:nvGrpSpPr>
          <p:cNvPr id="41" name="Group 54"/>
          <p:cNvGrpSpPr>
            <a:grpSpLocks/>
          </p:cNvGrpSpPr>
          <p:nvPr/>
        </p:nvGrpSpPr>
        <p:grpSpPr bwMode="auto">
          <a:xfrm>
            <a:off x="1157288" y="3089275"/>
            <a:ext cx="3238500" cy="3238500"/>
            <a:chOff x="584" y="1841"/>
            <a:chExt cx="2040" cy="2040"/>
          </a:xfrm>
        </p:grpSpPr>
        <p:pic>
          <p:nvPicPr>
            <p:cNvPr id="42" name="Picture 53" descr="Screen shot 2011-10-26 a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4" y="1841"/>
              <a:ext cx="2040" cy="2040"/>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43"/>
            <p:cNvSpPr txBox="1">
              <a:spLocks noChangeArrowheads="1"/>
            </p:cNvSpPr>
            <p:nvPr/>
          </p:nvSpPr>
          <p:spPr bwMode="auto">
            <a:xfrm>
              <a:off x="927" y="2007"/>
              <a:ext cx="878"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Clr>
                  <a:srgbClr val="000000"/>
                </a:buClr>
                <a:buSzPct val="100000"/>
                <a:buFont typeface="Times New Roman" charset="0"/>
                <a:buNone/>
              </a:pPr>
              <a:r>
                <a:rPr lang="en-US" sz="1400">
                  <a:solidFill>
                    <a:schemeClr val="bg1"/>
                  </a:solidFill>
                  <a:latin typeface="Arial" charset="0"/>
                  <a:cs typeface="Arial" charset="0"/>
                </a:rPr>
                <a:t>3C 274</a:t>
              </a:r>
            </a:p>
          </p:txBody>
        </p:sp>
      </p:grpSp>
      <p:grpSp>
        <p:nvGrpSpPr>
          <p:cNvPr id="44" name="Group 49"/>
          <p:cNvGrpSpPr>
            <a:grpSpLocks/>
          </p:cNvGrpSpPr>
          <p:nvPr/>
        </p:nvGrpSpPr>
        <p:grpSpPr bwMode="auto">
          <a:xfrm>
            <a:off x="1579563" y="3394075"/>
            <a:ext cx="3276600" cy="3200400"/>
            <a:chOff x="3529" y="2069"/>
            <a:chExt cx="2064" cy="2016"/>
          </a:xfrm>
        </p:grpSpPr>
        <p:pic>
          <p:nvPicPr>
            <p:cNvPr id="45" name="Picture 48" descr="Screen shot 2011-10-26 a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29" y="2069"/>
              <a:ext cx="2064" cy="2016"/>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44"/>
            <p:cNvSpPr txBox="1">
              <a:spLocks noChangeArrowheads="1"/>
            </p:cNvSpPr>
            <p:nvPr/>
          </p:nvSpPr>
          <p:spPr bwMode="auto">
            <a:xfrm>
              <a:off x="3881" y="2193"/>
              <a:ext cx="878"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Clr>
                  <a:srgbClr val="000000"/>
                </a:buClr>
                <a:buSzPct val="100000"/>
                <a:buFont typeface="Times New Roman" charset="0"/>
                <a:buNone/>
              </a:pPr>
              <a:r>
                <a:rPr lang="en-US" sz="1400">
                  <a:solidFill>
                    <a:schemeClr val="bg1"/>
                  </a:solidFill>
                  <a:latin typeface="Arial" charset="0"/>
                  <a:cs typeface="Arial" charset="0"/>
                </a:rPr>
                <a:t>3C 353</a:t>
              </a:r>
            </a:p>
          </p:txBody>
        </p:sp>
      </p:grpSp>
      <p:pic>
        <p:nvPicPr>
          <p:cNvPr id="47" name="Picture 46" descr="ska_logo_rgb.jpg"/>
          <p:cNvPicPr>
            <a:picLocks noChangeAspect="1"/>
          </p:cNvPicPr>
          <p:nvPr/>
        </p:nvPicPr>
        <p:blipFill>
          <a:blip r:embed="rId17"/>
          <a:stretch>
            <a:fillRect/>
          </a:stretch>
        </p:blipFill>
        <p:spPr>
          <a:xfrm>
            <a:off x="8361988" y="0"/>
            <a:ext cx="782012" cy="938237"/>
          </a:xfrm>
          <a:prstGeom prst="rect">
            <a:avLst/>
          </a:prstGeom>
        </p:spPr>
      </p:pic>
    </p:spTree>
    <p:extLst>
      <p:ext uri="{BB962C8B-B14F-4D97-AF65-F5344CB8AC3E}">
        <p14:creationId xmlns:p14="http://schemas.microsoft.com/office/powerpoint/2010/main" val="3143906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117"/>
            <a:ext cx="8686800" cy="883119"/>
          </a:xfrm>
        </p:spPr>
        <p:txBody>
          <a:bodyPr/>
          <a:lstStyle/>
          <a:p>
            <a:r>
              <a:rPr lang="en-US" dirty="0" smtClean="0"/>
              <a:t>Transients:</a:t>
            </a:r>
            <a:endParaRPr lang="en-US" dirty="0"/>
          </a:p>
        </p:txBody>
      </p:sp>
      <p:sp>
        <p:nvSpPr>
          <p:cNvPr id="4" name="Shape 245"/>
          <p:cNvSpPr txBox="1"/>
          <p:nvPr/>
        </p:nvSpPr>
        <p:spPr>
          <a:xfrm>
            <a:off x="629656" y="996022"/>
            <a:ext cx="7732332" cy="3816399"/>
          </a:xfrm>
          <a:prstGeom prst="rect">
            <a:avLst/>
          </a:prstGeom>
        </p:spPr>
        <p:txBody>
          <a:bodyPr wrap="square" lIns="91425" tIns="91425" rIns="91425" bIns="91425" anchor="ctr" anchorCtr="0">
            <a:spAutoFit/>
          </a:bodyPr>
          <a:lstStyle/>
          <a:p>
            <a:r>
              <a:rPr lang="en-US" sz="2400" dirty="0"/>
              <a:t>CirX-</a:t>
            </a:r>
            <a:r>
              <a:rPr lang="en-US" sz="2400" dirty="0" smtClean="0"/>
              <a:t>1</a:t>
            </a:r>
          </a:p>
          <a:p>
            <a:endParaRPr lang="en-US" sz="2000" dirty="0" smtClean="0"/>
          </a:p>
          <a:p>
            <a:pPr marL="285750" indent="-285750">
              <a:buFont typeface="Arial"/>
              <a:buChar char="•"/>
            </a:pPr>
            <a:r>
              <a:rPr lang="en-US" sz="2000" dirty="0" smtClean="0"/>
              <a:t>Feb 2012 ~ ongoing</a:t>
            </a:r>
            <a:endParaRPr lang="en-US" sz="2000" dirty="0"/>
          </a:p>
          <a:p>
            <a:endParaRPr lang="en-US" sz="2000" dirty="0" smtClean="0"/>
          </a:p>
          <a:p>
            <a:r>
              <a:rPr lang="en-US" sz="2400" dirty="0" smtClean="0"/>
              <a:t>PKS1510</a:t>
            </a:r>
            <a:r>
              <a:rPr lang="en-US" sz="2400" dirty="0"/>
              <a:t>-</a:t>
            </a:r>
            <a:r>
              <a:rPr lang="en-US" sz="2400" dirty="0" smtClean="0"/>
              <a:t>089</a:t>
            </a:r>
          </a:p>
          <a:p>
            <a:endParaRPr lang="en-US" sz="2000" dirty="0" smtClean="0"/>
          </a:p>
          <a:p>
            <a:pPr marL="285750" indent="-285750">
              <a:buFont typeface="Arial"/>
              <a:buChar char="•"/>
            </a:pPr>
            <a:r>
              <a:rPr lang="en-US" sz="2000" dirty="0" smtClean="0"/>
              <a:t>Oct 2011  ~ ongoing</a:t>
            </a:r>
          </a:p>
          <a:p>
            <a:endParaRPr lang="en-US" sz="2400" dirty="0"/>
          </a:p>
          <a:p>
            <a:r>
              <a:rPr lang="en-US" sz="2400" dirty="0"/>
              <a:t>PKS1451-</a:t>
            </a:r>
            <a:r>
              <a:rPr lang="en-US" sz="2400" dirty="0" smtClean="0"/>
              <a:t>375</a:t>
            </a:r>
          </a:p>
          <a:p>
            <a:endParaRPr lang="en-US" sz="2000" dirty="0" smtClean="0"/>
          </a:p>
          <a:p>
            <a:pPr marL="285750" indent="-285750">
              <a:buFont typeface="Arial"/>
              <a:buChar char="•"/>
            </a:pPr>
            <a:r>
              <a:rPr lang="en-US" sz="2000" dirty="0" smtClean="0"/>
              <a:t>Nov 2012 ~</a:t>
            </a:r>
            <a:endParaRPr lang="en-US" sz="2000" dirty="0"/>
          </a:p>
        </p:txBody>
      </p:sp>
      <p:pic>
        <p:nvPicPr>
          <p:cNvPr id="5" name="Picture 4" descr="ska_logo_rgb.jpg"/>
          <p:cNvPicPr>
            <a:picLocks noChangeAspect="1"/>
          </p:cNvPicPr>
          <p:nvPr/>
        </p:nvPicPr>
        <p:blipFill>
          <a:blip r:embed="rId3"/>
          <a:stretch>
            <a:fillRect/>
          </a:stretch>
        </p:blipFill>
        <p:spPr>
          <a:xfrm>
            <a:off x="8361988" y="0"/>
            <a:ext cx="782012" cy="938237"/>
          </a:xfrm>
          <a:prstGeom prst="rect">
            <a:avLst/>
          </a:prstGeom>
        </p:spPr>
      </p:pic>
    </p:spTree>
    <p:extLst>
      <p:ext uri="{BB962C8B-B14F-4D97-AF65-F5344CB8AC3E}">
        <p14:creationId xmlns:p14="http://schemas.microsoft.com/office/powerpoint/2010/main" val="4146089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6" name="Shape 196"/>
          <p:cNvSpPr/>
          <p:nvPr/>
        </p:nvSpPr>
        <p:spPr>
          <a:xfrm>
            <a:off x="213820" y="356260"/>
            <a:ext cx="8930180" cy="6169056"/>
          </a:xfrm>
          <a:prstGeom prst="rect">
            <a:avLst/>
          </a:prstGeom>
          <a:blipFill>
            <a:blip r:embed="rId3"/>
            <a:stretch>
              <a:fillRect/>
            </a:stretch>
          </a:blipFill>
          <a:ln>
            <a:noFill/>
          </a:ln>
        </p:spPr>
      </p:sp>
      <p:pic>
        <p:nvPicPr>
          <p:cNvPr id="3" name="Picture 2" descr="ska_logo_rgb.jpg"/>
          <p:cNvPicPr>
            <a:picLocks noChangeAspect="1"/>
          </p:cNvPicPr>
          <p:nvPr/>
        </p:nvPicPr>
        <p:blipFill>
          <a:blip r:embed="rId4"/>
          <a:stretch>
            <a:fillRect/>
          </a:stretch>
        </p:blipFill>
        <p:spPr>
          <a:xfrm>
            <a:off x="8361988" y="0"/>
            <a:ext cx="782012" cy="938237"/>
          </a:xfrm>
          <a:prstGeom prst="rect">
            <a:avLst/>
          </a:prstGeom>
        </p:spPr>
      </p:pic>
    </p:spTree>
    <p:extLst>
      <p:ext uri="{BB962C8B-B14F-4D97-AF65-F5344CB8AC3E}">
        <p14:creationId xmlns:p14="http://schemas.microsoft.com/office/powerpoint/2010/main" val="60560733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3" name="Shape 203"/>
          <p:cNvSpPr/>
          <p:nvPr/>
        </p:nvSpPr>
        <p:spPr>
          <a:xfrm>
            <a:off x="139395" y="345702"/>
            <a:ext cx="9004605" cy="6158730"/>
          </a:xfrm>
          <a:prstGeom prst="rect">
            <a:avLst/>
          </a:prstGeom>
          <a:blipFill>
            <a:blip r:embed="rId3"/>
            <a:stretch>
              <a:fillRect/>
            </a:stretch>
          </a:blipFill>
          <a:ln>
            <a:noFill/>
          </a:ln>
        </p:spPr>
      </p:sp>
      <p:pic>
        <p:nvPicPr>
          <p:cNvPr id="3" name="Picture 2" descr="ska_logo_rgb.jpg"/>
          <p:cNvPicPr>
            <a:picLocks noChangeAspect="1"/>
          </p:cNvPicPr>
          <p:nvPr/>
        </p:nvPicPr>
        <p:blipFill>
          <a:blip r:embed="rId4"/>
          <a:stretch>
            <a:fillRect/>
          </a:stretch>
        </p:blipFill>
        <p:spPr>
          <a:xfrm>
            <a:off x="8361988" y="0"/>
            <a:ext cx="782012" cy="938237"/>
          </a:xfrm>
          <a:prstGeom prst="rect">
            <a:avLst/>
          </a:prstGeom>
        </p:spPr>
      </p:pic>
    </p:spTree>
    <p:extLst>
      <p:ext uri="{BB962C8B-B14F-4D97-AF65-F5344CB8AC3E}">
        <p14:creationId xmlns:p14="http://schemas.microsoft.com/office/powerpoint/2010/main" val="79698923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0" y="36128"/>
            <a:ext cx="8686800" cy="738633"/>
          </a:xfrm>
          <a:prstGeom prst="rect">
            <a:avLst/>
          </a:prstGeom>
        </p:spPr>
        <p:txBody>
          <a:bodyPr wrap="square" lIns="91425" tIns="91425" rIns="91425" bIns="91425" anchor="b" anchorCtr="0">
            <a:spAutoFit/>
          </a:bodyPr>
          <a:lstStyle/>
          <a:p>
            <a:pPr>
              <a:buNone/>
            </a:pPr>
            <a:r>
              <a:rPr lang="en" dirty="0"/>
              <a:t>PKS 1510-089 light curve </a:t>
            </a:r>
            <a:r>
              <a:rPr lang="en-US" sz="1800" dirty="0" smtClean="0"/>
              <a:t>(</a:t>
            </a:r>
            <a:r>
              <a:rPr lang="en" sz="1800" dirty="0" smtClean="0"/>
              <a:t>ATEL-3694</a:t>
            </a:r>
            <a:r>
              <a:rPr lang="en-US" sz="1800" dirty="0" smtClean="0"/>
              <a:t>)</a:t>
            </a:r>
            <a:endParaRPr lang="en" sz="1800" dirty="0"/>
          </a:p>
        </p:txBody>
      </p:sp>
      <p:sp>
        <p:nvSpPr>
          <p:cNvPr id="353" name="Shape 353"/>
          <p:cNvSpPr/>
          <p:nvPr/>
        </p:nvSpPr>
        <p:spPr>
          <a:xfrm>
            <a:off x="911036" y="938237"/>
            <a:ext cx="7321926" cy="5367237"/>
          </a:xfrm>
          <a:prstGeom prst="rect">
            <a:avLst/>
          </a:prstGeom>
          <a:blipFill>
            <a:blip r:embed="rId3"/>
            <a:stretch>
              <a:fillRect/>
            </a:stretch>
          </a:blipFill>
          <a:ln>
            <a:noFill/>
          </a:ln>
        </p:spPr>
      </p:sp>
      <p:sp>
        <p:nvSpPr>
          <p:cNvPr id="354" name="Shape 354"/>
          <p:cNvSpPr txBox="1"/>
          <p:nvPr/>
        </p:nvSpPr>
        <p:spPr>
          <a:xfrm>
            <a:off x="4900033" y="1374147"/>
            <a:ext cx="2963099" cy="2387100"/>
          </a:xfrm>
          <a:prstGeom prst="rect">
            <a:avLst/>
          </a:prstGeom>
          <a:noFill/>
        </p:spPr>
        <p:txBody>
          <a:bodyPr lIns="91425" tIns="91425" rIns="91425" bIns="91425" anchor="t" anchorCtr="0">
            <a:spAutoFit/>
          </a:bodyPr>
          <a:lstStyle/>
          <a:p>
            <a:pPr>
              <a:buNone/>
            </a:pPr>
            <a:r>
              <a:rPr lang="en" dirty="0"/>
              <a:t>Appart from monitoring the source PKS 1510-089 for the ATEL, the regular observations have been used to test the auto-delay (fringe stopping) functionality and to test interferometric pointing.</a:t>
            </a:r>
          </a:p>
        </p:txBody>
      </p:sp>
      <p:pic>
        <p:nvPicPr>
          <p:cNvPr id="5" name="Picture 4" descr="ska_logo_rgb.jpg"/>
          <p:cNvPicPr>
            <a:picLocks noChangeAspect="1"/>
          </p:cNvPicPr>
          <p:nvPr/>
        </p:nvPicPr>
        <p:blipFill>
          <a:blip r:embed="rId4"/>
          <a:stretch>
            <a:fillRect/>
          </a:stretch>
        </p:blipFill>
        <p:spPr>
          <a:xfrm>
            <a:off x="8361988" y="0"/>
            <a:ext cx="782012" cy="938237"/>
          </a:xfrm>
          <a:prstGeom prst="rect">
            <a:avLst/>
          </a:prstGeom>
        </p:spPr>
      </p:pic>
    </p:spTree>
    <p:extLst>
      <p:ext uri="{BB962C8B-B14F-4D97-AF65-F5344CB8AC3E}">
        <p14:creationId xmlns:p14="http://schemas.microsoft.com/office/powerpoint/2010/main" val="119212403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0" y="46685"/>
            <a:ext cx="8686800" cy="553968"/>
          </a:xfrm>
          <a:prstGeom prst="rect">
            <a:avLst/>
          </a:prstGeom>
        </p:spPr>
        <p:txBody>
          <a:bodyPr wrap="square" lIns="91425" tIns="91425" rIns="91425" bIns="91425" anchor="b" anchorCtr="0">
            <a:spAutoFit/>
          </a:bodyPr>
          <a:lstStyle/>
          <a:p>
            <a:pPr>
              <a:buNone/>
            </a:pPr>
            <a:r>
              <a:rPr lang="en" sz="2400" dirty="0"/>
              <a:t>PKS 1510-089 - auto_delay OFF</a:t>
            </a:r>
          </a:p>
        </p:txBody>
      </p:sp>
      <p:sp>
        <p:nvSpPr>
          <p:cNvPr id="360" name="Shape 360"/>
          <p:cNvSpPr/>
          <p:nvPr/>
        </p:nvSpPr>
        <p:spPr>
          <a:xfrm>
            <a:off x="1575952" y="859071"/>
            <a:ext cx="5663834" cy="5139857"/>
          </a:xfrm>
          <a:prstGeom prst="rect">
            <a:avLst/>
          </a:prstGeom>
          <a:blipFill>
            <a:blip r:embed="rId3"/>
            <a:stretch>
              <a:fillRect/>
            </a:stretch>
          </a:blipFill>
          <a:ln>
            <a:noFill/>
          </a:ln>
        </p:spPr>
      </p:sp>
      <p:sp>
        <p:nvSpPr>
          <p:cNvPr id="361" name="Shape 361"/>
          <p:cNvSpPr txBox="1"/>
          <p:nvPr/>
        </p:nvSpPr>
        <p:spPr>
          <a:xfrm>
            <a:off x="7239788" y="1417637"/>
            <a:ext cx="1799399" cy="2356800"/>
          </a:xfrm>
          <a:prstGeom prst="rect">
            <a:avLst/>
          </a:prstGeom>
          <a:noFill/>
        </p:spPr>
        <p:txBody>
          <a:bodyPr lIns="91425" tIns="91425" rIns="91425" bIns="91425" anchor="t" anchorCtr="0">
            <a:spAutoFit/>
          </a:bodyPr>
          <a:lstStyle/>
          <a:p>
            <a:pPr lvl="0" rtl="0">
              <a:buNone/>
            </a:pPr>
            <a:r>
              <a:rPr lang="en"/>
              <a:t>ra:    15:12:50.6</a:t>
            </a:r>
          </a:p>
          <a:p>
            <a:pPr lvl="0" rtl="0">
              <a:buNone/>
            </a:pPr>
            <a:r>
              <a:rPr lang="en"/>
              <a:t>Dec: -09.05.56.12</a:t>
            </a:r>
          </a:p>
          <a:p>
            <a:endParaRPr lang="en"/>
          </a:p>
          <a:p>
            <a:pPr lvl="0" rtl="0">
              <a:buNone/>
            </a:pPr>
            <a:r>
              <a:rPr lang="en"/>
              <a:t>Bmaj: 2.97'</a:t>
            </a:r>
          </a:p>
          <a:p>
            <a:pPr lvl="0" rtl="0">
              <a:buNone/>
            </a:pPr>
            <a:r>
              <a:rPr lang="en"/>
              <a:t>Bmin: 2.86'</a:t>
            </a:r>
          </a:p>
          <a:p>
            <a:endParaRPr lang="en"/>
          </a:p>
          <a:p>
            <a:pPr lvl="0" rtl="0">
              <a:buNone/>
            </a:pPr>
            <a:r>
              <a:rPr lang="en"/>
              <a:t>rms of residual image: 13 mJy</a:t>
            </a:r>
          </a:p>
          <a:p>
            <a:endParaRPr lang="en"/>
          </a:p>
          <a:p>
            <a:endParaRPr lang="en"/>
          </a:p>
        </p:txBody>
      </p:sp>
      <p:sp>
        <p:nvSpPr>
          <p:cNvPr id="362" name="Shape 362"/>
          <p:cNvSpPr txBox="1"/>
          <p:nvPr/>
        </p:nvSpPr>
        <p:spPr>
          <a:xfrm>
            <a:off x="1633770" y="5998928"/>
            <a:ext cx="5548200" cy="677399"/>
          </a:xfrm>
          <a:prstGeom prst="rect">
            <a:avLst/>
          </a:prstGeom>
          <a:noFill/>
        </p:spPr>
        <p:txBody>
          <a:bodyPr lIns="91425" tIns="91425" rIns="91425" bIns="91425" anchor="t" anchorCtr="0">
            <a:spAutoFit/>
          </a:bodyPr>
          <a:lstStyle/>
          <a:p>
            <a:pPr marL="114300" lvl="0" indent="0" rtl="0">
              <a:lnSpc>
                <a:spcPct val="115000"/>
              </a:lnSpc>
              <a:buClr>
                <a:srgbClr val="000000"/>
              </a:buClr>
              <a:buSzPct val="100000"/>
              <a:buFont typeface="Arial"/>
              <a:buNone/>
            </a:pPr>
            <a:r>
              <a:rPr lang="en" sz="1100" b="1">
                <a:latin typeface="Times New Roman"/>
                <a:ea typeface="Times New Roman"/>
                <a:cs typeface="Times New Roman"/>
                <a:sym typeface="Times New Roman"/>
              </a:rPr>
              <a:t>Fig:</a:t>
            </a:r>
            <a:r>
              <a:rPr lang="en" sz="1100">
                <a:latin typeface="Times New Roman"/>
                <a:ea typeface="Times New Roman"/>
                <a:cs typeface="Times New Roman"/>
                <a:sym typeface="Times New Roman"/>
              </a:rPr>
              <a:t> PKS1510-089 observed on 24-Feb 2012 with auto_delay OFF with 6 antennas (ant4 OUT). </a:t>
            </a:r>
          </a:p>
        </p:txBody>
      </p:sp>
      <p:pic>
        <p:nvPicPr>
          <p:cNvPr id="6" name="Picture 5" descr="ska_logo_rgb.jpg"/>
          <p:cNvPicPr>
            <a:picLocks noChangeAspect="1"/>
          </p:cNvPicPr>
          <p:nvPr/>
        </p:nvPicPr>
        <p:blipFill>
          <a:blip r:embed="rId4"/>
          <a:stretch>
            <a:fillRect/>
          </a:stretch>
        </p:blipFill>
        <p:spPr>
          <a:xfrm>
            <a:off x="8361988" y="0"/>
            <a:ext cx="782012" cy="938237"/>
          </a:xfrm>
          <a:prstGeom prst="rect">
            <a:avLst/>
          </a:prstGeom>
        </p:spPr>
      </p:pic>
    </p:spTree>
    <p:extLst>
      <p:ext uri="{BB962C8B-B14F-4D97-AF65-F5344CB8AC3E}">
        <p14:creationId xmlns:p14="http://schemas.microsoft.com/office/powerpoint/2010/main" val="385370523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p:nvPr/>
        </p:nvSpPr>
        <p:spPr>
          <a:xfrm>
            <a:off x="686885" y="938237"/>
            <a:ext cx="7770228" cy="5002226"/>
          </a:xfrm>
          <a:prstGeom prst="rect">
            <a:avLst/>
          </a:prstGeom>
          <a:blipFill>
            <a:blip r:embed="rId3"/>
            <a:stretch>
              <a:fillRect/>
            </a:stretch>
          </a:blipFill>
          <a:ln>
            <a:noFill/>
          </a:ln>
        </p:spPr>
      </p:sp>
      <p:sp>
        <p:nvSpPr>
          <p:cNvPr id="368" name="Shape 368"/>
          <p:cNvSpPr txBox="1">
            <a:spLocks noGrp="1"/>
          </p:cNvSpPr>
          <p:nvPr>
            <p:ph type="title"/>
          </p:nvPr>
        </p:nvSpPr>
        <p:spPr>
          <a:xfrm>
            <a:off x="0" y="18503"/>
            <a:ext cx="8686800" cy="677078"/>
          </a:xfrm>
          <a:prstGeom prst="rect">
            <a:avLst/>
          </a:prstGeom>
        </p:spPr>
        <p:txBody>
          <a:bodyPr wrap="square" lIns="91425" tIns="91425" rIns="91425" bIns="91425" anchor="b" anchorCtr="0">
            <a:spAutoFit/>
          </a:bodyPr>
          <a:lstStyle/>
          <a:p>
            <a:pPr>
              <a:buNone/>
            </a:pPr>
            <a:r>
              <a:rPr lang="en" sz="3200" dirty="0"/>
              <a:t>PKS 1510-089 - auto_delay testing</a:t>
            </a:r>
          </a:p>
        </p:txBody>
      </p:sp>
      <p:sp>
        <p:nvSpPr>
          <p:cNvPr id="369" name="Shape 369"/>
          <p:cNvSpPr txBox="1"/>
          <p:nvPr/>
        </p:nvSpPr>
        <p:spPr>
          <a:xfrm>
            <a:off x="2134024" y="5844537"/>
            <a:ext cx="5548200" cy="677399"/>
          </a:xfrm>
          <a:prstGeom prst="rect">
            <a:avLst/>
          </a:prstGeom>
          <a:noFill/>
        </p:spPr>
        <p:txBody>
          <a:bodyPr lIns="91425" tIns="91425" rIns="91425" bIns="91425" anchor="t" anchorCtr="0">
            <a:spAutoFit/>
          </a:bodyPr>
          <a:lstStyle/>
          <a:p>
            <a:pPr marL="114300" lvl="0" indent="0" rtl="0">
              <a:lnSpc>
                <a:spcPct val="115000"/>
              </a:lnSpc>
              <a:buClr>
                <a:srgbClr val="000000"/>
              </a:buClr>
              <a:buSzPct val="100000"/>
              <a:buFont typeface="Arial"/>
              <a:buNone/>
            </a:pPr>
            <a:r>
              <a:rPr lang="en" sz="1100" b="1">
                <a:latin typeface="Times New Roman"/>
                <a:ea typeface="Times New Roman"/>
                <a:cs typeface="Times New Roman"/>
                <a:sym typeface="Times New Roman"/>
              </a:rPr>
              <a:t>Fig:</a:t>
            </a:r>
            <a:r>
              <a:rPr lang="en" sz="1100">
                <a:latin typeface="Times New Roman"/>
                <a:ea typeface="Times New Roman"/>
                <a:cs typeface="Times New Roman"/>
                <a:sym typeface="Times New Roman"/>
              </a:rPr>
              <a:t> PKS1510-089 observed on 20-April 2012 with auto_delay ON with 5 antennas (ant2 and ant7 OUT). </a:t>
            </a:r>
          </a:p>
        </p:txBody>
      </p:sp>
      <p:sp>
        <p:nvSpPr>
          <p:cNvPr id="370" name="Shape 370"/>
          <p:cNvSpPr txBox="1"/>
          <p:nvPr/>
        </p:nvSpPr>
        <p:spPr>
          <a:xfrm>
            <a:off x="7239788" y="1282337"/>
            <a:ext cx="1799399" cy="2356800"/>
          </a:xfrm>
          <a:prstGeom prst="rect">
            <a:avLst/>
          </a:prstGeom>
          <a:noFill/>
        </p:spPr>
        <p:txBody>
          <a:bodyPr lIns="91425" tIns="91425" rIns="91425" bIns="91425" anchor="t" anchorCtr="0">
            <a:spAutoFit/>
          </a:bodyPr>
          <a:lstStyle/>
          <a:p>
            <a:pPr lvl="0" rtl="0">
              <a:buClr>
                <a:srgbClr val="000000"/>
              </a:buClr>
              <a:buSzPct val="78571"/>
              <a:buFont typeface="Arial"/>
              <a:buNone/>
            </a:pPr>
            <a:r>
              <a:rPr lang="en"/>
              <a:t>ra:    15:12:49.9</a:t>
            </a:r>
          </a:p>
          <a:p>
            <a:pPr lvl="0" rtl="0">
              <a:buClr>
                <a:srgbClr val="000000"/>
              </a:buClr>
              <a:buSzPct val="78571"/>
              <a:buFont typeface="Arial"/>
              <a:buNone/>
            </a:pPr>
            <a:r>
              <a:rPr lang="en"/>
              <a:t>Dec: -09.06.05.10</a:t>
            </a:r>
          </a:p>
          <a:p>
            <a:endParaRPr lang="en"/>
          </a:p>
          <a:p>
            <a:pPr lvl="0" rtl="0">
              <a:buClr>
                <a:srgbClr val="000000"/>
              </a:buClr>
              <a:buSzPct val="78571"/>
              <a:buFont typeface="Arial"/>
              <a:buNone/>
            </a:pPr>
            <a:r>
              <a:rPr lang="en"/>
              <a:t>Bmaj: 5.52'</a:t>
            </a:r>
          </a:p>
          <a:p>
            <a:pPr lvl="0" rtl="0">
              <a:buClr>
                <a:srgbClr val="000000"/>
              </a:buClr>
              <a:buSzPct val="78571"/>
              <a:buFont typeface="Arial"/>
              <a:buNone/>
            </a:pPr>
            <a:r>
              <a:rPr lang="en"/>
              <a:t>Bmin: 2.94'</a:t>
            </a:r>
          </a:p>
          <a:p>
            <a:endParaRPr lang="en"/>
          </a:p>
          <a:p>
            <a:pPr lvl="0" rtl="0">
              <a:buClr>
                <a:srgbClr val="000000"/>
              </a:buClr>
              <a:buSzPct val="78571"/>
              <a:buFont typeface="Arial"/>
              <a:buNone/>
            </a:pPr>
            <a:r>
              <a:rPr lang="en"/>
              <a:t>rms of residual image: 40 mJy</a:t>
            </a:r>
          </a:p>
          <a:p>
            <a:endParaRPr lang="en"/>
          </a:p>
          <a:p>
            <a:endParaRPr lang="en"/>
          </a:p>
        </p:txBody>
      </p:sp>
      <p:pic>
        <p:nvPicPr>
          <p:cNvPr id="6" name="Picture 5" descr="ska_logo_rgb.jpg"/>
          <p:cNvPicPr>
            <a:picLocks noChangeAspect="1"/>
          </p:cNvPicPr>
          <p:nvPr/>
        </p:nvPicPr>
        <p:blipFill>
          <a:blip r:embed="rId4"/>
          <a:stretch>
            <a:fillRect/>
          </a:stretch>
        </p:blipFill>
        <p:spPr>
          <a:xfrm>
            <a:off x="8361988" y="0"/>
            <a:ext cx="782012" cy="938237"/>
          </a:xfrm>
          <a:prstGeom prst="rect">
            <a:avLst/>
          </a:prstGeom>
        </p:spPr>
      </p:pic>
    </p:spTree>
    <p:extLst>
      <p:ext uri="{BB962C8B-B14F-4D97-AF65-F5344CB8AC3E}">
        <p14:creationId xmlns:p14="http://schemas.microsoft.com/office/powerpoint/2010/main" val="201405644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457200" y="122804"/>
            <a:ext cx="8229600" cy="738633"/>
          </a:xfrm>
          <a:prstGeom prst="rect">
            <a:avLst/>
          </a:prstGeom>
        </p:spPr>
        <p:txBody>
          <a:bodyPr lIns="91425" tIns="91425" rIns="91425" bIns="91425" anchor="b" anchorCtr="0">
            <a:spAutoFit/>
          </a:bodyPr>
          <a:lstStyle/>
          <a:p>
            <a:pPr>
              <a:buNone/>
            </a:pPr>
            <a:r>
              <a:rPr lang="en" dirty="0"/>
              <a:t>Positional </a:t>
            </a:r>
            <a:r>
              <a:rPr lang="en-US" dirty="0" smtClean="0"/>
              <a:t>O</a:t>
            </a:r>
            <a:r>
              <a:rPr lang="en" dirty="0" smtClean="0"/>
              <a:t>ffset </a:t>
            </a:r>
            <a:r>
              <a:rPr lang="en-US" dirty="0" smtClean="0"/>
              <a:t>(</a:t>
            </a:r>
            <a:r>
              <a:rPr lang="en-US" dirty="0" err="1" smtClean="0"/>
              <a:t>deg</a:t>
            </a:r>
            <a:r>
              <a:rPr lang="en-US" dirty="0" smtClean="0"/>
              <a:t>) </a:t>
            </a:r>
            <a:r>
              <a:rPr lang="en" dirty="0" smtClean="0"/>
              <a:t>wrt </a:t>
            </a:r>
            <a:r>
              <a:rPr lang="en" dirty="0"/>
              <a:t>ICRF</a:t>
            </a:r>
          </a:p>
        </p:txBody>
      </p:sp>
      <p:sp>
        <p:nvSpPr>
          <p:cNvPr id="376" name="Shape 376"/>
          <p:cNvSpPr/>
          <p:nvPr/>
        </p:nvSpPr>
        <p:spPr>
          <a:xfrm>
            <a:off x="1002399" y="1048064"/>
            <a:ext cx="7320037" cy="5412673"/>
          </a:xfrm>
          <a:prstGeom prst="rect">
            <a:avLst/>
          </a:prstGeom>
          <a:blipFill>
            <a:blip r:embed="rId3"/>
            <a:stretch>
              <a:fillRect/>
            </a:stretch>
          </a:blipFill>
          <a:ln>
            <a:noFill/>
          </a:ln>
        </p:spPr>
      </p:sp>
      <p:pic>
        <p:nvPicPr>
          <p:cNvPr id="4" name="Picture 3" descr="ska_logo_rgb.jpg"/>
          <p:cNvPicPr>
            <a:picLocks noChangeAspect="1"/>
          </p:cNvPicPr>
          <p:nvPr/>
        </p:nvPicPr>
        <p:blipFill>
          <a:blip r:embed="rId4"/>
          <a:stretch>
            <a:fillRect/>
          </a:stretch>
        </p:blipFill>
        <p:spPr>
          <a:xfrm>
            <a:off x="8361988" y="0"/>
            <a:ext cx="782012" cy="938237"/>
          </a:xfrm>
          <a:prstGeom prst="rect">
            <a:avLst/>
          </a:prstGeom>
        </p:spPr>
      </p:pic>
    </p:spTree>
    <p:extLst>
      <p:ext uri="{BB962C8B-B14F-4D97-AF65-F5344CB8AC3E}">
        <p14:creationId xmlns:p14="http://schemas.microsoft.com/office/powerpoint/2010/main" val="169766752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0" y="91649"/>
            <a:ext cx="8686800" cy="738633"/>
          </a:xfrm>
          <a:prstGeom prst="rect">
            <a:avLst/>
          </a:prstGeom>
        </p:spPr>
        <p:txBody>
          <a:bodyPr wrap="square" lIns="91425" tIns="91425" rIns="91425" bIns="91425" anchor="b" anchorCtr="0">
            <a:spAutoFit/>
          </a:bodyPr>
          <a:lstStyle/>
          <a:p>
            <a:pPr>
              <a:buNone/>
            </a:pPr>
            <a:r>
              <a:rPr lang="en" dirty="0"/>
              <a:t>Overview</a:t>
            </a:r>
          </a:p>
        </p:txBody>
      </p:sp>
      <p:sp>
        <p:nvSpPr>
          <p:cNvPr id="209" name="Shape 209"/>
          <p:cNvSpPr txBox="1">
            <a:spLocks noGrp="1"/>
          </p:cNvSpPr>
          <p:nvPr>
            <p:ph type="body" idx="1"/>
          </p:nvPr>
        </p:nvSpPr>
        <p:spPr>
          <a:xfrm>
            <a:off x="457200" y="830283"/>
            <a:ext cx="8229600" cy="5155227"/>
          </a:xfrm>
          <a:prstGeom prst="rect">
            <a:avLst/>
          </a:prstGeom>
        </p:spPr>
        <p:txBody>
          <a:bodyPr lIns="91425" tIns="91425" rIns="91425" bIns="91425" anchor="t" anchorCtr="0">
            <a:spAutoFit/>
          </a:bodyPr>
          <a:lstStyle/>
          <a:p>
            <a:pPr marL="38100" lvl="0" indent="0" rtl="0">
              <a:buClr>
                <a:schemeClr val="dk1"/>
              </a:buClr>
              <a:buSzPct val="166666"/>
              <a:buNone/>
            </a:pPr>
            <a:r>
              <a:rPr lang="en" sz="2000" b="1" dirty="0" smtClean="0"/>
              <a:t>Polarization </a:t>
            </a:r>
            <a:r>
              <a:rPr lang="en" sz="2000" b="1" dirty="0"/>
              <a:t>- Maik Wolleben</a:t>
            </a:r>
          </a:p>
          <a:p>
            <a:pPr marL="533400" lvl="1" indent="0" rtl="0">
              <a:buClr>
                <a:schemeClr val="dk1"/>
              </a:buClr>
              <a:buSzPct val="80000"/>
              <a:buNone/>
            </a:pPr>
            <a:r>
              <a:rPr lang="en" sz="1800" dirty="0"/>
              <a:t>Confirmation of polarization </a:t>
            </a:r>
            <a:r>
              <a:rPr lang="en" sz="1800" dirty="0" smtClean="0"/>
              <a:t>calibration</a:t>
            </a:r>
            <a:r>
              <a:rPr lang="en-US" sz="1800" dirty="0" smtClean="0"/>
              <a:t>, </a:t>
            </a:r>
            <a:r>
              <a:rPr lang="en" sz="1800" dirty="0" smtClean="0"/>
              <a:t>Off </a:t>
            </a:r>
            <a:r>
              <a:rPr lang="en" sz="1800" dirty="0"/>
              <a:t>axis polarization </a:t>
            </a:r>
            <a:r>
              <a:rPr lang="en" sz="1800" dirty="0" smtClean="0"/>
              <a:t>performance</a:t>
            </a:r>
            <a:endParaRPr lang="en-US" sz="1800" dirty="0" smtClean="0"/>
          </a:p>
          <a:p>
            <a:pPr marL="38100" lvl="0" indent="0">
              <a:buNone/>
            </a:pPr>
            <a:r>
              <a:rPr lang="en" sz="2000" b="1" dirty="0"/>
              <a:t>Mosaicing - Maik Wolleben</a:t>
            </a:r>
          </a:p>
          <a:p>
            <a:pPr marL="533400" lvl="1" indent="0">
              <a:buSzPct val="80000"/>
              <a:buNone/>
            </a:pPr>
            <a:r>
              <a:rPr lang="en" sz="1800" dirty="0"/>
              <a:t>Mosaicing observation planning and reduction </a:t>
            </a:r>
            <a:r>
              <a:rPr lang="en" sz="1800" dirty="0" smtClean="0"/>
              <a:t>confirmed</a:t>
            </a:r>
            <a:r>
              <a:rPr lang="en-US" sz="1800" dirty="0" smtClean="0"/>
              <a:t>, </a:t>
            </a:r>
            <a:r>
              <a:rPr lang="en" sz="1800" dirty="0" smtClean="0"/>
              <a:t>Primary </a:t>
            </a:r>
            <a:r>
              <a:rPr lang="en" sz="1800" dirty="0"/>
              <a:t>beam </a:t>
            </a:r>
            <a:r>
              <a:rPr lang="en" sz="1800" dirty="0" smtClean="0"/>
              <a:t>correction</a:t>
            </a:r>
            <a:endParaRPr lang="en" sz="1800" dirty="0"/>
          </a:p>
          <a:p>
            <a:pPr marL="38100" lvl="0" indent="0" rtl="0">
              <a:buClr>
                <a:schemeClr val="dk1"/>
              </a:buClr>
              <a:buSzPct val="166666"/>
              <a:buNone/>
            </a:pPr>
            <a:r>
              <a:rPr lang="en" sz="2000" b="1" dirty="0"/>
              <a:t>Spectral lines - Sharmila Goedhart, Brad Frank</a:t>
            </a:r>
          </a:p>
          <a:p>
            <a:pPr marL="533400" lvl="1" indent="0" rtl="0">
              <a:buClr>
                <a:schemeClr val="dk1"/>
              </a:buClr>
              <a:buSzPct val="80000"/>
              <a:buNone/>
            </a:pPr>
            <a:r>
              <a:rPr lang="en" sz="1800" dirty="0"/>
              <a:t>NGC 3109 </a:t>
            </a:r>
            <a:r>
              <a:rPr lang="en" sz="1800" dirty="0" smtClean="0"/>
              <a:t>HI</a:t>
            </a:r>
            <a:r>
              <a:rPr lang="en-US" sz="1800" dirty="0" smtClean="0"/>
              <a:t>, </a:t>
            </a:r>
            <a:r>
              <a:rPr lang="en" sz="1800" dirty="0" smtClean="0"/>
              <a:t>HI absorption</a:t>
            </a:r>
            <a:r>
              <a:rPr lang="en-US" sz="1800" dirty="0" smtClean="0"/>
              <a:t>, </a:t>
            </a:r>
            <a:r>
              <a:rPr lang="en" sz="1800" dirty="0" smtClean="0"/>
              <a:t>MASERS</a:t>
            </a:r>
            <a:endParaRPr lang="en" sz="1800" dirty="0"/>
          </a:p>
          <a:p>
            <a:pPr marL="38100" lvl="0" indent="0" rtl="0">
              <a:buClr>
                <a:schemeClr val="dk1"/>
              </a:buClr>
              <a:buSzPct val="166666"/>
              <a:buNone/>
            </a:pPr>
            <a:r>
              <a:rPr lang="en" sz="2000" b="1" dirty="0"/>
              <a:t>Continuum observations - Nadeem Oozeer</a:t>
            </a:r>
          </a:p>
          <a:p>
            <a:pPr marL="533400" lvl="1" indent="0" rtl="0">
              <a:buClr>
                <a:schemeClr val="dk1"/>
              </a:buClr>
              <a:buSzPct val="80000"/>
              <a:buNone/>
            </a:pPr>
            <a:r>
              <a:rPr lang="en-US" sz="1800" dirty="0" smtClean="0"/>
              <a:t>Galaxy </a:t>
            </a:r>
            <a:r>
              <a:rPr lang="en-US" sz="1800" dirty="0" smtClean="0"/>
              <a:t>clusters, Calibrator monitoring, AGN </a:t>
            </a:r>
            <a:r>
              <a:rPr lang="en-US" sz="1800" dirty="0" smtClean="0"/>
              <a:t>variability</a:t>
            </a:r>
            <a:endParaRPr lang="en" sz="1800" dirty="0"/>
          </a:p>
          <a:p>
            <a:pPr marL="38100" indent="0">
              <a:buNone/>
            </a:pPr>
            <a:r>
              <a:rPr lang="en" sz="2000" b="1" dirty="0"/>
              <a:t>Target of opportunity  - Tony Foley (TAC)</a:t>
            </a:r>
          </a:p>
          <a:p>
            <a:pPr marL="533400" lvl="1" indent="0">
              <a:buClr>
                <a:schemeClr val="dk1"/>
              </a:buClr>
              <a:buSzPct val="80000"/>
              <a:buNone/>
            </a:pPr>
            <a:r>
              <a:rPr lang="en" sz="1800" dirty="0"/>
              <a:t>ATEL </a:t>
            </a:r>
            <a:r>
              <a:rPr lang="en" sz="1800" dirty="0" smtClean="0"/>
              <a:t>#3694</a:t>
            </a:r>
            <a:endParaRPr lang="en-US" sz="1800" dirty="0" smtClean="0"/>
          </a:p>
          <a:p>
            <a:pPr marL="133350" indent="0">
              <a:buSzPct val="80000"/>
              <a:buNone/>
            </a:pPr>
            <a:r>
              <a:rPr lang="en-US" sz="2000" b="1" dirty="0" smtClean="0"/>
              <a:t>Pulsar Observation – Simon </a:t>
            </a:r>
            <a:r>
              <a:rPr lang="en-US" sz="2000" b="1" dirty="0" err="1" smtClean="0"/>
              <a:t>ratcliffe</a:t>
            </a:r>
            <a:endParaRPr lang="en-US" sz="2000" b="1" dirty="0" smtClean="0"/>
          </a:p>
          <a:p>
            <a:pPr marL="133350" indent="0">
              <a:buSzPct val="80000"/>
              <a:buNone/>
            </a:pPr>
            <a:r>
              <a:rPr lang="en-US" sz="2000" dirty="0"/>
              <a:t/>
            </a:r>
            <a:r>
              <a:rPr lang="en-US" sz="2000" b="1" dirty="0" smtClean="0"/>
              <a:t>Online Flagging – Tom </a:t>
            </a:r>
            <a:r>
              <a:rPr lang="en-US" sz="2000" b="1" dirty="0" err="1" smtClean="0"/>
              <a:t>Mauch</a:t>
            </a:r>
            <a:endParaRPr lang="en-US" sz="2000" b="1" dirty="0" smtClean="0"/>
          </a:p>
          <a:p>
            <a:pPr marL="133350" indent="0">
              <a:buSzPct val="80000"/>
              <a:buNone/>
            </a:pPr>
            <a:r>
              <a:rPr lang="en-US" sz="2000" b="1" dirty="0" smtClean="0"/>
              <a:t>VLBI – Laura Richter</a:t>
            </a:r>
            <a:endParaRPr lang="en" sz="2000" b="1" dirty="0"/>
          </a:p>
        </p:txBody>
      </p:sp>
      <p:pic>
        <p:nvPicPr>
          <p:cNvPr id="4" name="Picture 3" descr="ska_logo_rgb.jpg"/>
          <p:cNvPicPr>
            <a:picLocks noChangeAspect="1"/>
          </p:cNvPicPr>
          <p:nvPr/>
        </p:nvPicPr>
        <p:blipFill>
          <a:blip r:embed="rId3"/>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TextBox 2"/>
          <p:cNvSpPr txBox="1"/>
          <p:nvPr/>
        </p:nvSpPr>
        <p:spPr>
          <a:xfrm>
            <a:off x="613976" y="1646390"/>
            <a:ext cx="7904788" cy="4524315"/>
          </a:xfrm>
          <a:prstGeom prst="rect">
            <a:avLst/>
          </a:prstGeom>
          <a:noFill/>
        </p:spPr>
        <p:txBody>
          <a:bodyPr wrap="square" rtlCol="0">
            <a:spAutoFit/>
          </a:bodyPr>
          <a:lstStyle/>
          <a:p>
            <a:r>
              <a:rPr lang="en-US" sz="2400" dirty="0" err="1"/>
              <a:t>Zie</a:t>
            </a:r>
            <a:r>
              <a:rPr lang="en-US" sz="2400" dirty="0"/>
              <a:t> et al. (2008) - radio light curves of PKS 1510-089 at 37 and 22 GHz from 1990 to </a:t>
            </a:r>
            <a:r>
              <a:rPr lang="en-US" sz="2400" dirty="0" smtClean="0"/>
              <a:t>2005 taken </a:t>
            </a:r>
            <a:r>
              <a:rPr lang="en-US" sz="2400" dirty="0"/>
              <a:t>from the database of the </a:t>
            </a:r>
            <a:r>
              <a:rPr lang="en-US" sz="2400" dirty="0" err="1"/>
              <a:t>Metsähovi</a:t>
            </a:r>
            <a:r>
              <a:rPr lang="en-US" sz="2400" dirty="0"/>
              <a:t> Radio Observatory, and find</a:t>
            </a:r>
          </a:p>
          <a:p>
            <a:r>
              <a:rPr lang="en-US" sz="2400" dirty="0"/>
              <a:t>evidence of quasi-periodic outbursts.</a:t>
            </a:r>
          </a:p>
          <a:p>
            <a:endParaRPr lang="en-US" sz="2400" dirty="0"/>
          </a:p>
          <a:p>
            <a:r>
              <a:rPr lang="en-US" sz="2400" dirty="0"/>
              <a:t>They also found two periods of p1 = 0.92 ± 0.04 </a:t>
            </a:r>
            <a:r>
              <a:rPr lang="en-US" sz="2400" dirty="0" err="1"/>
              <a:t>yr</a:t>
            </a:r>
            <a:r>
              <a:rPr lang="en-US" sz="2400" dirty="0"/>
              <a:t> and p2 = 1.82 ± </a:t>
            </a:r>
            <a:r>
              <a:rPr lang="en-US" sz="2400" dirty="0" smtClean="0"/>
              <a:t>0.12yr </a:t>
            </a:r>
            <a:r>
              <a:rPr lang="en-US" sz="2400" dirty="0"/>
              <a:t>for the outbursts in PKS 1510-</a:t>
            </a:r>
            <a:r>
              <a:rPr lang="en-US" sz="2400" dirty="0" smtClean="0"/>
              <a:t>089</a:t>
            </a:r>
          </a:p>
          <a:p>
            <a:endParaRPr lang="en-US" sz="2400" dirty="0" smtClean="0"/>
          </a:p>
          <a:p>
            <a:r>
              <a:rPr lang="en-US" sz="2400" dirty="0" smtClean="0"/>
              <a:t>The results </a:t>
            </a:r>
            <a:r>
              <a:rPr lang="en-US" sz="2400" dirty="0"/>
              <a:t>are in good agreement with the periodic deep flux minima of 1.84 ± 0.1 </a:t>
            </a:r>
            <a:r>
              <a:rPr lang="en-US" sz="2400" dirty="0" err="1"/>
              <a:t>yr</a:t>
            </a:r>
            <a:r>
              <a:rPr lang="en-US" sz="2400" dirty="0"/>
              <a:t> (half period ∼ 0.92 ± 0.03 </a:t>
            </a:r>
            <a:r>
              <a:rPr lang="en-US" sz="2400" dirty="0" err="1"/>
              <a:t>yr</a:t>
            </a:r>
            <a:r>
              <a:rPr lang="en-US" sz="2400" dirty="0"/>
              <a:t>) observed by </a:t>
            </a:r>
            <a:r>
              <a:rPr lang="en-US" sz="2400" dirty="0" err="1" smtClean="0"/>
              <a:t>Zie</a:t>
            </a:r>
            <a:r>
              <a:rPr lang="en-US" sz="2400" dirty="0" smtClean="0"/>
              <a:t> et al. </a:t>
            </a:r>
            <a:r>
              <a:rPr lang="en-US" sz="2400" dirty="0"/>
              <a:t>and other authors in the optical </a:t>
            </a:r>
            <a:r>
              <a:rPr lang="en-US" sz="2400" dirty="0" smtClean="0"/>
              <a:t>band.</a:t>
            </a:r>
            <a:endParaRPr lang="en-US" sz="2400" dirty="0"/>
          </a:p>
        </p:txBody>
      </p:sp>
      <p:pic>
        <p:nvPicPr>
          <p:cNvPr id="4" name="Picture 3" descr="ska_logo_rgb.jpg"/>
          <p:cNvPicPr>
            <a:picLocks noChangeAspect="1"/>
          </p:cNvPicPr>
          <p:nvPr/>
        </p:nvPicPr>
        <p:blipFill>
          <a:blip r:embed="rId2"/>
          <a:stretch>
            <a:fillRect/>
          </a:stretch>
        </p:blipFill>
        <p:spPr>
          <a:xfrm>
            <a:off x="8361988" y="0"/>
            <a:ext cx="782012" cy="938237"/>
          </a:xfrm>
          <a:prstGeom prst="rect">
            <a:avLst/>
          </a:prstGeom>
        </p:spPr>
      </p:pic>
    </p:spTree>
    <p:extLst>
      <p:ext uri="{BB962C8B-B14F-4D97-AF65-F5344CB8AC3E}">
        <p14:creationId xmlns:p14="http://schemas.microsoft.com/office/powerpoint/2010/main" val="16951099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KS1451_04_No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0547"/>
            <a:ext cx="9144000" cy="6948548"/>
          </a:xfrm>
          <a:prstGeom prst="rect">
            <a:avLst/>
          </a:prstGeom>
        </p:spPr>
      </p:pic>
      <p:sp>
        <p:nvSpPr>
          <p:cNvPr id="2" name="Title 1"/>
          <p:cNvSpPr>
            <a:spLocks noGrp="1"/>
          </p:cNvSpPr>
          <p:nvPr>
            <p:ph type="title"/>
          </p:nvPr>
        </p:nvSpPr>
        <p:spPr>
          <a:xfrm>
            <a:off x="0" y="-50643"/>
            <a:ext cx="8686800" cy="732184"/>
          </a:xfrm>
        </p:spPr>
        <p:txBody>
          <a:bodyPr/>
          <a:lstStyle/>
          <a:p>
            <a:r>
              <a:rPr lang="en-US" dirty="0" smtClean="0">
                <a:solidFill>
                  <a:schemeClr val="bg1"/>
                </a:solidFill>
              </a:rPr>
              <a:t>PKS 1451-375: </a:t>
            </a:r>
            <a:r>
              <a:rPr lang="en-US" dirty="0" err="1" smtClean="0">
                <a:solidFill>
                  <a:schemeClr val="bg1"/>
                </a:solidFill>
              </a:rPr>
              <a:t>Blazar</a:t>
            </a:r>
            <a:r>
              <a:rPr lang="en-US" dirty="0" smtClean="0">
                <a:solidFill>
                  <a:schemeClr val="bg1"/>
                </a:solidFill>
              </a:rPr>
              <a:t> </a:t>
            </a:r>
            <a:r>
              <a:rPr lang="en-US" sz="1800" dirty="0" smtClean="0">
                <a:solidFill>
                  <a:schemeClr val="bg1"/>
                </a:solidFill>
              </a:rPr>
              <a:t>(ATEL4536, 4537) </a:t>
            </a:r>
            <a:endParaRPr lang="en-US" sz="1800" dirty="0">
              <a:solidFill>
                <a:schemeClr val="bg1"/>
              </a:solidFill>
            </a:endParaRPr>
          </a:p>
        </p:txBody>
      </p:sp>
      <p:pic>
        <p:nvPicPr>
          <p:cNvPr id="4" name="Picture 3" descr="ska_logo_rgb.jpg"/>
          <p:cNvPicPr>
            <a:picLocks noChangeAspect="1"/>
          </p:cNvPicPr>
          <p:nvPr/>
        </p:nvPicPr>
        <p:blipFill>
          <a:blip r:embed="rId4"/>
          <a:stretch>
            <a:fillRect/>
          </a:stretch>
        </p:blipFill>
        <p:spPr>
          <a:xfrm>
            <a:off x="8361988" y="0"/>
            <a:ext cx="782012" cy="938237"/>
          </a:xfrm>
          <a:prstGeom prst="rect">
            <a:avLst/>
          </a:prstGeom>
        </p:spPr>
      </p:pic>
    </p:spTree>
    <p:extLst>
      <p:ext uri="{BB962C8B-B14F-4D97-AF65-F5344CB8AC3E}">
        <p14:creationId xmlns:p14="http://schemas.microsoft.com/office/powerpoint/2010/main" val="328343241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KS1451_04_Nov_NVSS_CONV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ska_logo_rgb.jpg"/>
          <p:cNvPicPr>
            <a:picLocks noChangeAspect="1"/>
          </p:cNvPicPr>
          <p:nvPr/>
        </p:nvPicPr>
        <p:blipFill>
          <a:blip r:embed="rId3"/>
          <a:stretch>
            <a:fillRect/>
          </a:stretch>
        </p:blipFill>
        <p:spPr>
          <a:xfrm>
            <a:off x="8361988" y="0"/>
            <a:ext cx="782012" cy="938237"/>
          </a:xfrm>
          <a:prstGeom prst="rect">
            <a:avLst/>
          </a:prstGeom>
        </p:spPr>
      </p:pic>
    </p:spTree>
    <p:extLst>
      <p:ext uri="{BB962C8B-B14F-4D97-AF65-F5344CB8AC3E}">
        <p14:creationId xmlns:p14="http://schemas.microsoft.com/office/powerpoint/2010/main" val="41492179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PKS 1451-375</a:t>
            </a:r>
            <a:endParaRPr lang="en-US" dirty="0"/>
          </a:p>
        </p:txBody>
      </p:sp>
      <p:sp>
        <p:nvSpPr>
          <p:cNvPr id="3" name="Shape 245"/>
          <p:cNvSpPr txBox="1"/>
          <p:nvPr/>
        </p:nvSpPr>
        <p:spPr>
          <a:xfrm>
            <a:off x="457200" y="1728514"/>
            <a:ext cx="8575799" cy="4339620"/>
          </a:xfrm>
          <a:prstGeom prst="rect">
            <a:avLst/>
          </a:prstGeom>
        </p:spPr>
        <p:txBody>
          <a:bodyPr lIns="91425" tIns="91425" rIns="91425" bIns="91425" anchor="ctr" anchorCtr="0">
            <a:spAutoFit/>
          </a:bodyPr>
          <a:lstStyle/>
          <a:p>
            <a:r>
              <a:rPr lang="en-US" sz="1800" dirty="0" smtClean="0"/>
              <a:t>R</a:t>
            </a:r>
            <a:r>
              <a:rPr lang="hu-HU" sz="1800" dirty="0" smtClean="0"/>
              <a:t>a : 14</a:t>
            </a:r>
            <a:r>
              <a:rPr lang="hu-HU" sz="1800" dirty="0"/>
              <a:t>:54:27.390 +/- 0.019 </a:t>
            </a:r>
            <a:r>
              <a:rPr lang="hu-HU" sz="1800" dirty="0" smtClean="0"/>
              <a:t>s</a:t>
            </a:r>
            <a:endParaRPr lang="hu-HU" sz="1800" dirty="0"/>
          </a:p>
          <a:p>
            <a:r>
              <a:rPr lang="hu-HU" sz="1800" dirty="0" smtClean="0"/>
              <a:t>dec</a:t>
            </a:r>
            <a:r>
              <a:rPr lang="hu-HU" sz="1800" dirty="0"/>
              <a:t>: -037.47.35.917 +/- 0.337 </a:t>
            </a:r>
            <a:r>
              <a:rPr lang="hu-HU" sz="1800" dirty="0" smtClean="0"/>
              <a:t>arcsec</a:t>
            </a:r>
          </a:p>
          <a:p>
            <a:endParaRPr lang="en-US" sz="1800" dirty="0" smtClean="0"/>
          </a:p>
          <a:p>
            <a:r>
              <a:rPr lang="en-US" sz="1800" dirty="0" smtClean="0"/>
              <a:t>Major </a:t>
            </a:r>
            <a:r>
              <a:rPr lang="en-US" sz="1800" dirty="0"/>
              <a:t>axis FWHM:     4.1546 +/- 0.0059 </a:t>
            </a:r>
            <a:r>
              <a:rPr lang="en-US" sz="1800" dirty="0" err="1"/>
              <a:t>arcmin</a:t>
            </a:r>
            <a:endParaRPr lang="en-US" sz="1800" dirty="0"/>
          </a:p>
          <a:p>
            <a:r>
              <a:rPr lang="en-US" sz="1800" dirty="0"/>
              <a:t>Minor axis FWHM:     1.8705 +/- 0.0133 </a:t>
            </a:r>
            <a:r>
              <a:rPr lang="en-US" sz="1800" dirty="0" err="1"/>
              <a:t>arcmin</a:t>
            </a:r>
            <a:endParaRPr lang="en-US" sz="1800" dirty="0"/>
          </a:p>
          <a:p>
            <a:r>
              <a:rPr lang="en-US" sz="1800" dirty="0"/>
              <a:t>position angle: 142.57 +/- 0.14 </a:t>
            </a:r>
            <a:r>
              <a:rPr lang="en-US" sz="1800" dirty="0" err="1"/>
              <a:t>deg</a:t>
            </a:r>
            <a:endParaRPr lang="en-US" sz="1800" dirty="0"/>
          </a:p>
          <a:p>
            <a:endParaRPr lang="en-US" sz="1800" dirty="0" smtClean="0"/>
          </a:p>
          <a:p>
            <a:r>
              <a:rPr lang="en-US" sz="1800" dirty="0" smtClean="0"/>
              <a:t>Spectral index ~ -0.28</a:t>
            </a:r>
          </a:p>
          <a:p>
            <a:endParaRPr lang="en-US" sz="1800" dirty="0" smtClean="0"/>
          </a:p>
          <a:p>
            <a:r>
              <a:rPr lang="en-US" sz="1800" dirty="0" smtClean="0"/>
              <a:t>Expected Flux density at 1822 = 1.644 </a:t>
            </a:r>
            <a:r>
              <a:rPr lang="en-US" sz="1800" dirty="0" err="1" smtClean="0"/>
              <a:t>Jy</a:t>
            </a:r>
            <a:endParaRPr lang="en-US" sz="1800" dirty="0" smtClean="0"/>
          </a:p>
          <a:p>
            <a:endParaRPr lang="en-US" sz="1800" dirty="0" smtClean="0"/>
          </a:p>
          <a:p>
            <a:r>
              <a:rPr lang="en-US" sz="1800" dirty="0" smtClean="0"/>
              <a:t>Measured flux using KAT-7 </a:t>
            </a:r>
            <a:r>
              <a:rPr lang="en-US" sz="1800" dirty="0"/>
              <a:t>= 1.8696 +/- </a:t>
            </a:r>
            <a:r>
              <a:rPr lang="en-US" sz="1800" dirty="0" smtClean="0"/>
              <a:t>0.0060 </a:t>
            </a:r>
            <a:r>
              <a:rPr lang="en-US" sz="1800" dirty="0" err="1" smtClean="0"/>
              <a:t>Jy</a:t>
            </a:r>
            <a:endParaRPr lang="en-US" sz="1800" dirty="0" smtClean="0"/>
          </a:p>
          <a:p>
            <a:endParaRPr lang="en-US" sz="1800" dirty="0" smtClean="0"/>
          </a:p>
          <a:p>
            <a:endParaRPr lang="en-US" sz="1800" dirty="0" smtClean="0"/>
          </a:p>
          <a:p>
            <a:endParaRPr lang="en-US" sz="1800" dirty="0"/>
          </a:p>
        </p:txBody>
      </p:sp>
      <p:pic>
        <p:nvPicPr>
          <p:cNvPr id="6" name="Picture 5" descr="ska_logo_rgb.jpg"/>
          <p:cNvPicPr>
            <a:picLocks noChangeAspect="1"/>
          </p:cNvPicPr>
          <p:nvPr/>
        </p:nvPicPr>
        <p:blipFill>
          <a:blip r:embed="rId2"/>
          <a:stretch>
            <a:fillRect/>
          </a:stretch>
        </p:blipFill>
        <p:spPr>
          <a:xfrm>
            <a:off x="8361988" y="0"/>
            <a:ext cx="782012" cy="938237"/>
          </a:xfrm>
          <a:prstGeom prst="rect">
            <a:avLst/>
          </a:prstGeom>
        </p:spPr>
      </p:pic>
    </p:spTree>
    <p:extLst>
      <p:ext uri="{BB962C8B-B14F-4D97-AF65-F5344CB8AC3E}">
        <p14:creationId xmlns:p14="http://schemas.microsoft.com/office/powerpoint/2010/main" val="149832380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p:nvPr/>
        </p:nvSpPr>
        <p:spPr>
          <a:xfrm>
            <a:off x="0" y="938237"/>
            <a:ext cx="6605010" cy="5747327"/>
          </a:xfrm>
          <a:prstGeom prst="rect">
            <a:avLst/>
          </a:prstGeom>
          <a:blipFill>
            <a:blip r:embed="rId3"/>
            <a:stretch>
              <a:fillRect/>
            </a:stretch>
          </a:blipFill>
          <a:ln>
            <a:noFill/>
          </a:ln>
        </p:spPr>
      </p:sp>
      <p:sp>
        <p:nvSpPr>
          <p:cNvPr id="329" name="Shape 329"/>
          <p:cNvSpPr txBox="1"/>
          <p:nvPr/>
        </p:nvSpPr>
        <p:spPr>
          <a:xfrm>
            <a:off x="6065700" y="1554335"/>
            <a:ext cx="3078300" cy="4373100"/>
          </a:xfrm>
          <a:prstGeom prst="rect">
            <a:avLst/>
          </a:prstGeom>
          <a:noFill/>
        </p:spPr>
        <p:txBody>
          <a:bodyPr lIns="91425" tIns="91425" rIns="91425" bIns="91425" anchor="t" anchorCtr="0">
            <a:spAutoFit/>
          </a:bodyPr>
          <a:lstStyle/>
          <a:p>
            <a:pPr lvl="0" rtl="0">
              <a:lnSpc>
                <a:spcPct val="115000"/>
              </a:lnSpc>
              <a:buNone/>
            </a:pPr>
            <a:r>
              <a:rPr lang="en" sz="1800" b="1"/>
              <a:t>Aim for observation</a:t>
            </a:r>
          </a:p>
          <a:p>
            <a:pPr marL="457200" lvl="0" indent="-342900" rtl="0">
              <a:lnSpc>
                <a:spcPct val="115000"/>
              </a:lnSpc>
              <a:buClr>
                <a:srgbClr val="000000"/>
              </a:buClr>
              <a:buSzPct val="166666"/>
              <a:buFont typeface="Arial"/>
              <a:buChar char="•"/>
            </a:pPr>
            <a:r>
              <a:rPr lang="en" sz="1800"/>
              <a:t>check for diffuse synchrotron emission</a:t>
            </a:r>
          </a:p>
          <a:p>
            <a:pPr marL="457200" lvl="0" indent="-342900" rtl="0">
              <a:lnSpc>
                <a:spcPct val="115000"/>
              </a:lnSpc>
              <a:buClr>
                <a:srgbClr val="000000"/>
              </a:buClr>
              <a:buSzPct val="166666"/>
              <a:buFont typeface="Arial"/>
              <a:buChar char="•"/>
            </a:pPr>
            <a:r>
              <a:rPr lang="en" sz="1800"/>
              <a:t>check polarization</a:t>
            </a:r>
          </a:p>
          <a:p>
            <a:pPr marL="457200" lvl="0" indent="-342900" rtl="0">
              <a:lnSpc>
                <a:spcPct val="115000"/>
              </a:lnSpc>
              <a:buClr>
                <a:srgbClr val="000000"/>
              </a:buClr>
              <a:buSzPct val="166666"/>
              <a:buFont typeface="Arial"/>
              <a:buChar char="•"/>
            </a:pPr>
            <a:r>
              <a:rPr lang="en" sz="1800"/>
              <a:t>derive spectral index and look for break in spectrum (derive/confirm physical parameters)</a:t>
            </a:r>
          </a:p>
          <a:p>
            <a:pPr marL="457200" marR="0" lvl="0" indent="-317500" algn="l" rtl="0">
              <a:lnSpc>
                <a:spcPct val="115000"/>
              </a:lnSpc>
              <a:spcBef>
                <a:spcPts val="0"/>
              </a:spcBef>
              <a:spcAft>
                <a:spcPts val="0"/>
              </a:spcAft>
              <a:buClr>
                <a:srgbClr val="000000"/>
              </a:buClr>
              <a:buSzPct val="129629"/>
              <a:buFont typeface="Arial"/>
              <a:buChar char="•"/>
            </a:pPr>
            <a:r>
              <a:rPr lang="en" sz="1800"/>
              <a:t>if no detection: may get only an upper limit</a:t>
            </a:r>
          </a:p>
          <a:p>
            <a:pPr marL="457200" marR="0" lvl="0" indent="-317500" algn="l" rtl="0">
              <a:lnSpc>
                <a:spcPct val="115000"/>
              </a:lnSpc>
              <a:spcBef>
                <a:spcPts val="0"/>
              </a:spcBef>
              <a:spcAft>
                <a:spcPts val="0"/>
              </a:spcAft>
              <a:buClr>
                <a:srgbClr val="000000"/>
              </a:buClr>
              <a:buSzPct val="129629"/>
              <a:buFont typeface="Arial"/>
              <a:buChar char="•"/>
            </a:pPr>
            <a:r>
              <a:rPr lang="en" sz="1800"/>
              <a:t>check expected rms using long integration.</a:t>
            </a:r>
          </a:p>
        </p:txBody>
      </p:sp>
      <p:sp>
        <p:nvSpPr>
          <p:cNvPr id="330" name="Shape 330"/>
          <p:cNvSpPr txBox="1">
            <a:spLocks noGrp="1"/>
          </p:cNvSpPr>
          <p:nvPr>
            <p:ph type="title"/>
          </p:nvPr>
        </p:nvSpPr>
        <p:spPr>
          <a:xfrm>
            <a:off x="0" y="199604"/>
            <a:ext cx="8686800" cy="738633"/>
          </a:xfrm>
          <a:prstGeom prst="rect">
            <a:avLst/>
          </a:prstGeom>
        </p:spPr>
        <p:txBody>
          <a:bodyPr wrap="square" lIns="91425" tIns="91425" rIns="91425" bIns="91425" anchor="b" anchorCtr="0">
            <a:spAutoFit/>
          </a:bodyPr>
          <a:lstStyle/>
          <a:p>
            <a:pPr>
              <a:buNone/>
            </a:pPr>
            <a:r>
              <a:rPr lang="en" dirty="0"/>
              <a:t>El Gordo (</a:t>
            </a:r>
            <a:r>
              <a:rPr lang="en" sz="1800" b="0" dirty="0">
                <a:solidFill>
                  <a:srgbClr val="000000"/>
                </a:solidFill>
              </a:rPr>
              <a:t>ACT-CL J0102-4915</a:t>
            </a:r>
            <a:r>
              <a:rPr lang="en" b="0" dirty="0">
                <a:solidFill>
                  <a:srgbClr val="000000"/>
                </a:solidFill>
              </a:rPr>
              <a:t>)</a:t>
            </a:r>
          </a:p>
        </p:txBody>
      </p:sp>
      <p:pic>
        <p:nvPicPr>
          <p:cNvPr id="5" name="Picture 4" descr="ska_logo_rgb.jpg"/>
          <p:cNvPicPr>
            <a:picLocks noChangeAspect="1"/>
          </p:cNvPicPr>
          <p:nvPr/>
        </p:nvPicPr>
        <p:blipFill>
          <a:blip r:embed="rId4"/>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p:nvPr/>
        </p:nvSpPr>
        <p:spPr>
          <a:xfrm>
            <a:off x="1019650" y="547539"/>
            <a:ext cx="7513341" cy="6109668"/>
          </a:xfrm>
          <a:prstGeom prst="rect">
            <a:avLst/>
          </a:prstGeom>
          <a:blipFill>
            <a:blip r:embed="rId3"/>
            <a:stretch>
              <a:fillRect/>
            </a:stretch>
          </a:blipFill>
          <a:ln>
            <a:noFill/>
          </a:ln>
        </p:spPr>
      </p:sp>
      <p:cxnSp>
        <p:nvCxnSpPr>
          <p:cNvPr id="337" name="Shape 337"/>
          <p:cNvCxnSpPr/>
          <p:nvPr/>
        </p:nvCxnSpPr>
        <p:spPr>
          <a:xfrm rot="10800000">
            <a:off x="5288574" y="3575942"/>
            <a:ext cx="2225700" cy="827100"/>
          </a:xfrm>
          <a:prstGeom prst="straightConnector1">
            <a:avLst/>
          </a:prstGeom>
          <a:noFill/>
          <a:ln w="19050" cap="flat">
            <a:solidFill>
              <a:schemeClr val="dk2"/>
            </a:solidFill>
            <a:prstDash val="solid"/>
            <a:round/>
            <a:headEnd type="none" w="lg" len="lg"/>
            <a:tailEnd type="triangle" w="lg" len="lg"/>
          </a:ln>
        </p:spPr>
      </p:cxnSp>
      <p:sp>
        <p:nvSpPr>
          <p:cNvPr id="338" name="Shape 338"/>
          <p:cNvSpPr txBox="1"/>
          <p:nvPr/>
        </p:nvSpPr>
        <p:spPr>
          <a:xfrm>
            <a:off x="7514275" y="4082568"/>
            <a:ext cx="1518899" cy="1600500"/>
          </a:xfrm>
          <a:prstGeom prst="rect">
            <a:avLst/>
          </a:prstGeom>
          <a:noFill/>
        </p:spPr>
        <p:txBody>
          <a:bodyPr lIns="91425" tIns="91425" rIns="91425" bIns="91425" anchor="t" anchorCtr="0">
            <a:spAutoFit/>
          </a:bodyPr>
          <a:lstStyle/>
          <a:p>
            <a:pPr>
              <a:buNone/>
            </a:pPr>
            <a:r>
              <a:rPr lang="en"/>
              <a:t>These sources are just above the detection limit of SUMSS but well detected with KAT-7</a:t>
            </a:r>
          </a:p>
        </p:txBody>
      </p:sp>
      <p:cxnSp>
        <p:nvCxnSpPr>
          <p:cNvPr id="339" name="Shape 339"/>
          <p:cNvCxnSpPr/>
          <p:nvPr/>
        </p:nvCxnSpPr>
        <p:spPr>
          <a:xfrm flipH="1">
            <a:off x="4807324" y="5335493"/>
            <a:ext cx="2691900" cy="330899"/>
          </a:xfrm>
          <a:prstGeom prst="straightConnector1">
            <a:avLst/>
          </a:prstGeom>
          <a:noFill/>
          <a:ln w="19050" cap="flat">
            <a:solidFill>
              <a:schemeClr val="dk2"/>
            </a:solidFill>
            <a:prstDash val="solid"/>
            <a:round/>
            <a:headEnd type="none" w="lg" len="lg"/>
            <a:tailEnd type="triangle" w="lg" len="lg"/>
          </a:ln>
        </p:spPr>
      </p:cxnSp>
      <p:sp>
        <p:nvSpPr>
          <p:cNvPr id="336" name="Shape 336"/>
          <p:cNvSpPr txBox="1">
            <a:spLocks noGrp="1"/>
          </p:cNvSpPr>
          <p:nvPr>
            <p:ph type="title"/>
          </p:nvPr>
        </p:nvSpPr>
        <p:spPr>
          <a:xfrm>
            <a:off x="0" y="199604"/>
            <a:ext cx="8686800" cy="738633"/>
          </a:xfrm>
          <a:prstGeom prst="rect">
            <a:avLst/>
          </a:prstGeom>
        </p:spPr>
        <p:txBody>
          <a:bodyPr wrap="square" lIns="91425" tIns="91425" rIns="91425" bIns="91425" anchor="b" anchorCtr="0">
            <a:spAutoFit/>
          </a:bodyPr>
          <a:lstStyle/>
          <a:p>
            <a:pPr>
              <a:buNone/>
            </a:pPr>
            <a:r>
              <a:rPr lang="en" dirty="0"/>
              <a:t>Comparison with SUMMS</a:t>
            </a:r>
          </a:p>
        </p:txBody>
      </p:sp>
      <p:pic>
        <p:nvPicPr>
          <p:cNvPr id="7" name="Picture 6" descr="ska_logo_rgb.jpg"/>
          <p:cNvPicPr>
            <a:picLocks noChangeAspect="1"/>
          </p:cNvPicPr>
          <p:nvPr/>
        </p:nvPicPr>
        <p:blipFill>
          <a:blip r:embed="rId4"/>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p:nvPr/>
        </p:nvSpPr>
        <p:spPr>
          <a:xfrm>
            <a:off x="1509851" y="121051"/>
            <a:ext cx="7634148" cy="6206389"/>
          </a:xfrm>
          <a:prstGeom prst="rect">
            <a:avLst/>
          </a:prstGeom>
          <a:blipFill>
            <a:blip r:embed="rId3"/>
            <a:stretch>
              <a:fillRect/>
            </a:stretch>
          </a:blipFill>
          <a:ln>
            <a:noFill/>
          </a:ln>
        </p:spPr>
      </p:sp>
      <p:cxnSp>
        <p:nvCxnSpPr>
          <p:cNvPr id="345" name="Shape 345"/>
          <p:cNvCxnSpPr/>
          <p:nvPr/>
        </p:nvCxnSpPr>
        <p:spPr>
          <a:xfrm rot="10800000" flipH="1">
            <a:off x="1255175" y="3420099"/>
            <a:ext cx="2219399" cy="418200"/>
          </a:xfrm>
          <a:prstGeom prst="straightConnector1">
            <a:avLst/>
          </a:prstGeom>
          <a:noFill/>
          <a:ln w="28575" cap="flat">
            <a:solidFill>
              <a:srgbClr val="000000"/>
            </a:solidFill>
            <a:prstDash val="solid"/>
            <a:round/>
            <a:headEnd type="none" w="lg" len="lg"/>
            <a:tailEnd type="triangle" w="lg" len="lg"/>
          </a:ln>
        </p:spPr>
      </p:cxnSp>
      <p:cxnSp>
        <p:nvCxnSpPr>
          <p:cNvPr id="346" name="Shape 346"/>
          <p:cNvCxnSpPr/>
          <p:nvPr/>
        </p:nvCxnSpPr>
        <p:spPr>
          <a:xfrm>
            <a:off x="1273375" y="4129350"/>
            <a:ext cx="1582799" cy="272699"/>
          </a:xfrm>
          <a:prstGeom prst="straightConnector1">
            <a:avLst/>
          </a:prstGeom>
          <a:noFill/>
          <a:ln w="28575" cap="flat">
            <a:solidFill>
              <a:srgbClr val="000000"/>
            </a:solidFill>
            <a:prstDash val="solid"/>
            <a:round/>
            <a:headEnd type="none" w="lg" len="lg"/>
            <a:tailEnd type="triangle" w="lg" len="lg"/>
          </a:ln>
        </p:spPr>
      </p:cxnSp>
      <p:sp>
        <p:nvSpPr>
          <p:cNvPr id="347" name="Shape 347"/>
          <p:cNvSpPr txBox="1"/>
          <p:nvPr/>
        </p:nvSpPr>
        <p:spPr>
          <a:xfrm>
            <a:off x="72775" y="3765525"/>
            <a:ext cx="1200600" cy="738633"/>
          </a:xfrm>
          <a:prstGeom prst="rect">
            <a:avLst/>
          </a:prstGeom>
          <a:noFill/>
        </p:spPr>
        <p:txBody>
          <a:bodyPr lIns="91425" tIns="91425" rIns="91425" bIns="91425" anchor="t" anchorCtr="0">
            <a:spAutoFit/>
          </a:bodyPr>
          <a:lstStyle/>
          <a:p>
            <a:pPr>
              <a:buNone/>
            </a:pPr>
            <a:r>
              <a:rPr lang="en" sz="1800" b="1" dirty="0"/>
              <a:t>radio relics</a:t>
            </a:r>
          </a:p>
        </p:txBody>
      </p:sp>
      <p:pic>
        <p:nvPicPr>
          <p:cNvPr id="6" name="Picture 5" descr="ska_logo_rgb.jpg"/>
          <p:cNvPicPr>
            <a:picLocks noChangeAspect="1"/>
          </p:cNvPicPr>
          <p:nvPr/>
        </p:nvPicPr>
        <p:blipFill>
          <a:blip r:embed="rId4"/>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O05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9144000" cy="5176409"/>
          </a:xfrm>
          <a:prstGeom prst="rect">
            <a:avLst/>
          </a:prstGeom>
        </p:spPr>
      </p:pic>
      <p:sp>
        <p:nvSpPr>
          <p:cNvPr id="2" name="Title 1"/>
          <p:cNvSpPr>
            <a:spLocks noGrp="1"/>
          </p:cNvSpPr>
          <p:nvPr>
            <p:ph type="title"/>
          </p:nvPr>
        </p:nvSpPr>
        <p:spPr>
          <a:xfrm>
            <a:off x="0" y="274637"/>
            <a:ext cx="8686800" cy="563563"/>
          </a:xfrm>
        </p:spPr>
        <p:txBody>
          <a:bodyPr/>
          <a:lstStyle/>
          <a:p>
            <a:r>
              <a:rPr lang="en-US" dirty="0" smtClean="0"/>
              <a:t>ACO 0520 – radio halo – </a:t>
            </a:r>
            <a:r>
              <a:rPr lang="en-US" sz="1800" dirty="0" smtClean="0"/>
              <a:t>(</a:t>
            </a:r>
            <a:r>
              <a:rPr lang="en-US" sz="1800" dirty="0" err="1" smtClean="0"/>
              <a:t>Zwart</a:t>
            </a:r>
            <a:r>
              <a:rPr lang="en-US" sz="1800" dirty="0" smtClean="0"/>
              <a:t>, </a:t>
            </a:r>
            <a:r>
              <a:rPr lang="en-US" sz="1800" dirty="0" smtClean="0"/>
              <a:t>J., Dean, R.)</a:t>
            </a:r>
            <a:endParaRPr lang="en-US" sz="1800" dirty="0"/>
          </a:p>
        </p:txBody>
      </p:sp>
      <p:sp>
        <p:nvSpPr>
          <p:cNvPr id="4" name="TextBox 3"/>
          <p:cNvSpPr txBox="1"/>
          <p:nvPr/>
        </p:nvSpPr>
        <p:spPr>
          <a:xfrm>
            <a:off x="774423" y="6014609"/>
            <a:ext cx="7589346" cy="523220"/>
          </a:xfrm>
          <a:prstGeom prst="rect">
            <a:avLst/>
          </a:prstGeom>
          <a:noFill/>
        </p:spPr>
        <p:txBody>
          <a:bodyPr wrap="square" rtlCol="0">
            <a:spAutoFit/>
          </a:bodyPr>
          <a:lstStyle/>
          <a:p>
            <a:r>
              <a:rPr lang="en-US" dirty="0" err="1"/>
              <a:t>Girardi</a:t>
            </a:r>
            <a:r>
              <a:rPr lang="en-US" dirty="0"/>
              <a:t> et al, 2008, showed that ACO0520 is a cluster forming at the crossing of three filaments</a:t>
            </a:r>
            <a:r>
              <a:rPr lang="en-US" dirty="0" smtClean="0"/>
              <a:t>?</a:t>
            </a:r>
            <a:endParaRPr lang="en-US" dirty="0"/>
          </a:p>
        </p:txBody>
      </p:sp>
      <p:pic>
        <p:nvPicPr>
          <p:cNvPr id="5" name="Picture 4" descr="ska_logo_rgb.jpg"/>
          <p:cNvPicPr>
            <a:picLocks noChangeAspect="1"/>
          </p:cNvPicPr>
          <p:nvPr/>
        </p:nvPicPr>
        <p:blipFill>
          <a:blip r:embed="rId4"/>
          <a:stretch>
            <a:fillRect/>
          </a:stretch>
        </p:blipFill>
        <p:spPr>
          <a:xfrm>
            <a:off x="8361988" y="0"/>
            <a:ext cx="782012" cy="938237"/>
          </a:xfrm>
          <a:prstGeom prst="rect">
            <a:avLst/>
          </a:prstGeom>
        </p:spPr>
      </p:pic>
      <p:pic>
        <p:nvPicPr>
          <p:cNvPr id="6" name="Picture 5" descr="ACO0520_ZOOM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060" y="838200"/>
            <a:ext cx="6199133" cy="5142033"/>
          </a:xfrm>
          <a:prstGeom prst="rect">
            <a:avLst/>
          </a:prstGeom>
        </p:spPr>
      </p:pic>
    </p:spTree>
    <p:extLst>
      <p:ext uri="{BB962C8B-B14F-4D97-AF65-F5344CB8AC3E}">
        <p14:creationId xmlns:p14="http://schemas.microsoft.com/office/powerpoint/2010/main" val="2525825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CO0520_ZOOMED_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5780"/>
            <a:ext cx="9144000" cy="6244683"/>
          </a:xfrm>
          <a:prstGeom prst="rect">
            <a:avLst/>
          </a:prstGeom>
        </p:spPr>
      </p:pic>
      <p:pic>
        <p:nvPicPr>
          <p:cNvPr id="3" name="Picture 2" descr="ska_logo_rgb.jpg"/>
          <p:cNvPicPr>
            <a:picLocks noChangeAspect="1"/>
          </p:cNvPicPr>
          <p:nvPr/>
        </p:nvPicPr>
        <p:blipFill>
          <a:blip r:embed="rId4"/>
          <a:stretch>
            <a:fillRect/>
          </a:stretch>
        </p:blipFill>
        <p:spPr>
          <a:xfrm>
            <a:off x="8361988" y="0"/>
            <a:ext cx="782012" cy="938237"/>
          </a:xfrm>
          <a:prstGeom prst="rect">
            <a:avLst/>
          </a:prstGeom>
        </p:spPr>
      </p:pic>
    </p:spTree>
    <p:extLst>
      <p:ext uri="{BB962C8B-B14F-4D97-AF65-F5344CB8AC3E}">
        <p14:creationId xmlns:p14="http://schemas.microsoft.com/office/powerpoint/2010/main" val="738373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RXC J2003.5-2323 </a:t>
            </a:r>
            <a:r>
              <a:rPr lang="en-US" dirty="0" smtClean="0"/>
              <a:t>– </a:t>
            </a:r>
            <a:r>
              <a:rPr lang="en-US" sz="1800" dirty="0" smtClean="0"/>
              <a:t>( </a:t>
            </a:r>
            <a:r>
              <a:rPr lang="en-US" sz="1800" dirty="0" err="1" smtClean="0"/>
              <a:t>UKZn</a:t>
            </a:r>
            <a:r>
              <a:rPr lang="en-US" sz="1800" dirty="0" smtClean="0"/>
              <a:t> – Knowles, </a:t>
            </a:r>
            <a:r>
              <a:rPr lang="en-US" sz="1800" dirty="0" err="1" smtClean="0"/>
              <a:t>Moodley</a:t>
            </a:r>
            <a:r>
              <a:rPr lang="en-US" sz="1800" dirty="0" smtClean="0"/>
              <a:t>)</a:t>
            </a:r>
            <a:endParaRPr lang="en-US" sz="1800" dirty="0"/>
          </a:p>
        </p:txBody>
      </p:sp>
      <p:sp>
        <p:nvSpPr>
          <p:cNvPr id="3" name="TextBox 2"/>
          <p:cNvSpPr txBox="1"/>
          <p:nvPr/>
        </p:nvSpPr>
        <p:spPr>
          <a:xfrm>
            <a:off x="457200" y="1433317"/>
            <a:ext cx="8229600" cy="5078314"/>
          </a:xfrm>
          <a:prstGeom prst="rect">
            <a:avLst/>
          </a:prstGeom>
          <a:noFill/>
        </p:spPr>
        <p:txBody>
          <a:bodyPr wrap="square" rtlCol="0">
            <a:spAutoFit/>
          </a:bodyPr>
          <a:lstStyle/>
          <a:p>
            <a:r>
              <a:rPr lang="en-US" sz="1800" dirty="0" err="1" smtClean="0"/>
              <a:t>Giancintucci</a:t>
            </a:r>
            <a:r>
              <a:rPr lang="en-US" sz="1800" dirty="0" smtClean="0"/>
              <a:t> et al . 2009</a:t>
            </a:r>
          </a:p>
          <a:p>
            <a:r>
              <a:rPr lang="en-US" sz="1800" dirty="0" smtClean="0"/>
              <a:t>X</a:t>
            </a:r>
            <a:r>
              <a:rPr lang="en-US" sz="1800" dirty="0"/>
              <a:t>-ray luminous and massive galaxy cluster at redshift z=</a:t>
            </a:r>
            <a:r>
              <a:rPr lang="en-US" sz="1800" dirty="0" smtClean="0"/>
              <a:t>0.317</a:t>
            </a:r>
          </a:p>
          <a:p>
            <a:endParaRPr lang="en-US" sz="1800" dirty="0" smtClean="0"/>
          </a:p>
          <a:p>
            <a:r>
              <a:rPr lang="en-US" sz="1800" dirty="0"/>
              <a:t>	</a:t>
            </a:r>
            <a:r>
              <a:rPr lang="en-US" sz="1800" dirty="0" smtClean="0"/>
              <a:t>RAJ2000</a:t>
            </a:r>
            <a:r>
              <a:rPr lang="en-US" sz="1800" dirty="0"/>
              <a:t>	20h03m30.4s</a:t>
            </a:r>
          </a:p>
          <a:p>
            <a:r>
              <a:rPr lang="en-US" sz="1800" dirty="0" smtClean="0"/>
              <a:t>	DecJ2000</a:t>
            </a:r>
            <a:r>
              <a:rPr lang="en-US" sz="1800" dirty="0"/>
              <a:t>	-232305  </a:t>
            </a:r>
          </a:p>
          <a:p>
            <a:r>
              <a:rPr lang="en-US" sz="1800" dirty="0" smtClean="0"/>
              <a:t>	z</a:t>
            </a:r>
            <a:r>
              <a:rPr lang="en-US" sz="1800" dirty="0"/>
              <a:t>	</a:t>
            </a:r>
            <a:r>
              <a:rPr lang="en-US" sz="1800" dirty="0" smtClean="0"/>
              <a:t>	0.317</a:t>
            </a:r>
            <a:endParaRPr lang="en-US" sz="1800" dirty="0"/>
          </a:p>
          <a:p>
            <a:r>
              <a:rPr lang="en-US" sz="1800" dirty="0"/>
              <a:t>	</a:t>
            </a:r>
            <a:r>
              <a:rPr lang="en-US" sz="1800" dirty="0" smtClean="0"/>
              <a:t>Lx (0.1- 2.4 </a:t>
            </a:r>
            <a:r>
              <a:rPr lang="en-US" sz="1800" dirty="0" err="1" smtClean="0"/>
              <a:t>KeV</a:t>
            </a:r>
            <a:r>
              <a:rPr lang="en-US" sz="1800" dirty="0" smtClean="0"/>
              <a:t>)	9.25x10</a:t>
            </a:r>
            <a:r>
              <a:rPr lang="en-US" sz="1800" baseline="30000" dirty="0" smtClean="0"/>
              <a:t>44</a:t>
            </a:r>
            <a:r>
              <a:rPr lang="en-US" sz="1800" dirty="0" smtClean="0"/>
              <a:t> ergs s</a:t>
            </a:r>
            <a:r>
              <a:rPr lang="en-US" sz="1800" baseline="30000" dirty="0" smtClean="0"/>
              <a:t>-1</a:t>
            </a:r>
            <a:endParaRPr lang="en-US" sz="1800" dirty="0" smtClean="0"/>
          </a:p>
          <a:p>
            <a:r>
              <a:rPr lang="en-US" sz="1800" dirty="0"/>
              <a:t>	</a:t>
            </a:r>
            <a:r>
              <a:rPr lang="en-US" sz="1800" dirty="0" err="1" smtClean="0"/>
              <a:t>Mv</a:t>
            </a:r>
            <a:r>
              <a:rPr lang="en-US" sz="1800" dirty="0" smtClean="0"/>
              <a:t>		</a:t>
            </a:r>
            <a:r>
              <a:rPr lang="en-US" sz="1800" dirty="0"/>
              <a:t>2.05x10</a:t>
            </a:r>
            <a:r>
              <a:rPr lang="en-US" sz="1800" baseline="30000" dirty="0"/>
              <a:t>15</a:t>
            </a:r>
            <a:r>
              <a:rPr lang="en-US" sz="1800" dirty="0"/>
              <a:t> </a:t>
            </a:r>
            <a:r>
              <a:rPr lang="en-US" sz="1800" dirty="0" smtClean="0"/>
              <a:t>Mo</a:t>
            </a:r>
            <a:endParaRPr lang="en-US" sz="1800" dirty="0"/>
          </a:p>
          <a:p>
            <a:r>
              <a:rPr lang="en-US" sz="1800" dirty="0"/>
              <a:t>	</a:t>
            </a:r>
            <a:r>
              <a:rPr lang="en-US" sz="1800" dirty="0" err="1" smtClean="0"/>
              <a:t>Rv</a:t>
            </a:r>
            <a:r>
              <a:rPr lang="en-US" sz="1800" dirty="0" smtClean="0"/>
              <a:t> 		2.75 </a:t>
            </a:r>
            <a:r>
              <a:rPr lang="en-US" sz="1800" dirty="0" err="1" smtClean="0"/>
              <a:t>Mpc</a:t>
            </a:r>
            <a:endParaRPr lang="en-US" sz="1800" dirty="0" smtClean="0"/>
          </a:p>
          <a:p>
            <a:endParaRPr lang="en-US" sz="1800" dirty="0"/>
          </a:p>
          <a:p>
            <a:r>
              <a:rPr lang="en-US" sz="1800" dirty="0" smtClean="0"/>
              <a:t>RXC </a:t>
            </a:r>
            <a:r>
              <a:rPr lang="en-US" sz="1800" dirty="0"/>
              <a:t>J2003.5-2323 hosts a cluster scale radio source classified as a giant radio halo (</a:t>
            </a:r>
            <a:r>
              <a:rPr lang="en-US" sz="1800" dirty="0" err="1"/>
              <a:t>Venturi</a:t>
            </a:r>
            <a:r>
              <a:rPr lang="en-US" sz="1800" dirty="0"/>
              <a:t> et al. </a:t>
            </a:r>
            <a:r>
              <a:rPr lang="en-US" sz="1800" dirty="0" smtClean="0"/>
              <a:t>2007)</a:t>
            </a:r>
          </a:p>
          <a:p>
            <a:endParaRPr lang="en-US" sz="1800" dirty="0" smtClean="0"/>
          </a:p>
          <a:p>
            <a:r>
              <a:rPr lang="en-US" sz="1800" dirty="0" smtClean="0"/>
              <a:t>S(1.4GHz) = 35+- 2 </a:t>
            </a:r>
            <a:r>
              <a:rPr lang="en-US" sz="1800" dirty="0" err="1" smtClean="0"/>
              <a:t>mJy</a:t>
            </a:r>
            <a:endParaRPr lang="en-US" sz="1800" dirty="0" smtClean="0"/>
          </a:p>
          <a:p>
            <a:endParaRPr lang="en-US" sz="1800" dirty="0"/>
          </a:p>
          <a:p>
            <a:r>
              <a:rPr lang="en-US" sz="1800" dirty="0" smtClean="0"/>
              <a:t>α = 1.27 (Typical giant radio halo , </a:t>
            </a:r>
            <a:r>
              <a:rPr lang="en-US" sz="1800" dirty="0" err="1" smtClean="0"/>
              <a:t>Feretti</a:t>
            </a:r>
            <a:r>
              <a:rPr lang="en-US" sz="1800" dirty="0" smtClean="0"/>
              <a:t> 2005)</a:t>
            </a:r>
          </a:p>
          <a:p>
            <a:endParaRPr lang="en-US" sz="1800" dirty="0" smtClean="0"/>
          </a:p>
          <a:p>
            <a:endParaRPr lang="en-US" sz="1800" dirty="0"/>
          </a:p>
        </p:txBody>
      </p:sp>
      <p:pic>
        <p:nvPicPr>
          <p:cNvPr id="4" name="Picture 3" descr="ska_logo_rgb.jpg"/>
          <p:cNvPicPr>
            <a:picLocks noChangeAspect="1"/>
          </p:cNvPicPr>
          <p:nvPr/>
        </p:nvPicPr>
        <p:blipFill>
          <a:blip r:embed="rId3"/>
          <a:stretch>
            <a:fillRect/>
          </a:stretch>
        </p:blipFill>
        <p:spPr>
          <a:xfrm>
            <a:off x="8361988" y="0"/>
            <a:ext cx="782012" cy="938237"/>
          </a:xfrm>
          <a:prstGeom prst="rect">
            <a:avLst/>
          </a:prstGeom>
        </p:spPr>
      </p:pic>
    </p:spTree>
    <p:extLst>
      <p:ext uri="{BB962C8B-B14F-4D97-AF65-F5344CB8AC3E}">
        <p14:creationId xmlns:p14="http://schemas.microsoft.com/office/powerpoint/2010/main" val="10451961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0" y="69405"/>
            <a:ext cx="8686800" cy="738633"/>
          </a:xfrm>
          <a:prstGeom prst="rect">
            <a:avLst/>
          </a:prstGeom>
        </p:spPr>
        <p:txBody>
          <a:bodyPr wrap="square" lIns="91425" tIns="91425" rIns="91425" bIns="91425" anchor="b" anchorCtr="0">
            <a:spAutoFit/>
          </a:bodyPr>
          <a:lstStyle/>
          <a:p>
            <a:pPr lvl="0">
              <a:buClr>
                <a:srgbClr val="000000"/>
              </a:buClr>
              <a:buSzPct val="30555"/>
              <a:buFont typeface="Arial"/>
              <a:buNone/>
            </a:pPr>
            <a:r>
              <a:rPr lang="en" dirty="0"/>
              <a:t>SVP - MLS Involvements</a:t>
            </a:r>
          </a:p>
        </p:txBody>
      </p:sp>
      <p:sp>
        <p:nvSpPr>
          <p:cNvPr id="189" name="Shape 189"/>
          <p:cNvSpPr txBox="1">
            <a:spLocks noGrp="1"/>
          </p:cNvSpPr>
          <p:nvPr>
            <p:ph type="body" idx="1"/>
          </p:nvPr>
        </p:nvSpPr>
        <p:spPr>
          <a:xfrm>
            <a:off x="457200" y="838200"/>
            <a:ext cx="8371200" cy="4493508"/>
          </a:xfrm>
          <a:prstGeom prst="rect">
            <a:avLst/>
          </a:prstGeom>
        </p:spPr>
        <p:txBody>
          <a:bodyPr lIns="91425" tIns="91425" rIns="91425" bIns="91425" anchor="t" anchorCtr="0">
            <a:spAutoFit/>
          </a:bodyPr>
          <a:lstStyle/>
          <a:p>
            <a:pPr marL="457200" marR="0" lvl="0" indent="-419100" algn="l" rtl="0">
              <a:lnSpc>
                <a:spcPct val="100000"/>
              </a:lnSpc>
              <a:spcBef>
                <a:spcPts val="600"/>
              </a:spcBef>
              <a:spcAft>
                <a:spcPts val="0"/>
              </a:spcAft>
              <a:buClr>
                <a:schemeClr val="dk1"/>
              </a:buClr>
              <a:buSzPct val="208333"/>
              <a:buFont typeface="Arial"/>
              <a:buChar char="•"/>
            </a:pPr>
            <a:r>
              <a:rPr lang="en" sz="2000" dirty="0">
                <a:solidFill>
                  <a:srgbClr val="000000"/>
                </a:solidFill>
              </a:rPr>
              <a:t>ThunderKAT - currently in planning stage (work on Cir X-1 data underway)</a:t>
            </a:r>
          </a:p>
          <a:p>
            <a:pPr marL="457200" marR="0" lvl="0" indent="-419100" algn="l" rtl="0">
              <a:lnSpc>
                <a:spcPct val="100000"/>
              </a:lnSpc>
              <a:spcBef>
                <a:spcPts val="600"/>
              </a:spcBef>
              <a:spcAft>
                <a:spcPts val="0"/>
              </a:spcAft>
              <a:buClr>
                <a:schemeClr val="dk1"/>
              </a:buClr>
              <a:buSzPct val="208333"/>
              <a:buFont typeface="Arial"/>
              <a:buChar char="•"/>
            </a:pPr>
            <a:r>
              <a:rPr lang="en" sz="2000" dirty="0">
                <a:solidFill>
                  <a:srgbClr val="000000"/>
                </a:solidFill>
              </a:rPr>
              <a:t>Trappum - awaiting beamformer, initial discussions.</a:t>
            </a:r>
          </a:p>
          <a:p>
            <a:pPr marL="457200" marR="0" lvl="0" indent="-419100" algn="l" rtl="0">
              <a:lnSpc>
                <a:spcPct val="100000"/>
              </a:lnSpc>
              <a:spcBef>
                <a:spcPts val="600"/>
              </a:spcBef>
              <a:spcAft>
                <a:spcPts val="0"/>
              </a:spcAft>
              <a:buClr>
                <a:schemeClr val="dk1"/>
              </a:buClr>
              <a:buSzPct val="208333"/>
              <a:buFont typeface="Arial"/>
              <a:buChar char="•"/>
            </a:pPr>
            <a:r>
              <a:rPr lang="en" sz="2000" dirty="0">
                <a:solidFill>
                  <a:srgbClr val="000000"/>
                </a:solidFill>
              </a:rPr>
              <a:t>Pulsars - awaiting beamformer, have had initial discussions regarding monitoring program.</a:t>
            </a:r>
          </a:p>
          <a:p>
            <a:pPr marL="457200" marR="0" lvl="0" indent="-419100" algn="l" rtl="0">
              <a:lnSpc>
                <a:spcPct val="100000"/>
              </a:lnSpc>
              <a:spcBef>
                <a:spcPts val="600"/>
              </a:spcBef>
              <a:spcAft>
                <a:spcPts val="0"/>
              </a:spcAft>
              <a:buClr>
                <a:schemeClr val="dk1"/>
              </a:buClr>
              <a:buSzPct val="208333"/>
              <a:buFont typeface="Arial"/>
              <a:buChar char="•"/>
            </a:pPr>
            <a:r>
              <a:rPr lang="en" sz="2000" dirty="0">
                <a:solidFill>
                  <a:srgbClr val="000000"/>
                </a:solidFill>
              </a:rPr>
              <a:t>MIGHTEE - observations underway on candidate fields.</a:t>
            </a:r>
          </a:p>
          <a:p>
            <a:pPr marL="457200" marR="0" lvl="0" indent="-419100" algn="l" rtl="0">
              <a:lnSpc>
                <a:spcPct val="100000"/>
              </a:lnSpc>
              <a:spcBef>
                <a:spcPts val="600"/>
              </a:spcBef>
              <a:spcAft>
                <a:spcPts val="0"/>
              </a:spcAft>
              <a:buClr>
                <a:schemeClr val="dk1"/>
              </a:buClr>
              <a:buSzPct val="208333"/>
              <a:buFont typeface="Arial"/>
              <a:buChar char="•"/>
            </a:pPr>
            <a:r>
              <a:rPr lang="en" sz="2000" dirty="0">
                <a:solidFill>
                  <a:srgbClr val="000000"/>
                </a:solidFill>
              </a:rPr>
              <a:t>VLBI - initial eVLBI scheduled for Q4, routine observations 2013.</a:t>
            </a:r>
          </a:p>
          <a:p>
            <a:pPr marL="457200" marR="0" lvl="0" indent="-419100" algn="l" rtl="0">
              <a:lnSpc>
                <a:spcPct val="100000"/>
              </a:lnSpc>
              <a:spcBef>
                <a:spcPts val="600"/>
              </a:spcBef>
              <a:spcAft>
                <a:spcPts val="0"/>
              </a:spcAft>
              <a:buClr>
                <a:schemeClr val="dk1"/>
              </a:buClr>
              <a:buSzPct val="208333"/>
              <a:buFont typeface="Arial"/>
              <a:buChar char="•"/>
            </a:pPr>
            <a:r>
              <a:rPr lang="en" sz="2000" dirty="0">
                <a:solidFill>
                  <a:srgbClr val="000000"/>
                </a:solidFill>
              </a:rPr>
              <a:t>MHONGOOSE - Early observations with wbc8k.</a:t>
            </a:r>
          </a:p>
          <a:p>
            <a:pPr marL="457200" marR="0" lvl="0" indent="-419100" algn="l" rtl="0">
              <a:lnSpc>
                <a:spcPct val="100000"/>
              </a:lnSpc>
              <a:spcBef>
                <a:spcPts val="600"/>
              </a:spcBef>
              <a:spcAft>
                <a:spcPts val="0"/>
              </a:spcAft>
              <a:buClr>
                <a:schemeClr val="dk1"/>
              </a:buClr>
              <a:buSzPct val="208333"/>
              <a:buFont typeface="Arial"/>
              <a:buChar char="•"/>
            </a:pPr>
            <a:r>
              <a:rPr lang="en" sz="2000" dirty="0">
                <a:solidFill>
                  <a:srgbClr val="000000"/>
                </a:solidFill>
              </a:rPr>
              <a:t>MeerKAT Absorption Line Survey - early absorption observations with wbc8k</a:t>
            </a:r>
          </a:p>
          <a:p>
            <a:pPr marL="457200" marR="0" lvl="0" indent="-419100" algn="l" rtl="0">
              <a:lnSpc>
                <a:spcPct val="100000"/>
              </a:lnSpc>
              <a:spcBef>
                <a:spcPts val="600"/>
              </a:spcBef>
              <a:spcAft>
                <a:spcPts val="0"/>
              </a:spcAft>
              <a:buClr>
                <a:schemeClr val="dk1"/>
              </a:buClr>
              <a:buSzPct val="208333"/>
              <a:buFont typeface="Arial"/>
              <a:buChar char="•"/>
            </a:pPr>
            <a:r>
              <a:rPr lang="en" sz="2000" dirty="0">
                <a:solidFill>
                  <a:srgbClr val="000000"/>
                </a:solidFill>
              </a:rPr>
              <a:t>MeerGAL - Early maser observations, waiting for OH modes</a:t>
            </a:r>
          </a:p>
          <a:p>
            <a:pPr marL="457200" marR="0" lvl="0" indent="-419100" algn="l" rtl="0">
              <a:lnSpc>
                <a:spcPct val="100000"/>
              </a:lnSpc>
              <a:spcBef>
                <a:spcPts val="600"/>
              </a:spcBef>
              <a:spcAft>
                <a:spcPts val="0"/>
              </a:spcAft>
              <a:buClr>
                <a:schemeClr val="dk1"/>
              </a:buClr>
              <a:buSzPct val="208333"/>
              <a:buFont typeface="Arial"/>
              <a:buChar char="•"/>
            </a:pPr>
            <a:r>
              <a:rPr lang="en" sz="2000" dirty="0">
                <a:solidFill>
                  <a:srgbClr val="000000"/>
                </a:solidFill>
              </a:rPr>
              <a:t>Fornax - Use as target of convenience</a:t>
            </a:r>
          </a:p>
        </p:txBody>
      </p:sp>
      <p:pic>
        <p:nvPicPr>
          <p:cNvPr id="4" name="Picture 3" descr="ska_logo_rgb.jpg"/>
          <p:cNvPicPr>
            <a:picLocks noChangeAspect="1"/>
          </p:cNvPicPr>
          <p:nvPr/>
        </p:nvPicPr>
        <p:blipFill>
          <a:blip r:embed="rId3"/>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XCJ2003_NV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372151"/>
            <a:ext cx="7819210" cy="6485849"/>
          </a:xfrm>
          <a:prstGeom prst="rect">
            <a:avLst/>
          </a:prstGeom>
        </p:spPr>
      </p:pic>
      <p:sp>
        <p:nvSpPr>
          <p:cNvPr id="2" name="Title 1"/>
          <p:cNvSpPr>
            <a:spLocks noGrp="1"/>
          </p:cNvSpPr>
          <p:nvPr>
            <p:ph type="title"/>
          </p:nvPr>
        </p:nvSpPr>
        <p:spPr>
          <a:xfrm>
            <a:off x="457200" y="274637"/>
            <a:ext cx="8229600" cy="634798"/>
          </a:xfrm>
        </p:spPr>
        <p:txBody>
          <a:bodyPr/>
          <a:lstStyle/>
          <a:p>
            <a:r>
              <a:rPr lang="en-US" dirty="0" smtClean="0">
                <a:solidFill>
                  <a:schemeClr val="bg1"/>
                </a:solidFill>
              </a:rPr>
              <a:t>RXCJ2003-2323</a:t>
            </a:r>
            <a:endParaRPr lang="en-US" dirty="0">
              <a:solidFill>
                <a:schemeClr val="bg1"/>
              </a:solidFill>
            </a:endParaRPr>
          </a:p>
        </p:txBody>
      </p:sp>
      <p:pic>
        <p:nvPicPr>
          <p:cNvPr id="3" name="Picture 2" descr="ska_logo_rgb.jpg"/>
          <p:cNvPicPr>
            <a:picLocks noChangeAspect="1"/>
          </p:cNvPicPr>
          <p:nvPr/>
        </p:nvPicPr>
        <p:blipFill>
          <a:blip r:embed="rId4"/>
          <a:stretch>
            <a:fillRect/>
          </a:stretch>
        </p:blipFill>
        <p:spPr>
          <a:xfrm>
            <a:off x="8361988" y="0"/>
            <a:ext cx="782012" cy="938237"/>
          </a:xfrm>
          <a:prstGeom prst="rect">
            <a:avLst/>
          </a:prstGeom>
        </p:spPr>
      </p:pic>
    </p:spTree>
    <p:extLst>
      <p:ext uri="{BB962C8B-B14F-4D97-AF65-F5344CB8AC3E}">
        <p14:creationId xmlns:p14="http://schemas.microsoft.com/office/powerpoint/2010/main" val="171723225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AN1_NV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594" y="-24501"/>
            <a:ext cx="8297406" cy="6882501"/>
          </a:xfrm>
          <a:prstGeom prst="rect">
            <a:avLst/>
          </a:prstGeom>
        </p:spPr>
      </p:pic>
      <p:pic>
        <p:nvPicPr>
          <p:cNvPr id="9" name="Picture 8" descr="ska_logo_rgb.jpg"/>
          <p:cNvPicPr>
            <a:picLocks noChangeAspect="1"/>
          </p:cNvPicPr>
          <p:nvPr/>
        </p:nvPicPr>
        <p:blipFill>
          <a:blip r:embed="rId4"/>
          <a:stretch>
            <a:fillRect/>
          </a:stretch>
        </p:blipFill>
        <p:spPr>
          <a:xfrm>
            <a:off x="8361988" y="0"/>
            <a:ext cx="782012" cy="938237"/>
          </a:xfrm>
          <a:prstGeom prst="rect">
            <a:avLst/>
          </a:prstGeom>
        </p:spPr>
      </p:pic>
      <p:sp>
        <p:nvSpPr>
          <p:cNvPr id="6" name="Rectangle 5"/>
          <p:cNvSpPr/>
          <p:nvPr/>
        </p:nvSpPr>
        <p:spPr>
          <a:xfrm>
            <a:off x="1034726" y="4813732"/>
            <a:ext cx="658462" cy="48607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567767" y="5618329"/>
            <a:ext cx="795184" cy="58067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70877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cluster:</a:t>
            </a:r>
            <a:endParaRPr lang="en-US" dirty="0"/>
          </a:p>
        </p:txBody>
      </p:sp>
      <p:sp>
        <p:nvSpPr>
          <p:cNvPr id="3" name="TextBox 2"/>
          <p:cNvSpPr txBox="1"/>
          <p:nvPr/>
        </p:nvSpPr>
        <p:spPr>
          <a:xfrm>
            <a:off x="721173" y="2007028"/>
            <a:ext cx="7697735" cy="3416320"/>
          </a:xfrm>
          <a:prstGeom prst="rect">
            <a:avLst/>
          </a:prstGeom>
          <a:noFill/>
        </p:spPr>
        <p:txBody>
          <a:bodyPr wrap="square" rtlCol="0">
            <a:spAutoFit/>
          </a:bodyPr>
          <a:lstStyle/>
          <a:p>
            <a:r>
              <a:rPr lang="en-US" sz="2400" dirty="0" smtClean="0"/>
              <a:t>Planck’s cluster – </a:t>
            </a:r>
            <a:r>
              <a:rPr lang="en-US" sz="2400" dirty="0" err="1" smtClean="0"/>
              <a:t>Colafrancesco</a:t>
            </a:r>
            <a:r>
              <a:rPr lang="en-US" sz="2400" dirty="0" smtClean="0"/>
              <a:t>, S. (Wits)</a:t>
            </a:r>
          </a:p>
          <a:p>
            <a:endParaRPr lang="en-US" sz="2400" dirty="0" smtClean="0"/>
          </a:p>
          <a:p>
            <a:r>
              <a:rPr lang="en-US" sz="2400" dirty="0" smtClean="0"/>
              <a:t>RCS cluster – </a:t>
            </a:r>
            <a:r>
              <a:rPr lang="en-US" sz="2400" dirty="0" err="1" smtClean="0"/>
              <a:t>Gilbank</a:t>
            </a:r>
            <a:r>
              <a:rPr lang="en-US" sz="2400" dirty="0" smtClean="0"/>
              <a:t>, D. (SAAO)</a:t>
            </a:r>
          </a:p>
          <a:p>
            <a:endParaRPr lang="en-US" sz="2400" dirty="0"/>
          </a:p>
          <a:p>
            <a:r>
              <a:rPr lang="en-US" sz="2400" dirty="0" smtClean="0"/>
              <a:t>ACT cluster – </a:t>
            </a:r>
            <a:r>
              <a:rPr lang="en-US" sz="2400" dirty="0" err="1" smtClean="0"/>
              <a:t>Moodley</a:t>
            </a:r>
            <a:r>
              <a:rPr lang="en-US" sz="2400" dirty="0" smtClean="0"/>
              <a:t>, K. (</a:t>
            </a:r>
            <a:r>
              <a:rPr lang="en-US" sz="2400" dirty="0" err="1" smtClean="0"/>
              <a:t>UKZn</a:t>
            </a:r>
            <a:r>
              <a:rPr lang="en-US" sz="2400" dirty="0" smtClean="0"/>
              <a:t>)</a:t>
            </a:r>
          </a:p>
          <a:p>
            <a:endParaRPr lang="en-US" sz="2400" dirty="0"/>
          </a:p>
          <a:p>
            <a:r>
              <a:rPr lang="en-US" sz="2400" b="1" dirty="0" smtClean="0"/>
              <a:t>Scientist Involvement:</a:t>
            </a:r>
          </a:p>
          <a:p>
            <a:endParaRPr lang="en-US" sz="2400" dirty="0" smtClean="0"/>
          </a:p>
          <a:p>
            <a:r>
              <a:rPr lang="en-US" sz="2400" dirty="0" smtClean="0"/>
              <a:t>AIMS, UWC, UCT, </a:t>
            </a:r>
            <a:r>
              <a:rPr lang="en-US" sz="2400" dirty="0" err="1" smtClean="0"/>
              <a:t>UKZn</a:t>
            </a:r>
            <a:r>
              <a:rPr lang="en-US" sz="2400" dirty="0" smtClean="0"/>
              <a:t>, Wits, SAAO, …</a:t>
            </a:r>
            <a:endParaRPr lang="en-US" sz="2400" dirty="0"/>
          </a:p>
        </p:txBody>
      </p:sp>
      <p:pic>
        <p:nvPicPr>
          <p:cNvPr id="4" name="Picture 3" descr="ska_logo_rgb.jpg"/>
          <p:cNvPicPr>
            <a:picLocks noChangeAspect="1"/>
          </p:cNvPicPr>
          <p:nvPr/>
        </p:nvPicPr>
        <p:blipFill>
          <a:blip r:embed="rId3"/>
          <a:stretch>
            <a:fillRect/>
          </a:stretch>
        </p:blipFill>
        <p:spPr>
          <a:xfrm>
            <a:off x="8361988" y="0"/>
            <a:ext cx="782012" cy="938237"/>
          </a:xfrm>
          <a:prstGeom prst="rect">
            <a:avLst/>
          </a:prstGeom>
        </p:spPr>
      </p:pic>
    </p:spTree>
    <p:extLst>
      <p:ext uri="{BB962C8B-B14F-4D97-AF65-F5344CB8AC3E}">
        <p14:creationId xmlns:p14="http://schemas.microsoft.com/office/powerpoint/2010/main" val="189367879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la_f1328_dF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18" y="0"/>
            <a:ext cx="8572500" cy="6858000"/>
          </a:xfrm>
          <a:prstGeom prst="rect">
            <a:avLst/>
          </a:prstGeom>
        </p:spPr>
      </p:pic>
      <p:sp>
        <p:nvSpPr>
          <p:cNvPr id="2" name="Title 1"/>
          <p:cNvSpPr>
            <a:spLocks noGrp="1"/>
          </p:cNvSpPr>
          <p:nvPr>
            <p:ph type="title"/>
          </p:nvPr>
        </p:nvSpPr>
        <p:spPr>
          <a:xfrm>
            <a:off x="0" y="274637"/>
            <a:ext cx="8686800" cy="541747"/>
          </a:xfrm>
        </p:spPr>
        <p:txBody>
          <a:bodyPr/>
          <a:lstStyle/>
          <a:p>
            <a:r>
              <a:rPr lang="en-US" dirty="0" smtClean="0">
                <a:solidFill>
                  <a:schemeClr val="bg1"/>
                </a:solidFill>
              </a:rPr>
              <a:t>Vela pulsar – </a:t>
            </a:r>
            <a:r>
              <a:rPr lang="en-US" sz="1800" dirty="0" smtClean="0">
                <a:solidFill>
                  <a:schemeClr val="bg1"/>
                </a:solidFill>
              </a:rPr>
              <a:t>(</a:t>
            </a:r>
            <a:r>
              <a:rPr lang="en-US" sz="1800" dirty="0" err="1" smtClean="0">
                <a:solidFill>
                  <a:schemeClr val="bg1"/>
                </a:solidFill>
              </a:rPr>
              <a:t>Ratcliffe</a:t>
            </a:r>
            <a:r>
              <a:rPr lang="en-US" sz="1800" dirty="0" smtClean="0">
                <a:solidFill>
                  <a:schemeClr val="bg1"/>
                </a:solidFill>
              </a:rPr>
              <a:t>, S)</a:t>
            </a:r>
            <a:endParaRPr lang="en-US" sz="1800" dirty="0">
              <a:solidFill>
                <a:schemeClr val="bg1"/>
              </a:solidFill>
            </a:endParaRPr>
          </a:p>
        </p:txBody>
      </p:sp>
      <p:pic>
        <p:nvPicPr>
          <p:cNvPr id="4" name="Picture 3" descr="ska_logo_rgb.jpg"/>
          <p:cNvPicPr>
            <a:picLocks noChangeAspect="1"/>
          </p:cNvPicPr>
          <p:nvPr/>
        </p:nvPicPr>
        <p:blipFill>
          <a:blip r:embed="rId3"/>
          <a:stretch>
            <a:fillRect/>
          </a:stretch>
        </p:blipFill>
        <p:spPr>
          <a:xfrm>
            <a:off x="8361988" y="0"/>
            <a:ext cx="782012" cy="938237"/>
          </a:xfrm>
          <a:prstGeom prst="rect">
            <a:avLst/>
          </a:prstGeom>
        </p:spPr>
      </p:pic>
    </p:spTree>
    <p:extLst>
      <p:ext uri="{BB962C8B-B14F-4D97-AF65-F5344CB8AC3E}">
        <p14:creationId xmlns:p14="http://schemas.microsoft.com/office/powerpoint/2010/main" val="269847599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947"/>
            <a:ext cx="8686800" cy="695438"/>
          </a:xfrm>
        </p:spPr>
        <p:txBody>
          <a:bodyPr/>
          <a:lstStyle/>
          <a:p>
            <a:r>
              <a:rPr lang="en-US" dirty="0" smtClean="0"/>
              <a:t>RFI Flagging </a:t>
            </a:r>
            <a:r>
              <a:rPr lang="en-US" sz="1800" dirty="0" smtClean="0"/>
              <a:t>– (</a:t>
            </a:r>
            <a:r>
              <a:rPr lang="en-US" sz="1800" dirty="0" err="1" smtClean="0"/>
              <a:t>Mauch</a:t>
            </a:r>
            <a:r>
              <a:rPr lang="en-US" sz="1800" dirty="0" smtClean="0"/>
              <a:t> T)</a:t>
            </a:r>
            <a:endParaRPr lang="en-US" sz="1800"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880" y="979303"/>
            <a:ext cx="7776000" cy="55301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 name="Picture 3" descr="ska_logo_rgb.jpg"/>
          <p:cNvPicPr>
            <a:picLocks noChangeAspect="1"/>
          </p:cNvPicPr>
          <p:nvPr/>
        </p:nvPicPr>
        <p:blipFill>
          <a:blip r:embed="rId3"/>
          <a:stretch>
            <a:fillRect/>
          </a:stretch>
        </p:blipFill>
        <p:spPr>
          <a:xfrm>
            <a:off x="8361988" y="0"/>
            <a:ext cx="782012" cy="938237"/>
          </a:xfrm>
          <a:prstGeom prst="rect">
            <a:avLst/>
          </a:prstGeom>
        </p:spPr>
      </p:pic>
    </p:spTree>
    <p:extLst>
      <p:ext uri="{BB962C8B-B14F-4D97-AF65-F5344CB8AC3E}">
        <p14:creationId xmlns:p14="http://schemas.microsoft.com/office/powerpoint/2010/main" val="3577743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880" y="990824"/>
            <a:ext cx="7776000" cy="55301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 name="Picture 3" descr="ska_logo_rgb.jpg"/>
          <p:cNvPicPr>
            <a:picLocks noChangeAspect="1"/>
          </p:cNvPicPr>
          <p:nvPr/>
        </p:nvPicPr>
        <p:blipFill>
          <a:blip r:embed="rId3"/>
          <a:stretch>
            <a:fillRect/>
          </a:stretch>
        </p:blipFill>
        <p:spPr>
          <a:xfrm>
            <a:off x="8361988" y="0"/>
            <a:ext cx="782012" cy="938237"/>
          </a:xfrm>
          <a:prstGeom prst="rect">
            <a:avLst/>
          </a:prstGeom>
        </p:spPr>
      </p:pic>
    </p:spTree>
    <p:extLst>
      <p:ext uri="{BB962C8B-B14F-4D97-AF65-F5344CB8AC3E}">
        <p14:creationId xmlns:p14="http://schemas.microsoft.com/office/powerpoint/2010/main" val="2868277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263" y="923486"/>
            <a:ext cx="7016282" cy="5514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 name="Picture 3" descr="ska_logo_rgb.jpg"/>
          <p:cNvPicPr>
            <a:picLocks noChangeAspect="1"/>
          </p:cNvPicPr>
          <p:nvPr/>
        </p:nvPicPr>
        <p:blipFill>
          <a:blip r:embed="rId3"/>
          <a:stretch>
            <a:fillRect/>
          </a:stretch>
        </p:blipFill>
        <p:spPr>
          <a:xfrm>
            <a:off x="8361988" y="0"/>
            <a:ext cx="782012" cy="938237"/>
          </a:xfrm>
          <a:prstGeom prst="rect">
            <a:avLst/>
          </a:prstGeom>
        </p:spPr>
      </p:pic>
    </p:spTree>
    <p:extLst>
      <p:ext uri="{BB962C8B-B14F-4D97-AF65-F5344CB8AC3E}">
        <p14:creationId xmlns:p14="http://schemas.microsoft.com/office/powerpoint/2010/main" val="2668354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F880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logo_facebook.jpg"/>
          <p:cNvPicPr>
            <a:picLocks noChangeAspect="1"/>
          </p:cNvPicPr>
          <p:nvPr/>
        </p:nvPicPr>
        <p:blipFill>
          <a:blip r:embed="rId3"/>
          <a:stretch>
            <a:fillRect/>
          </a:stretch>
        </p:blipFill>
        <p:spPr>
          <a:xfrm>
            <a:off x="330644" y="1184691"/>
            <a:ext cx="1326336" cy="498671"/>
          </a:xfrm>
          <a:prstGeom prst="rect">
            <a:avLst/>
          </a:prstGeom>
        </p:spPr>
      </p:pic>
      <p:pic>
        <p:nvPicPr>
          <p:cNvPr id="5" name="Picture 4" descr="twitter-logo.jpg"/>
          <p:cNvPicPr>
            <a:picLocks noChangeAspect="1"/>
          </p:cNvPicPr>
          <p:nvPr/>
        </p:nvPicPr>
        <p:blipFill>
          <a:blip r:embed="rId4"/>
          <a:stretch>
            <a:fillRect/>
          </a:stretch>
        </p:blipFill>
        <p:spPr>
          <a:xfrm>
            <a:off x="1865102" y="938237"/>
            <a:ext cx="747905" cy="745125"/>
          </a:xfrm>
          <a:prstGeom prst="rect">
            <a:avLst/>
          </a:prstGeom>
        </p:spPr>
      </p:pic>
      <p:sp>
        <p:nvSpPr>
          <p:cNvPr id="6" name="Title 1"/>
          <p:cNvSpPr txBox="1">
            <a:spLocks/>
          </p:cNvSpPr>
          <p:nvPr/>
        </p:nvSpPr>
        <p:spPr>
          <a:xfrm>
            <a:off x="0" y="62720"/>
            <a:ext cx="8229600" cy="137983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cap="small" dirty="0" smtClean="0"/>
              <a:t>Thank you</a:t>
            </a:r>
            <a:br>
              <a:rPr lang="en-US" cap="small" dirty="0" smtClean="0"/>
            </a:br>
            <a:endParaRPr lang="en-US" cap="small" dirty="0"/>
          </a:p>
        </p:txBody>
      </p:sp>
      <p:pic>
        <p:nvPicPr>
          <p:cNvPr id="7" name="Picture 6" descr="ska_logo_rgb.jpg"/>
          <p:cNvPicPr>
            <a:picLocks noChangeAspect="1"/>
          </p:cNvPicPr>
          <p:nvPr/>
        </p:nvPicPr>
        <p:blipFill>
          <a:blip r:embed="rId5"/>
          <a:stretch>
            <a:fillRect/>
          </a:stretch>
        </p:blipFill>
        <p:spPr>
          <a:xfrm>
            <a:off x="8361988" y="0"/>
            <a:ext cx="782012" cy="938237"/>
          </a:xfrm>
          <a:prstGeom prst="rect">
            <a:avLst/>
          </a:prstGeom>
        </p:spPr>
      </p:pic>
    </p:spTree>
    <p:extLst>
      <p:ext uri="{BB962C8B-B14F-4D97-AF65-F5344CB8AC3E}">
        <p14:creationId xmlns:p14="http://schemas.microsoft.com/office/powerpoint/2010/main" val="32848236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0" y="11445"/>
            <a:ext cx="8136710" cy="738633"/>
          </a:xfrm>
          <a:prstGeom prst="rect">
            <a:avLst/>
          </a:prstGeom>
        </p:spPr>
        <p:txBody>
          <a:bodyPr wrap="square" lIns="91425" tIns="91425" rIns="91425" bIns="91425" anchor="b" anchorCtr="0">
            <a:spAutoFit/>
          </a:bodyPr>
          <a:lstStyle/>
          <a:p>
            <a:r>
              <a:rPr lang="en" dirty="0"/>
              <a:t>Primary beam </a:t>
            </a:r>
            <a:r>
              <a:rPr lang="en" dirty="0" smtClean="0"/>
              <a:t>correction</a:t>
            </a:r>
            <a:r>
              <a:rPr lang="en-US" sz="1800" dirty="0" smtClean="0"/>
              <a:t> </a:t>
            </a:r>
            <a:r>
              <a:rPr lang="en-US" sz="1800" dirty="0"/>
              <a:t>– (</a:t>
            </a:r>
            <a:r>
              <a:rPr lang="en-US" sz="1800" dirty="0" err="1"/>
              <a:t>Wolleben</a:t>
            </a:r>
            <a:r>
              <a:rPr lang="en-US" sz="1800" dirty="0"/>
              <a:t> M)</a:t>
            </a:r>
            <a:endParaRPr lang="en" sz="1800" dirty="0"/>
          </a:p>
        </p:txBody>
      </p:sp>
      <p:sp>
        <p:nvSpPr>
          <p:cNvPr id="235" name="Shape 235"/>
          <p:cNvSpPr/>
          <p:nvPr/>
        </p:nvSpPr>
        <p:spPr>
          <a:xfrm>
            <a:off x="0" y="938237"/>
            <a:ext cx="4624656" cy="4508133"/>
          </a:xfrm>
          <a:prstGeom prst="rect">
            <a:avLst/>
          </a:prstGeom>
          <a:blipFill>
            <a:blip r:embed="rId3"/>
            <a:stretch>
              <a:fillRect/>
            </a:stretch>
          </a:blipFill>
        </p:spPr>
      </p:sp>
      <p:sp>
        <p:nvSpPr>
          <p:cNvPr id="236" name="Shape 236"/>
          <p:cNvSpPr/>
          <p:nvPr/>
        </p:nvSpPr>
        <p:spPr>
          <a:xfrm>
            <a:off x="4644962" y="947333"/>
            <a:ext cx="4499037" cy="4499037"/>
          </a:xfrm>
          <a:prstGeom prst="rect">
            <a:avLst/>
          </a:prstGeom>
          <a:blipFill>
            <a:blip r:embed="rId4"/>
            <a:stretch>
              <a:fillRect/>
            </a:stretch>
          </a:blipFill>
        </p:spPr>
      </p:sp>
      <p:sp>
        <p:nvSpPr>
          <p:cNvPr id="237" name="Shape 237"/>
          <p:cNvSpPr txBox="1"/>
          <p:nvPr/>
        </p:nvSpPr>
        <p:spPr>
          <a:xfrm>
            <a:off x="139100" y="5588422"/>
            <a:ext cx="8749799" cy="709499"/>
          </a:xfrm>
          <a:prstGeom prst="rect">
            <a:avLst/>
          </a:prstGeom>
          <a:noFill/>
        </p:spPr>
        <p:txBody>
          <a:bodyPr lIns="91425" tIns="91425" rIns="91425" bIns="91425" anchor="t" anchorCtr="0">
            <a:spAutoFit/>
          </a:bodyPr>
          <a:lstStyle/>
          <a:p>
            <a:pPr>
              <a:buNone/>
            </a:pPr>
            <a:r>
              <a:rPr lang="en"/>
              <a:t>Primary beam correction was performed in MIRIAD using a 1.3 degree Gaussian (at 1.4 GHz). So far primary beam correction has not been confirmed in CASA. </a:t>
            </a:r>
          </a:p>
        </p:txBody>
      </p:sp>
      <p:cxnSp>
        <p:nvCxnSpPr>
          <p:cNvPr id="238" name="Shape 238"/>
          <p:cNvCxnSpPr/>
          <p:nvPr/>
        </p:nvCxnSpPr>
        <p:spPr>
          <a:xfrm>
            <a:off x="1349325" y="1721247"/>
            <a:ext cx="570299" cy="0"/>
          </a:xfrm>
          <a:prstGeom prst="straightConnector1">
            <a:avLst/>
          </a:prstGeom>
          <a:noFill/>
          <a:ln w="28575" cap="flat">
            <a:solidFill>
              <a:schemeClr val="lt1"/>
            </a:solidFill>
            <a:prstDash val="solid"/>
            <a:round/>
            <a:headEnd type="stealth" w="lg" len="lg"/>
            <a:tailEnd type="stealth" w="lg" len="lg"/>
          </a:ln>
        </p:spPr>
      </p:cxnSp>
      <p:sp>
        <p:nvSpPr>
          <p:cNvPr id="239" name="Shape 239"/>
          <p:cNvSpPr txBox="1"/>
          <p:nvPr/>
        </p:nvSpPr>
        <p:spPr>
          <a:xfrm>
            <a:off x="2017050" y="1373547"/>
            <a:ext cx="1098899" cy="347700"/>
          </a:xfrm>
          <a:prstGeom prst="rect">
            <a:avLst/>
          </a:prstGeom>
          <a:noFill/>
        </p:spPr>
        <p:txBody>
          <a:bodyPr lIns="91425" tIns="91425" rIns="91425" bIns="91425" anchor="t" anchorCtr="0">
            <a:spAutoFit/>
          </a:bodyPr>
          <a:lstStyle/>
          <a:p>
            <a:pPr>
              <a:buNone/>
            </a:pPr>
            <a:r>
              <a:rPr lang="en">
                <a:solidFill>
                  <a:schemeClr val="lt1"/>
                </a:solidFill>
              </a:rPr>
              <a:t>20 arcmins</a:t>
            </a:r>
          </a:p>
        </p:txBody>
      </p:sp>
      <p:pic>
        <p:nvPicPr>
          <p:cNvPr id="8" name="Picture 7" descr="ska_logo_rgb.jpg"/>
          <p:cNvPicPr>
            <a:picLocks noChangeAspect="1"/>
          </p:cNvPicPr>
          <p:nvPr/>
        </p:nvPicPr>
        <p:blipFill>
          <a:blip r:embed="rId5"/>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0" y="-433"/>
            <a:ext cx="8686800" cy="1292631"/>
          </a:xfrm>
          <a:prstGeom prst="rect">
            <a:avLst/>
          </a:prstGeom>
        </p:spPr>
        <p:txBody>
          <a:bodyPr wrap="square" lIns="91425" tIns="91425" rIns="91425" bIns="91425" anchor="b" anchorCtr="0">
            <a:spAutoFit/>
          </a:bodyPr>
          <a:lstStyle/>
          <a:p>
            <a:pPr>
              <a:buNone/>
            </a:pPr>
            <a:r>
              <a:rPr lang="en" dirty="0"/>
              <a:t>Confirmation of </a:t>
            </a:r>
            <a:r>
              <a:rPr lang="en" dirty="0" smtClean="0"/>
              <a:t>polarization</a:t>
            </a:r>
            <a:r>
              <a:rPr lang="en-US" dirty="0" smtClean="0"/>
              <a:t> </a:t>
            </a:r>
            <a:r>
              <a:rPr lang="en" dirty="0" smtClean="0"/>
              <a:t>calibration</a:t>
            </a:r>
            <a:endParaRPr lang="en" dirty="0"/>
          </a:p>
        </p:txBody>
      </p:sp>
      <p:sp>
        <p:nvSpPr>
          <p:cNvPr id="245" name="Shape 245"/>
          <p:cNvSpPr txBox="1"/>
          <p:nvPr/>
        </p:nvSpPr>
        <p:spPr>
          <a:xfrm>
            <a:off x="642784" y="1132924"/>
            <a:ext cx="7719204" cy="5558415"/>
          </a:xfrm>
          <a:prstGeom prst="rect">
            <a:avLst/>
          </a:prstGeom>
        </p:spPr>
        <p:txBody>
          <a:bodyPr wrap="square" lIns="91425" tIns="91425" rIns="91425" bIns="91425" anchor="ctr" anchorCtr="0">
            <a:spAutoFit/>
          </a:bodyPr>
          <a:lstStyle/>
          <a:p>
            <a:pPr marL="457200" lvl="0" indent="-342900" rtl="0">
              <a:lnSpc>
                <a:spcPct val="115000"/>
              </a:lnSpc>
              <a:buClr>
                <a:srgbClr val="000000"/>
              </a:buClr>
              <a:buSzPct val="166666"/>
              <a:buFont typeface="Arial"/>
              <a:buChar char="•"/>
            </a:pPr>
            <a:r>
              <a:rPr lang="en" sz="1800" dirty="0"/>
              <a:t>Polarization calibration: verification using 3C286 and 3C138 with Miriad</a:t>
            </a:r>
          </a:p>
          <a:p>
            <a:pPr marL="914400" lvl="1" indent="-342900" rtl="0">
              <a:lnSpc>
                <a:spcPct val="115000"/>
              </a:lnSpc>
              <a:buClr>
                <a:srgbClr val="000000"/>
              </a:buClr>
              <a:buSzPct val="100000"/>
              <a:buFont typeface="Courier New"/>
              <a:buChar char="o"/>
            </a:pPr>
            <a:r>
              <a:rPr lang="en" sz="1800" dirty="0"/>
              <a:t>12 hour observation, first 6 hours 3C138, then 3C286</a:t>
            </a:r>
          </a:p>
          <a:p>
            <a:pPr marL="914400" lvl="1" indent="-342900" rtl="0">
              <a:lnSpc>
                <a:spcPct val="115000"/>
              </a:lnSpc>
              <a:buClr>
                <a:srgbClr val="000000"/>
              </a:buClr>
              <a:buSzPct val="100000"/>
              <a:buFont typeface="Courier New"/>
              <a:buChar char="o"/>
            </a:pPr>
            <a:r>
              <a:rPr lang="en" sz="1800" dirty="0"/>
              <a:t>Used 3C286 as gain and polarization calibrator</a:t>
            </a:r>
          </a:p>
          <a:p>
            <a:pPr marL="914400" lvl="1" indent="-342900" rtl="0">
              <a:lnSpc>
                <a:spcPct val="115000"/>
              </a:lnSpc>
              <a:buClr>
                <a:srgbClr val="000000"/>
              </a:buClr>
              <a:buSzPct val="100000"/>
              <a:buFont typeface="Courier New"/>
              <a:buChar char="o"/>
            </a:pPr>
            <a:r>
              <a:rPr lang="en" sz="1800" dirty="0"/>
              <a:t>Bootstrapped calibration to 3C138 </a:t>
            </a:r>
            <a:r>
              <a:rPr lang="en" sz="1800" i="1" dirty="0"/>
              <a:t>(both sources are not visible at the same time)</a:t>
            </a:r>
          </a:p>
          <a:p>
            <a:pPr marL="914400" lvl="1" indent="-342900" rtl="0">
              <a:lnSpc>
                <a:spcPct val="115000"/>
              </a:lnSpc>
              <a:buClr>
                <a:srgbClr val="000000"/>
              </a:buClr>
              <a:buSzPct val="100000"/>
              <a:buFont typeface="Courier New"/>
              <a:buChar char="o"/>
            </a:pPr>
            <a:r>
              <a:rPr lang="en" sz="1800" b="1" dirty="0"/>
              <a:t>Miriad flux models</a:t>
            </a:r>
            <a:r>
              <a:rPr lang="en" sz="1800" dirty="0"/>
              <a:t> for these sources at 1.4 GHz:</a:t>
            </a:r>
          </a:p>
          <a:p>
            <a:pPr marL="1371600" lvl="2" indent="-342900" rtl="0">
              <a:lnSpc>
                <a:spcPct val="115000"/>
              </a:lnSpc>
              <a:buClr>
                <a:srgbClr val="000000"/>
              </a:buClr>
              <a:buSzPct val="100000"/>
              <a:buFont typeface="Wingdings"/>
              <a:buChar char="§"/>
            </a:pPr>
            <a:r>
              <a:rPr lang="en" sz="1800" dirty="0">
                <a:solidFill>
                  <a:srgbClr val="38761D"/>
                </a:solidFill>
              </a:rPr>
              <a:t>3c286: IQUV =  14.6,  0.56,  1.26,  0.0 (flux calibrator)</a:t>
            </a:r>
          </a:p>
          <a:p>
            <a:pPr marL="1371600" lvl="2" indent="-342900" rtl="0">
              <a:lnSpc>
                <a:spcPct val="115000"/>
              </a:lnSpc>
              <a:buClr>
                <a:srgbClr val="000000"/>
              </a:buClr>
              <a:buSzPct val="100000"/>
              <a:buFont typeface="Wingdings"/>
              <a:buChar char="§"/>
            </a:pPr>
            <a:r>
              <a:rPr lang="en" sz="1800" dirty="0">
                <a:solidFill>
                  <a:srgbClr val="FF0000"/>
                </a:solidFill>
              </a:rPr>
              <a:t>3c138: IQUV =   8.6,  0.60, -0.27,  0.0 (test source)</a:t>
            </a:r>
          </a:p>
          <a:p>
            <a:pPr marL="914400" lvl="1" indent="-342900" rtl="0">
              <a:lnSpc>
                <a:spcPct val="115000"/>
              </a:lnSpc>
              <a:buClr>
                <a:srgbClr val="000000"/>
              </a:buClr>
              <a:buSzPct val="100000"/>
              <a:buFont typeface="Courier New"/>
              <a:buChar char="o"/>
            </a:pPr>
            <a:r>
              <a:rPr lang="en" sz="1800" b="1" dirty="0"/>
              <a:t>Observed fluxes</a:t>
            </a:r>
            <a:r>
              <a:rPr lang="en" sz="1800" dirty="0"/>
              <a:t> at 1.4 GHz:</a:t>
            </a:r>
          </a:p>
          <a:p>
            <a:pPr marL="1371600" lvl="2" indent="-342900" rtl="0">
              <a:lnSpc>
                <a:spcPct val="115000"/>
              </a:lnSpc>
              <a:buClr>
                <a:srgbClr val="000000"/>
              </a:buClr>
              <a:buSzPct val="100000"/>
              <a:buFont typeface="Wingdings"/>
              <a:buChar char="§"/>
            </a:pPr>
            <a:r>
              <a:rPr lang="en" sz="1800" dirty="0">
                <a:solidFill>
                  <a:srgbClr val="38761D"/>
                </a:solidFill>
              </a:rPr>
              <a:t>3c286: IQUV = 14.6,  0.56,  1.26,  0.0 ⇒ as expected</a:t>
            </a:r>
          </a:p>
          <a:p>
            <a:pPr marL="1371600" lvl="2" indent="-342900" rtl="0">
              <a:lnSpc>
                <a:spcPct val="115000"/>
              </a:lnSpc>
              <a:buClr>
                <a:srgbClr val="000000"/>
              </a:buClr>
              <a:buSzPct val="100000"/>
              <a:buFont typeface="Wingdings"/>
              <a:buChar char="§"/>
            </a:pPr>
            <a:r>
              <a:rPr lang="en" sz="1800" dirty="0">
                <a:solidFill>
                  <a:srgbClr val="FF0000"/>
                </a:solidFill>
              </a:rPr>
              <a:t>3c138: IQUV =  8.5, 0.58, -0.26, 0.0 </a:t>
            </a:r>
            <a:r>
              <a:rPr lang="en" sz="1800" b="1" dirty="0">
                <a:solidFill>
                  <a:srgbClr val="FF0000"/>
                </a:solidFill>
              </a:rPr>
              <a:t>⇒ calibration confirmed! ☺</a:t>
            </a:r>
          </a:p>
          <a:p>
            <a:pPr marL="914400" lvl="1" indent="-342900" rtl="0">
              <a:lnSpc>
                <a:spcPct val="115000"/>
              </a:lnSpc>
              <a:buClr>
                <a:srgbClr val="000000"/>
              </a:buClr>
              <a:buSzPct val="100000"/>
              <a:buFont typeface="Courier New"/>
              <a:buChar char="o"/>
            </a:pPr>
            <a:r>
              <a:rPr lang="en" sz="1800" dirty="0"/>
              <a:t>Conclusion is that Miriad works very well with linear hands of polarization and there is nothing, at this point, that prevents us from doing polarization imaging once the online system is there.</a:t>
            </a:r>
          </a:p>
          <a:p>
            <a:endParaRPr lang="en" sz="1800" dirty="0"/>
          </a:p>
        </p:txBody>
      </p:sp>
      <p:pic>
        <p:nvPicPr>
          <p:cNvPr id="4" name="Picture 3" descr="ska_logo_rgb.jpg"/>
          <p:cNvPicPr>
            <a:picLocks noChangeAspect="1"/>
          </p:cNvPicPr>
          <p:nvPr/>
        </p:nvPicPr>
        <p:blipFill>
          <a:blip r:embed="rId3"/>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0" y="48128"/>
            <a:ext cx="8262131" cy="738633"/>
          </a:xfrm>
          <a:prstGeom prst="rect">
            <a:avLst/>
          </a:prstGeom>
        </p:spPr>
        <p:txBody>
          <a:bodyPr wrap="square" lIns="91425" tIns="91425" rIns="91425" bIns="91425" anchor="b" anchorCtr="0">
            <a:spAutoFit/>
          </a:bodyPr>
          <a:lstStyle/>
          <a:p>
            <a:pPr>
              <a:buNone/>
            </a:pPr>
            <a:r>
              <a:rPr lang="en" dirty="0"/>
              <a:t>Polarization off axis performance</a:t>
            </a:r>
          </a:p>
        </p:txBody>
      </p:sp>
      <p:sp>
        <p:nvSpPr>
          <p:cNvPr id="251" name="Shape 251"/>
          <p:cNvSpPr txBox="1">
            <a:spLocks noGrp="1"/>
          </p:cNvSpPr>
          <p:nvPr>
            <p:ph type="body" idx="1"/>
          </p:nvPr>
        </p:nvSpPr>
        <p:spPr>
          <a:xfrm>
            <a:off x="457200" y="786761"/>
            <a:ext cx="8229600" cy="4967700"/>
          </a:xfrm>
          <a:prstGeom prst="rect">
            <a:avLst/>
          </a:prstGeom>
        </p:spPr>
        <p:txBody>
          <a:bodyPr lIns="91425" tIns="91425" rIns="91425" bIns="91425" anchor="t" anchorCtr="0">
            <a:spAutoFit/>
          </a:bodyPr>
          <a:lstStyle/>
          <a:p>
            <a:pPr lvl="0" rtl="0">
              <a:buNone/>
            </a:pPr>
            <a:r>
              <a:rPr lang="en" sz="1800" b="1" dirty="0">
                <a:solidFill>
                  <a:srgbClr val="000000"/>
                </a:solidFill>
              </a:rPr>
              <a:t>Observation:</a:t>
            </a:r>
          </a:p>
          <a:p>
            <a:pPr marL="457200" lvl="0" indent="-342900" rtl="0">
              <a:lnSpc>
                <a:spcPct val="115000"/>
              </a:lnSpc>
              <a:spcBef>
                <a:spcPts val="0"/>
              </a:spcBef>
              <a:buClr>
                <a:srgbClr val="000000"/>
              </a:buClr>
              <a:buSzPct val="166666"/>
              <a:buFont typeface="Arial"/>
              <a:buChar char="•"/>
            </a:pPr>
            <a:r>
              <a:rPr lang="en" sz="1800" dirty="0">
                <a:solidFill>
                  <a:srgbClr val="000000"/>
                </a:solidFill>
              </a:rPr>
              <a:t>3C286, 5x5 raster, spaced 20 arcmin, cycled through every 30 minutes</a:t>
            </a:r>
          </a:p>
          <a:p>
            <a:pPr marL="457200" lvl="0" indent="-342900" rtl="0">
              <a:lnSpc>
                <a:spcPct val="115000"/>
              </a:lnSpc>
              <a:spcBef>
                <a:spcPts val="0"/>
              </a:spcBef>
              <a:buClr>
                <a:srgbClr val="000000"/>
              </a:buClr>
              <a:buSzPct val="166666"/>
              <a:buFont typeface="Arial"/>
              <a:buChar char="•"/>
            </a:pPr>
            <a:r>
              <a:rPr lang="en" sz="1800" dirty="0">
                <a:solidFill>
                  <a:srgbClr val="000000"/>
                </a:solidFill>
              </a:rPr>
              <a:t>observed from source rise till set to get good parallactic angle coverage</a:t>
            </a:r>
          </a:p>
          <a:p>
            <a:pPr marL="457200" lvl="0" indent="-342900" rtl="0">
              <a:lnSpc>
                <a:spcPct val="115000"/>
              </a:lnSpc>
              <a:spcBef>
                <a:spcPts val="0"/>
              </a:spcBef>
              <a:buClr>
                <a:srgbClr val="000000"/>
              </a:buClr>
              <a:buSzPct val="166666"/>
              <a:buFont typeface="Arial"/>
              <a:buChar char="•"/>
            </a:pPr>
            <a:r>
              <a:rPr lang="en" sz="1800" dirty="0">
                <a:solidFill>
                  <a:srgbClr val="000000"/>
                </a:solidFill>
              </a:rPr>
              <a:t>the centre pointing was used for calibration (Miriad, full polarization)</a:t>
            </a:r>
          </a:p>
          <a:p>
            <a:pPr marL="457200" lvl="0" indent="-342900" rtl="0">
              <a:lnSpc>
                <a:spcPct val="115000"/>
              </a:lnSpc>
              <a:spcBef>
                <a:spcPts val="0"/>
              </a:spcBef>
              <a:buClr>
                <a:srgbClr val="000000"/>
              </a:buClr>
              <a:buSzPct val="166666"/>
              <a:buFont typeface="Arial"/>
              <a:buChar char="•"/>
            </a:pPr>
            <a:r>
              <a:rPr lang="en" sz="1800" dirty="0">
                <a:solidFill>
                  <a:srgbClr val="000000"/>
                </a:solidFill>
              </a:rPr>
              <a:t>each 3C286 pointing imaged individually and then source from each image copied into a single fits file to produce the images below</a:t>
            </a:r>
          </a:p>
          <a:p>
            <a:pPr lvl="0" rtl="0">
              <a:buNone/>
            </a:pPr>
            <a:r>
              <a:rPr lang="en" sz="1800" b="1" dirty="0">
                <a:solidFill>
                  <a:srgbClr val="000000"/>
                </a:solidFill>
              </a:rPr>
              <a:t>Recommendation:</a:t>
            </a:r>
          </a:p>
          <a:p>
            <a:pPr marL="457200" lvl="0" indent="-342900" rtl="0">
              <a:lnSpc>
                <a:spcPct val="115000"/>
              </a:lnSpc>
              <a:spcBef>
                <a:spcPts val="0"/>
              </a:spcBef>
              <a:buClr>
                <a:srgbClr val="000000"/>
              </a:buClr>
              <a:buSzPct val="166666"/>
              <a:buFont typeface="Arial"/>
              <a:buChar char="•"/>
            </a:pPr>
            <a:r>
              <a:rPr lang="en" sz="1800" dirty="0">
                <a:solidFill>
                  <a:srgbClr val="000000"/>
                </a:solidFill>
              </a:rPr>
              <a:t>The useful FOV is &lt;30 arcmin in diameter  (&lt;15 arcmin radius from beam centre).</a:t>
            </a:r>
          </a:p>
          <a:p>
            <a:pPr marL="457200" lvl="0" indent="-342900" rtl="0">
              <a:lnSpc>
                <a:spcPct val="115000"/>
              </a:lnSpc>
              <a:spcBef>
                <a:spcPts val="0"/>
              </a:spcBef>
              <a:buClr>
                <a:srgbClr val="000000"/>
              </a:buClr>
              <a:buSzPct val="166666"/>
              <a:buFont typeface="Arial"/>
              <a:buChar char="•"/>
            </a:pPr>
            <a:r>
              <a:rPr lang="en" sz="1800" dirty="0">
                <a:solidFill>
                  <a:srgbClr val="000000"/>
                </a:solidFill>
              </a:rPr>
              <a:t>For now, data in the useful FOV can be calibrated in the standard way by observing a calibrator in the field centre and applying the calibration for the whole FOV.</a:t>
            </a:r>
          </a:p>
          <a:p>
            <a:pPr marL="457200" lvl="0" indent="-342900" rtl="0">
              <a:lnSpc>
                <a:spcPct val="115000"/>
              </a:lnSpc>
              <a:spcBef>
                <a:spcPts val="0"/>
              </a:spcBef>
              <a:buClr>
                <a:srgbClr val="000000"/>
              </a:buClr>
              <a:buSzPct val="166666"/>
              <a:buFont typeface="Arial"/>
              <a:buChar char="•"/>
            </a:pPr>
            <a:r>
              <a:rPr lang="en" sz="1800" u="sng" dirty="0">
                <a:solidFill>
                  <a:srgbClr val="000000"/>
                </a:solidFill>
              </a:rPr>
              <a:t>Without</a:t>
            </a:r>
            <a:r>
              <a:rPr lang="en" sz="1800" dirty="0">
                <a:solidFill>
                  <a:srgbClr val="000000"/>
                </a:solidFill>
              </a:rPr>
              <a:t> primary beam correction the flux of a source can vary by approx. +/- 10% over the useful FOV (&lt; 30 arcmin diameter).</a:t>
            </a:r>
          </a:p>
          <a:p>
            <a:pPr marL="457200" lvl="0" indent="-342900" rtl="0">
              <a:lnSpc>
                <a:spcPct val="115000"/>
              </a:lnSpc>
              <a:spcBef>
                <a:spcPts val="0"/>
              </a:spcBef>
              <a:buClr>
                <a:srgbClr val="000000"/>
              </a:buClr>
              <a:buSzPct val="166666"/>
              <a:buFont typeface="Arial"/>
              <a:buChar char="•"/>
            </a:pPr>
            <a:r>
              <a:rPr lang="en" sz="1800" dirty="0">
                <a:solidFill>
                  <a:srgbClr val="000000"/>
                </a:solidFill>
              </a:rPr>
              <a:t>Primary beam correction can “fix” fluxes in Stokes I but not in U, Q, and V.</a:t>
            </a:r>
          </a:p>
          <a:p>
            <a:pPr marL="457200" lvl="0" indent="-342900" rtl="0">
              <a:lnSpc>
                <a:spcPct val="115000"/>
              </a:lnSpc>
              <a:spcBef>
                <a:spcPts val="0"/>
              </a:spcBef>
              <a:buClr>
                <a:srgbClr val="000000"/>
              </a:buClr>
              <a:buSzPct val="166666"/>
              <a:buFont typeface="Arial"/>
              <a:buChar char="•"/>
            </a:pPr>
            <a:r>
              <a:rPr lang="en" sz="1800" dirty="0">
                <a:solidFill>
                  <a:srgbClr val="000000"/>
                </a:solidFill>
              </a:rPr>
              <a:t>If one is only interested in Stokes I the useful FOV can be larger than 30 arcmin.</a:t>
            </a:r>
          </a:p>
          <a:p>
            <a:pPr marL="457200" lvl="0" indent="-342900" rtl="0">
              <a:lnSpc>
                <a:spcPct val="115000"/>
              </a:lnSpc>
              <a:spcBef>
                <a:spcPts val="0"/>
              </a:spcBef>
              <a:buClr>
                <a:srgbClr val="000000"/>
              </a:buClr>
              <a:buSzPct val="166666"/>
              <a:buFont typeface="Arial"/>
              <a:buChar char="•"/>
            </a:pPr>
            <a:r>
              <a:rPr lang="en" sz="1800" dirty="0">
                <a:solidFill>
                  <a:srgbClr val="000000"/>
                </a:solidFill>
              </a:rPr>
              <a:t>Beyond the 15 arcmin radius Stokes U, Q, and V fluxes will be wrong.</a:t>
            </a:r>
          </a:p>
          <a:p>
            <a:endParaRPr lang="en" sz="1800" dirty="0">
              <a:solidFill>
                <a:srgbClr val="000000"/>
              </a:solidFill>
            </a:endParaRPr>
          </a:p>
        </p:txBody>
      </p:sp>
      <p:pic>
        <p:nvPicPr>
          <p:cNvPr id="4" name="Picture 3" descr="ska_logo_rgb.jpg"/>
          <p:cNvPicPr>
            <a:picLocks noChangeAspect="1"/>
          </p:cNvPicPr>
          <p:nvPr/>
        </p:nvPicPr>
        <p:blipFill>
          <a:blip r:embed="rId3"/>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81899" y="-4235"/>
            <a:ext cx="8604901" cy="738633"/>
          </a:xfrm>
          <a:prstGeom prst="rect">
            <a:avLst/>
          </a:prstGeom>
        </p:spPr>
        <p:txBody>
          <a:bodyPr wrap="square" lIns="91425" tIns="91425" rIns="91425" bIns="91425" anchor="b" anchorCtr="0">
            <a:spAutoFit/>
          </a:bodyPr>
          <a:lstStyle/>
          <a:p>
            <a:pPr>
              <a:buNone/>
            </a:pPr>
            <a:r>
              <a:rPr lang="en" dirty="0"/>
              <a:t>Polarized intensity 3C286</a:t>
            </a:r>
          </a:p>
        </p:txBody>
      </p:sp>
      <p:sp>
        <p:nvSpPr>
          <p:cNvPr id="257" name="Shape 257"/>
          <p:cNvSpPr/>
          <p:nvPr/>
        </p:nvSpPr>
        <p:spPr>
          <a:xfrm>
            <a:off x="195124" y="938237"/>
            <a:ext cx="5398274" cy="5406835"/>
          </a:xfrm>
          <a:prstGeom prst="rect">
            <a:avLst/>
          </a:prstGeom>
          <a:blipFill>
            <a:blip r:embed="rId3"/>
            <a:stretch>
              <a:fillRect/>
            </a:stretch>
          </a:blipFill>
        </p:spPr>
      </p:sp>
      <p:sp>
        <p:nvSpPr>
          <p:cNvPr id="258" name="Shape 258"/>
          <p:cNvSpPr txBox="1"/>
          <p:nvPr/>
        </p:nvSpPr>
        <p:spPr>
          <a:xfrm>
            <a:off x="5969650" y="891125"/>
            <a:ext cx="2976899" cy="3602699"/>
          </a:xfrm>
          <a:prstGeom prst="rect">
            <a:avLst/>
          </a:prstGeom>
          <a:noFill/>
        </p:spPr>
        <p:txBody>
          <a:bodyPr lIns="91425" tIns="91425" rIns="91425" bIns="91425" anchor="t" anchorCtr="0">
            <a:spAutoFit/>
          </a:bodyPr>
          <a:lstStyle/>
          <a:p>
            <a:pPr lvl="0" rtl="0">
              <a:buNone/>
            </a:pPr>
            <a:r>
              <a:rPr lang="en" sz="1800"/>
              <a:t>The degree of polarization is given by </a:t>
            </a:r>
          </a:p>
          <a:p>
            <a:endParaRPr lang="en" sz="1800"/>
          </a:p>
          <a:p>
            <a:pPr lvl="0" rtl="0">
              <a:buNone/>
            </a:pPr>
            <a:r>
              <a:rPr lang="en" sz="1800"/>
              <a:t>√(Q</a:t>
            </a:r>
            <a:r>
              <a:rPr lang="en" sz="1800" baseline="30000"/>
              <a:t>2</a:t>
            </a:r>
            <a:r>
              <a:rPr lang="en" sz="1800"/>
              <a:t> + U</a:t>
            </a:r>
            <a:r>
              <a:rPr lang="en" sz="1800" baseline="30000"/>
              <a:t>2</a:t>
            </a:r>
            <a:r>
              <a:rPr lang="en" sz="1800"/>
              <a:t> + V</a:t>
            </a:r>
            <a:r>
              <a:rPr lang="en" sz="1800" baseline="30000"/>
              <a:t>2</a:t>
            </a:r>
            <a:r>
              <a:rPr lang="en" sz="1800"/>
              <a:t>)/ I</a:t>
            </a:r>
            <a:r>
              <a:rPr lang="en" sz="1800" baseline="30000"/>
              <a:t>2</a:t>
            </a:r>
          </a:p>
          <a:p>
            <a:endParaRPr lang="en" sz="1800" baseline="30000"/>
          </a:p>
          <a:p>
            <a:pPr lvl="0" rtl="0">
              <a:buNone/>
            </a:pPr>
            <a:r>
              <a:rPr lang="en" sz="1800"/>
              <a:t>The image (left) confirms that the Mueller matrix is position-dependent and variable across the beam.</a:t>
            </a:r>
          </a:p>
          <a:p>
            <a:endParaRPr lang="en" sz="1800"/>
          </a:p>
          <a:p>
            <a:pPr lvl="0" rtl="0">
              <a:buNone/>
            </a:pPr>
            <a:r>
              <a:rPr lang="en" sz="1800"/>
              <a:t>3C286 has the following polarization parameters</a:t>
            </a:r>
          </a:p>
        </p:txBody>
      </p:sp>
      <p:graphicFrame>
        <p:nvGraphicFramePr>
          <p:cNvPr id="259" name="Shape 259"/>
          <p:cNvGraphicFramePr/>
          <p:nvPr>
            <p:extLst>
              <p:ext uri="{D42A27DB-BD31-4B8C-83A1-F6EECF244321}">
                <p14:modId xmlns:p14="http://schemas.microsoft.com/office/powerpoint/2010/main" val="1913600535"/>
              </p:ext>
            </p:extLst>
          </p:nvPr>
        </p:nvGraphicFramePr>
        <p:xfrm>
          <a:off x="5772200" y="5106325"/>
          <a:ext cx="3371800" cy="792419"/>
        </p:xfrm>
        <a:graphic>
          <a:graphicData uri="http://schemas.openxmlformats.org/drawingml/2006/table">
            <a:tbl>
              <a:tblPr>
                <a:noFill/>
                <a:tableStyleId>{6D83D106-9375-4B0D-97AA-FAC14819FFC3}</a:tableStyleId>
              </a:tblPr>
              <a:tblGrid>
                <a:gridCol w="842950"/>
                <a:gridCol w="842950"/>
                <a:gridCol w="842950"/>
                <a:gridCol w="842950"/>
              </a:tblGrid>
              <a:tr h="269775">
                <a:tc>
                  <a:txBody>
                    <a:bodyPr/>
                    <a:lstStyle/>
                    <a:p>
                      <a:pPr algn="ctr">
                        <a:buNone/>
                      </a:pPr>
                      <a:r>
                        <a:rPr lang="en"/>
                        <a:t>I</a:t>
                      </a:r>
                    </a:p>
                  </a:txBody>
                  <a:tcPr marL="91425" marR="91425" marT="91425" marB="91425"/>
                </a:tc>
                <a:tc>
                  <a:txBody>
                    <a:bodyPr/>
                    <a:lstStyle/>
                    <a:p>
                      <a:pPr algn="ctr">
                        <a:buNone/>
                      </a:pPr>
                      <a:r>
                        <a:rPr lang="en"/>
                        <a:t>Q</a:t>
                      </a:r>
                    </a:p>
                  </a:txBody>
                  <a:tcPr marL="91425" marR="91425" marT="91425" marB="91425"/>
                </a:tc>
                <a:tc>
                  <a:txBody>
                    <a:bodyPr/>
                    <a:lstStyle/>
                    <a:p>
                      <a:pPr algn="ctr">
                        <a:buNone/>
                      </a:pPr>
                      <a:r>
                        <a:rPr lang="en"/>
                        <a:t>U</a:t>
                      </a:r>
                    </a:p>
                  </a:txBody>
                  <a:tcPr marL="91425" marR="91425" marT="91425" marB="91425"/>
                </a:tc>
                <a:tc>
                  <a:txBody>
                    <a:bodyPr/>
                    <a:lstStyle/>
                    <a:p>
                      <a:pPr algn="ctr">
                        <a:buNone/>
                      </a:pPr>
                      <a:r>
                        <a:rPr lang="en"/>
                        <a:t>V</a:t>
                      </a:r>
                    </a:p>
                  </a:txBody>
                  <a:tcPr marL="91425" marR="91425" marT="91425" marB="91425"/>
                </a:tc>
              </a:tr>
              <a:tr h="269775">
                <a:tc>
                  <a:txBody>
                    <a:bodyPr/>
                    <a:lstStyle/>
                    <a:p>
                      <a:pPr algn="ctr">
                        <a:buNone/>
                      </a:pPr>
                      <a:r>
                        <a:rPr lang="en"/>
                        <a:t>14.8</a:t>
                      </a:r>
                    </a:p>
                  </a:txBody>
                  <a:tcPr marL="91425" marR="91425" marT="91425" marB="91425"/>
                </a:tc>
                <a:tc>
                  <a:txBody>
                    <a:bodyPr/>
                    <a:lstStyle/>
                    <a:p>
                      <a:pPr algn="ctr">
                        <a:buNone/>
                      </a:pPr>
                      <a:r>
                        <a:rPr lang="en"/>
                        <a:t>0.56</a:t>
                      </a:r>
                    </a:p>
                  </a:txBody>
                  <a:tcPr marL="91425" marR="91425" marT="91425" marB="91425"/>
                </a:tc>
                <a:tc>
                  <a:txBody>
                    <a:bodyPr/>
                    <a:lstStyle/>
                    <a:p>
                      <a:pPr algn="ctr">
                        <a:buNone/>
                      </a:pPr>
                      <a:r>
                        <a:rPr lang="en"/>
                        <a:t>1.25</a:t>
                      </a:r>
                    </a:p>
                  </a:txBody>
                  <a:tcPr marL="91425" marR="91425" marT="91425" marB="91425"/>
                </a:tc>
                <a:tc>
                  <a:txBody>
                    <a:bodyPr/>
                    <a:lstStyle/>
                    <a:p>
                      <a:pPr algn="ctr">
                        <a:buNone/>
                      </a:pPr>
                      <a:r>
                        <a:rPr lang="en"/>
                        <a:t>0</a:t>
                      </a:r>
                    </a:p>
                  </a:txBody>
                  <a:tcPr marL="91425" marR="91425" marT="91425" marB="91425"/>
                </a:tc>
              </a:tr>
            </a:tbl>
          </a:graphicData>
        </a:graphic>
      </p:graphicFrame>
      <p:pic>
        <p:nvPicPr>
          <p:cNvPr id="6" name="Picture 5" descr="ska_logo_rgb.jpg"/>
          <p:cNvPicPr>
            <a:picLocks noChangeAspect="1"/>
          </p:cNvPicPr>
          <p:nvPr/>
        </p:nvPicPr>
        <p:blipFill>
          <a:blip r:embed="rId4"/>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0" y="-4235"/>
            <a:ext cx="8686800" cy="738633"/>
          </a:xfrm>
          <a:prstGeom prst="rect">
            <a:avLst/>
          </a:prstGeom>
        </p:spPr>
        <p:txBody>
          <a:bodyPr wrap="square" lIns="91425" tIns="91425" rIns="91425" bIns="91425" anchor="b" anchorCtr="0">
            <a:spAutoFit/>
          </a:bodyPr>
          <a:lstStyle/>
          <a:p>
            <a:pPr>
              <a:buNone/>
            </a:pPr>
            <a:r>
              <a:rPr lang="en" dirty="0"/>
              <a:t>Q and U across the beam 3C286</a:t>
            </a:r>
          </a:p>
        </p:txBody>
      </p:sp>
      <p:sp>
        <p:nvSpPr>
          <p:cNvPr id="265" name="Shape 265"/>
          <p:cNvSpPr/>
          <p:nvPr/>
        </p:nvSpPr>
        <p:spPr>
          <a:xfrm>
            <a:off x="0" y="952705"/>
            <a:ext cx="4531199" cy="4449895"/>
          </a:xfrm>
          <a:prstGeom prst="rect">
            <a:avLst/>
          </a:prstGeom>
          <a:blipFill>
            <a:blip r:embed="rId3"/>
            <a:stretch>
              <a:fillRect/>
            </a:stretch>
          </a:blipFill>
        </p:spPr>
      </p:sp>
      <p:sp>
        <p:nvSpPr>
          <p:cNvPr id="266" name="Shape 266"/>
          <p:cNvSpPr/>
          <p:nvPr/>
        </p:nvSpPr>
        <p:spPr>
          <a:xfrm>
            <a:off x="4546725" y="938237"/>
            <a:ext cx="4597273" cy="4464361"/>
          </a:xfrm>
          <a:prstGeom prst="rect">
            <a:avLst/>
          </a:prstGeom>
          <a:blipFill>
            <a:blip r:embed="rId4"/>
            <a:stretch>
              <a:fillRect/>
            </a:stretch>
          </a:blipFill>
        </p:spPr>
      </p:sp>
      <p:sp>
        <p:nvSpPr>
          <p:cNvPr id="267" name="Shape 267"/>
          <p:cNvSpPr txBox="1"/>
          <p:nvPr/>
        </p:nvSpPr>
        <p:spPr>
          <a:xfrm>
            <a:off x="153025" y="5544650"/>
            <a:ext cx="8429999" cy="653699"/>
          </a:xfrm>
          <a:prstGeom prst="rect">
            <a:avLst/>
          </a:prstGeom>
          <a:noFill/>
        </p:spPr>
        <p:txBody>
          <a:bodyPr lIns="91425" tIns="91425" rIns="91425" bIns="91425" anchor="t" anchorCtr="0">
            <a:spAutoFit/>
          </a:bodyPr>
          <a:lstStyle/>
          <a:p>
            <a:pPr>
              <a:buNone/>
            </a:pPr>
            <a:r>
              <a:rPr lang="en" sz="1800"/>
              <a:t>Work is underway to model this variation so as to be able to use a greater portion of the beam for polarimetry </a:t>
            </a:r>
          </a:p>
        </p:txBody>
      </p:sp>
      <p:pic>
        <p:nvPicPr>
          <p:cNvPr id="6" name="Picture 5" descr="ska_logo_rgb.jpg"/>
          <p:cNvPicPr>
            <a:picLocks noChangeAspect="1"/>
          </p:cNvPicPr>
          <p:nvPr/>
        </p:nvPicPr>
        <p:blipFill>
          <a:blip r:embed="rId5"/>
          <a:stretch>
            <a:fillRect/>
          </a:stretch>
        </p:blipFill>
        <p:spPr>
          <a:xfrm>
            <a:off x="8361988" y="0"/>
            <a:ext cx="782012" cy="938237"/>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1_01136796 1">
      <a:dk1>
        <a:srgbClr val="1D528D"/>
      </a:dk1>
      <a:lt1>
        <a:srgbClr val="FFFFFF"/>
      </a:lt1>
      <a:dk2>
        <a:srgbClr val="000000"/>
      </a:dk2>
      <a:lt2>
        <a:srgbClr val="CACACA"/>
      </a:lt2>
      <a:accent1>
        <a:srgbClr val="0099CC"/>
      </a:accent1>
      <a:accent2>
        <a:srgbClr val="BFA907"/>
      </a:accent2>
      <a:accent3>
        <a:srgbClr val="FFFFFF"/>
      </a:accent3>
      <a:accent4>
        <a:srgbClr val="0099CC"/>
      </a:accent4>
      <a:accent5>
        <a:srgbClr val="BFA907"/>
      </a:accent5>
      <a:accent6>
        <a:srgbClr val="FFFFFF"/>
      </a:accent6>
      <a:hlink>
        <a:srgbClr val="6E81E0"/>
      </a:hlink>
      <a:folHlink>
        <a:srgbClr val="00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857</TotalTime>
  <Words>3321</Words>
  <Application>Microsoft Macintosh PowerPoint</Application>
  <PresentationFormat>On-screen Show (4:3)</PresentationFormat>
  <Paragraphs>399</Paragraphs>
  <Slides>47</Slides>
  <Notes>39</Notes>
  <HiddenSlides>0</HiddenSlides>
  <MMClips>0</MMClips>
  <ScaleCrop>false</ScaleCrop>
  <HeadingPairs>
    <vt:vector size="4" baseType="variant">
      <vt:variant>
        <vt:lpstr>Theme</vt:lpstr>
      </vt:variant>
      <vt:variant>
        <vt:i4>4</vt:i4>
      </vt:variant>
      <vt:variant>
        <vt:lpstr>Slide Titles</vt:lpstr>
      </vt:variant>
      <vt:variant>
        <vt:i4>47</vt:i4>
      </vt:variant>
    </vt:vector>
  </HeadingPairs>
  <TitlesOfParts>
    <vt:vector size="51" baseType="lpstr">
      <vt:lpstr/>
      <vt:lpstr/>
      <vt:lpstr/>
      <vt:lpstr/>
      <vt:lpstr>KAT-7 Science verification 2012</vt:lpstr>
      <vt:lpstr>PowerPoint Presentation</vt:lpstr>
      <vt:lpstr>Overview</vt:lpstr>
      <vt:lpstr>SVP - MLS Involvements</vt:lpstr>
      <vt:lpstr>Primary beam correction – (Wolleben M)</vt:lpstr>
      <vt:lpstr>Confirmation of polarization calibration</vt:lpstr>
      <vt:lpstr>Polarization off axis performance</vt:lpstr>
      <vt:lpstr>Polarized intensity 3C286</vt:lpstr>
      <vt:lpstr>Q and U across the beam 3C286</vt:lpstr>
      <vt:lpstr>Amount of circular polarization 3C286</vt:lpstr>
      <vt:lpstr>Mosaicing</vt:lpstr>
      <vt:lpstr>Mosaicing</vt:lpstr>
      <vt:lpstr>Spectral modes</vt:lpstr>
      <vt:lpstr>HI Velocity Field of NGC 3109  (Frank B et al.)</vt:lpstr>
      <vt:lpstr>PKS1814-637 absorption – (Goedhart, S) </vt:lpstr>
      <vt:lpstr>PowerPoint Presentation</vt:lpstr>
      <vt:lpstr>Single channel MASER lines for NGC6334 – (Goedhart, S)</vt:lpstr>
      <vt:lpstr>Images (line maps) at 1665 and 1667 MHz respectively</vt:lpstr>
      <vt:lpstr>Overlay of the narrow band contours on the continuum image</vt:lpstr>
      <vt:lpstr>Compared with ATCA at 1.6 GHz</vt:lpstr>
      <vt:lpstr>Long Continuum Integration – (Oozeer, N.)</vt:lpstr>
      <vt:lpstr>PowerPoint Presentation</vt:lpstr>
      <vt:lpstr>Transients:</vt:lpstr>
      <vt:lpstr>PowerPoint Presentation</vt:lpstr>
      <vt:lpstr>PowerPoint Presentation</vt:lpstr>
      <vt:lpstr>PKS 1510-089 light curve (ATEL-3694)</vt:lpstr>
      <vt:lpstr>PKS 1510-089 - auto_delay OFF</vt:lpstr>
      <vt:lpstr>PKS 1510-089 - auto_delay testing</vt:lpstr>
      <vt:lpstr>Positional Offset (deg) wrt ICRF</vt:lpstr>
      <vt:lpstr>Future work:</vt:lpstr>
      <vt:lpstr>PKS 1451-375: Blazar (ATEL4536, 4537) </vt:lpstr>
      <vt:lpstr>PowerPoint Presentation</vt:lpstr>
      <vt:lpstr>PKS 1451-375</vt:lpstr>
      <vt:lpstr>El Gordo (ACT-CL J0102-4915)</vt:lpstr>
      <vt:lpstr>Comparison with SUMMS</vt:lpstr>
      <vt:lpstr>PowerPoint Presentation</vt:lpstr>
      <vt:lpstr>ACO 0520 – radio halo – (Zwart, J., Dean, R.)</vt:lpstr>
      <vt:lpstr>PowerPoint Presentation</vt:lpstr>
      <vt:lpstr>RXC J2003.5-2323 – ( UKZn – Knowles, Moodley)</vt:lpstr>
      <vt:lpstr>RXCJ2003-2323</vt:lpstr>
      <vt:lpstr>PowerPoint Presentation</vt:lpstr>
      <vt:lpstr>Ongoing cluster:</vt:lpstr>
      <vt:lpstr>Vela pulsar – (Ratcliffe, S)</vt:lpstr>
      <vt:lpstr>RFI Flagging – (Mauch T)</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KAT-7 Science verification 2012</dc:title>
  <cp:lastModifiedBy>Nadeem Oozeer</cp:lastModifiedBy>
  <cp:revision>130</cp:revision>
  <dcterms:modified xsi:type="dcterms:W3CDTF">2012-11-05T11:21:05Z</dcterms:modified>
</cp:coreProperties>
</file>